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98"/>
  </p:notesMasterIdLst>
  <p:handoutMasterIdLst>
    <p:handoutMasterId r:id="rId99"/>
  </p:handoutMasterIdLst>
  <p:sldIdLst>
    <p:sldId id="1944" r:id="rId2"/>
    <p:sldId id="538" r:id="rId3"/>
    <p:sldId id="1931" r:id="rId4"/>
    <p:sldId id="1503" r:id="rId5"/>
    <p:sldId id="1924" r:id="rId6"/>
    <p:sldId id="1822" r:id="rId7"/>
    <p:sldId id="1543" r:id="rId8"/>
    <p:sldId id="1396" r:id="rId9"/>
    <p:sldId id="818" r:id="rId10"/>
    <p:sldId id="969" r:id="rId11"/>
    <p:sldId id="1737" r:id="rId12"/>
    <p:sldId id="1735" r:id="rId13"/>
    <p:sldId id="820" r:id="rId14"/>
    <p:sldId id="1243" r:id="rId15"/>
    <p:sldId id="819" r:id="rId16"/>
    <p:sldId id="965" r:id="rId17"/>
    <p:sldId id="877" r:id="rId18"/>
    <p:sldId id="823" r:id="rId19"/>
    <p:sldId id="824" r:id="rId20"/>
    <p:sldId id="1574" r:id="rId21"/>
    <p:sldId id="1631" r:id="rId22"/>
    <p:sldId id="825" r:id="rId23"/>
    <p:sldId id="826" r:id="rId24"/>
    <p:sldId id="1731" r:id="rId25"/>
    <p:sldId id="827" r:id="rId26"/>
    <p:sldId id="844" r:id="rId27"/>
    <p:sldId id="828" r:id="rId28"/>
    <p:sldId id="1938" r:id="rId29"/>
    <p:sldId id="1397" r:id="rId30"/>
    <p:sldId id="1619" r:id="rId31"/>
    <p:sldId id="869" r:id="rId32"/>
    <p:sldId id="876" r:id="rId33"/>
    <p:sldId id="817" r:id="rId34"/>
    <p:sldId id="1729" r:id="rId35"/>
    <p:sldId id="1620" r:id="rId36"/>
    <p:sldId id="1730" r:id="rId37"/>
    <p:sldId id="1398" r:id="rId38"/>
    <p:sldId id="1837" r:id="rId39"/>
    <p:sldId id="1544" r:id="rId40"/>
    <p:sldId id="1321" r:id="rId41"/>
    <p:sldId id="1545" r:id="rId42"/>
    <p:sldId id="489" r:id="rId43"/>
    <p:sldId id="1384" r:id="rId44"/>
    <p:sldId id="725" r:id="rId45"/>
    <p:sldId id="726" r:id="rId46"/>
    <p:sldId id="727" r:id="rId47"/>
    <p:sldId id="1739" r:id="rId48"/>
    <p:sldId id="1245" r:id="rId49"/>
    <p:sldId id="875" r:id="rId50"/>
    <p:sldId id="878" r:id="rId51"/>
    <p:sldId id="873" r:id="rId52"/>
    <p:sldId id="870" r:id="rId53"/>
    <p:sldId id="871" r:id="rId54"/>
    <p:sldId id="968" r:id="rId55"/>
    <p:sldId id="1400" r:id="rId56"/>
    <p:sldId id="1401" r:id="rId57"/>
    <p:sldId id="1928" r:id="rId58"/>
    <p:sldId id="845" r:id="rId59"/>
    <p:sldId id="829" r:id="rId60"/>
    <p:sldId id="1234" r:id="rId61"/>
    <p:sldId id="1736" r:id="rId62"/>
    <p:sldId id="1949" r:id="rId63"/>
    <p:sldId id="832" r:id="rId64"/>
    <p:sldId id="811" r:id="rId65"/>
    <p:sldId id="813" r:id="rId66"/>
    <p:sldId id="1903" r:id="rId67"/>
    <p:sldId id="1902" r:id="rId68"/>
    <p:sldId id="831" r:id="rId69"/>
    <p:sldId id="1238" r:id="rId70"/>
    <p:sldId id="963" r:id="rId71"/>
    <p:sldId id="1239" r:id="rId72"/>
    <p:sldId id="964" r:id="rId73"/>
    <p:sldId id="1732" r:id="rId74"/>
    <p:sldId id="812" r:id="rId75"/>
    <p:sldId id="1740" r:id="rId76"/>
    <p:sldId id="833" r:id="rId77"/>
    <p:sldId id="834" r:id="rId78"/>
    <p:sldId id="835" r:id="rId79"/>
    <p:sldId id="836" r:id="rId80"/>
    <p:sldId id="1464" r:id="rId81"/>
    <p:sldId id="1467" r:id="rId82"/>
    <p:sldId id="1466" r:id="rId83"/>
    <p:sldId id="1462" r:id="rId84"/>
    <p:sldId id="1463" r:id="rId85"/>
    <p:sldId id="1741" r:id="rId86"/>
    <p:sldId id="1743" r:id="rId87"/>
    <p:sldId id="1744" r:id="rId88"/>
    <p:sldId id="1749" r:id="rId89"/>
    <p:sldId id="1746" r:id="rId90"/>
    <p:sldId id="1747" r:id="rId91"/>
    <p:sldId id="1748" r:id="rId92"/>
    <p:sldId id="1742" r:id="rId93"/>
    <p:sldId id="1750" r:id="rId94"/>
    <p:sldId id="1241" r:id="rId95"/>
    <p:sldId id="1939" r:id="rId96"/>
    <p:sldId id="419" r:id="rId97"/>
  </p:sldIdLst>
  <p:sldSz cx="18288000" cy="10287000"/>
  <p:notesSz cx="7104063" cy="10234613"/>
  <p:defaultText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2"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9" algn="l" defTabSz="1371417"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7ECA0F-A6EB-9C61-D458-947C2D20C77D}" name="Sandro Eymard Fontenele Bonadia" initials="SB" userId="S::sandro.bonadia@fgv.br::90f9b62b-9119-40a4-87ff-c8015cfaac3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3B"/>
    <a:srgbClr val="9C64A2"/>
    <a:srgbClr val="9B0A51"/>
    <a:srgbClr val="89A950"/>
    <a:srgbClr val="E29200"/>
    <a:srgbClr val="38AE96"/>
    <a:srgbClr val="0C63AA"/>
    <a:srgbClr val="C87700"/>
    <a:srgbClr val="008BC9"/>
    <a:srgbClr val="0052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44" autoAdjust="0"/>
    <p:restoredTop sz="94694"/>
  </p:normalViewPr>
  <p:slideViewPr>
    <p:cSldViewPr snapToGrid="0">
      <p:cViewPr varScale="1">
        <p:scale>
          <a:sx n="71" d="100"/>
          <a:sy n="71" d="100"/>
        </p:scale>
        <p:origin x="1536" y="488"/>
      </p:cViewPr>
      <p:guideLst/>
    </p:cSldViewPr>
  </p:slideViewPr>
  <p:notesTextViewPr>
    <p:cViewPr>
      <p:scale>
        <a:sx n="3" d="2"/>
        <a:sy n="3" d="2"/>
      </p:scale>
      <p:origin x="0" y="0"/>
    </p:cViewPr>
  </p:notesTextViewPr>
  <p:notesViewPr>
    <p:cSldViewPr snapToGrid="0">
      <p:cViewPr>
        <p:scale>
          <a:sx n="1" d="2"/>
          <a:sy n="1" d="2"/>
        </p:scale>
        <p:origin x="4500" y="6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castro\Downloads\Dados%20-%20seto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pt-BR" sz="1200" b="1" dirty="0">
                <a:solidFill>
                  <a:schemeClr val="tx1"/>
                </a:solidFill>
              </a:rPr>
              <a:t>Inflation rate x Medical Costs Inflation </a:t>
            </a:r>
            <a:r>
              <a:rPr lang="pt-BR" sz="1200" b="1" baseline="0" dirty="0">
                <a:solidFill>
                  <a:schemeClr val="tx1"/>
                </a:solidFill>
              </a:rPr>
              <a:t> (VCMH)</a:t>
            </a:r>
            <a:endParaRPr lang="pt-BR" sz="1200" b="1" dirty="0">
              <a:solidFill>
                <a:schemeClr val="tx1"/>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pt-BR"/>
        </a:p>
      </c:txPr>
    </c:title>
    <c:autoTitleDeleted val="0"/>
    <c:plotArea>
      <c:layout/>
      <c:lineChart>
        <c:grouping val="standard"/>
        <c:varyColors val="0"/>
        <c:ser>
          <c:idx val="0"/>
          <c:order val="0"/>
          <c:tx>
            <c:strRef>
              <c:f>dados!$B$1</c:f>
              <c:strCache>
                <c:ptCount val="1"/>
                <c:pt idx="0">
                  <c:v>VCMH</c:v>
                </c:pt>
              </c:strCache>
            </c:strRef>
          </c:tx>
          <c:spPr>
            <a:ln w="19050" cap="rnd">
              <a:solidFill>
                <a:srgbClr val="FF0000"/>
              </a:solidFill>
              <a:round/>
            </a:ln>
            <a:effectLst/>
          </c:spPr>
          <c:marker>
            <c:symbol val="none"/>
          </c:marker>
          <c:cat>
            <c:numRef>
              <c:f>dados!$A$38:$A$164</c:f>
              <c:numCache>
                <c:formatCode>mmm\-yy</c:formatCode>
                <c:ptCount val="127"/>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pt idx="69">
                  <c:v>43009</c:v>
                </c:pt>
                <c:pt idx="70">
                  <c:v>43040</c:v>
                </c:pt>
                <c:pt idx="71">
                  <c:v>43070</c:v>
                </c:pt>
                <c:pt idx="72">
                  <c:v>43101</c:v>
                </c:pt>
                <c:pt idx="73">
                  <c:v>43132</c:v>
                </c:pt>
                <c:pt idx="74">
                  <c:v>43160</c:v>
                </c:pt>
                <c:pt idx="75">
                  <c:v>43191</c:v>
                </c:pt>
                <c:pt idx="76">
                  <c:v>43221</c:v>
                </c:pt>
                <c:pt idx="77">
                  <c:v>43252</c:v>
                </c:pt>
                <c:pt idx="78">
                  <c:v>43282</c:v>
                </c:pt>
                <c:pt idx="79">
                  <c:v>43313</c:v>
                </c:pt>
                <c:pt idx="80">
                  <c:v>43344</c:v>
                </c:pt>
                <c:pt idx="81">
                  <c:v>43374</c:v>
                </c:pt>
                <c:pt idx="82">
                  <c:v>43405</c:v>
                </c:pt>
                <c:pt idx="83">
                  <c:v>43435</c:v>
                </c:pt>
                <c:pt idx="84">
                  <c:v>43466</c:v>
                </c:pt>
                <c:pt idx="85">
                  <c:v>43497</c:v>
                </c:pt>
                <c:pt idx="86">
                  <c:v>43525</c:v>
                </c:pt>
                <c:pt idx="87">
                  <c:v>43556</c:v>
                </c:pt>
                <c:pt idx="88">
                  <c:v>43586</c:v>
                </c:pt>
                <c:pt idx="89">
                  <c:v>43617</c:v>
                </c:pt>
                <c:pt idx="90">
                  <c:v>43647</c:v>
                </c:pt>
                <c:pt idx="91">
                  <c:v>43678</c:v>
                </c:pt>
                <c:pt idx="92">
                  <c:v>43709</c:v>
                </c:pt>
                <c:pt idx="93">
                  <c:v>43739</c:v>
                </c:pt>
                <c:pt idx="94">
                  <c:v>43770</c:v>
                </c:pt>
                <c:pt idx="95">
                  <c:v>43800</c:v>
                </c:pt>
                <c:pt idx="96">
                  <c:v>43831</c:v>
                </c:pt>
                <c:pt idx="97">
                  <c:v>43862</c:v>
                </c:pt>
                <c:pt idx="98">
                  <c:v>43891</c:v>
                </c:pt>
                <c:pt idx="99">
                  <c:v>43922</c:v>
                </c:pt>
                <c:pt idx="100">
                  <c:v>43952</c:v>
                </c:pt>
                <c:pt idx="101">
                  <c:v>43983</c:v>
                </c:pt>
                <c:pt idx="102">
                  <c:v>44013</c:v>
                </c:pt>
                <c:pt idx="103">
                  <c:v>44044</c:v>
                </c:pt>
                <c:pt idx="104">
                  <c:v>44075</c:v>
                </c:pt>
                <c:pt idx="105">
                  <c:v>44105</c:v>
                </c:pt>
                <c:pt idx="106">
                  <c:v>44136</c:v>
                </c:pt>
                <c:pt idx="107">
                  <c:v>44166</c:v>
                </c:pt>
                <c:pt idx="108">
                  <c:v>44197</c:v>
                </c:pt>
                <c:pt idx="109">
                  <c:v>44228</c:v>
                </c:pt>
                <c:pt idx="110">
                  <c:v>44256</c:v>
                </c:pt>
                <c:pt idx="111">
                  <c:v>44287</c:v>
                </c:pt>
                <c:pt idx="112">
                  <c:v>44317</c:v>
                </c:pt>
                <c:pt idx="113">
                  <c:v>44348</c:v>
                </c:pt>
                <c:pt idx="114">
                  <c:v>44378</c:v>
                </c:pt>
                <c:pt idx="115">
                  <c:v>44409</c:v>
                </c:pt>
                <c:pt idx="116">
                  <c:v>44440</c:v>
                </c:pt>
                <c:pt idx="117">
                  <c:v>44470</c:v>
                </c:pt>
                <c:pt idx="118">
                  <c:v>44501</c:v>
                </c:pt>
                <c:pt idx="119">
                  <c:v>44531</c:v>
                </c:pt>
                <c:pt idx="120">
                  <c:v>44562</c:v>
                </c:pt>
                <c:pt idx="121">
                  <c:v>44593</c:v>
                </c:pt>
                <c:pt idx="122">
                  <c:v>44621</c:v>
                </c:pt>
                <c:pt idx="123">
                  <c:v>44652</c:v>
                </c:pt>
                <c:pt idx="124">
                  <c:v>44682</c:v>
                </c:pt>
                <c:pt idx="125">
                  <c:v>44713</c:v>
                </c:pt>
                <c:pt idx="126">
                  <c:v>44743</c:v>
                </c:pt>
              </c:numCache>
              <c:extLst/>
            </c:numRef>
          </c:cat>
          <c:val>
            <c:numRef>
              <c:f>dados!$B$38:$B$164</c:f>
              <c:numCache>
                <c:formatCode>0%</c:formatCode>
                <c:ptCount val="127"/>
                <c:pt idx="0">
                  <c:v>0.13699999999999998</c:v>
                </c:pt>
                <c:pt idx="1">
                  <c:v>0.127</c:v>
                </c:pt>
                <c:pt idx="2">
                  <c:v>0.14199999999999999</c:v>
                </c:pt>
                <c:pt idx="3">
                  <c:v>0.155</c:v>
                </c:pt>
                <c:pt idx="4">
                  <c:v>0.16</c:v>
                </c:pt>
                <c:pt idx="5">
                  <c:v>0.16399999999999998</c:v>
                </c:pt>
                <c:pt idx="6">
                  <c:v>0.16699999999999998</c:v>
                </c:pt>
                <c:pt idx="7">
                  <c:v>0.16600000000000001</c:v>
                </c:pt>
                <c:pt idx="8">
                  <c:v>0.158</c:v>
                </c:pt>
                <c:pt idx="9">
                  <c:v>0.16</c:v>
                </c:pt>
                <c:pt idx="10">
                  <c:v>0.155</c:v>
                </c:pt>
                <c:pt idx="11">
                  <c:v>0.154</c:v>
                </c:pt>
                <c:pt idx="12">
                  <c:v>0.154</c:v>
                </c:pt>
                <c:pt idx="13">
                  <c:v>0.156</c:v>
                </c:pt>
                <c:pt idx="14">
                  <c:v>0.14000000000000001</c:v>
                </c:pt>
                <c:pt idx="15">
                  <c:v>0.13600000000000001</c:v>
                </c:pt>
                <c:pt idx="16">
                  <c:v>0.13200000000000001</c:v>
                </c:pt>
                <c:pt idx="17">
                  <c:v>0.13200000000000001</c:v>
                </c:pt>
                <c:pt idx="18">
                  <c:v>0.13300000000000001</c:v>
                </c:pt>
                <c:pt idx="19">
                  <c:v>0.13100000000000001</c:v>
                </c:pt>
                <c:pt idx="20">
                  <c:v>0.14800000000000002</c:v>
                </c:pt>
                <c:pt idx="21">
                  <c:v>0.151</c:v>
                </c:pt>
                <c:pt idx="22">
                  <c:v>0.156</c:v>
                </c:pt>
                <c:pt idx="23">
                  <c:v>0.16</c:v>
                </c:pt>
                <c:pt idx="24">
                  <c:v>0.161</c:v>
                </c:pt>
                <c:pt idx="25">
                  <c:v>0.157</c:v>
                </c:pt>
                <c:pt idx="26">
                  <c:v>0.182</c:v>
                </c:pt>
                <c:pt idx="27">
                  <c:v>0.17399999999999999</c:v>
                </c:pt>
                <c:pt idx="28">
                  <c:v>0.17600000000000002</c:v>
                </c:pt>
                <c:pt idx="29">
                  <c:v>0.17699999999999999</c:v>
                </c:pt>
                <c:pt idx="30">
                  <c:v>0.17899999999999999</c:v>
                </c:pt>
                <c:pt idx="31">
                  <c:v>0.17600000000000002</c:v>
                </c:pt>
                <c:pt idx="32">
                  <c:v>0.16699999999999998</c:v>
                </c:pt>
                <c:pt idx="33">
                  <c:v>0.16300000000000001</c:v>
                </c:pt>
                <c:pt idx="34">
                  <c:v>0.157</c:v>
                </c:pt>
                <c:pt idx="35">
                  <c:v>0.158</c:v>
                </c:pt>
                <c:pt idx="36">
                  <c:v>0.153</c:v>
                </c:pt>
                <c:pt idx="37">
                  <c:v>0.13900000000000001</c:v>
                </c:pt>
                <c:pt idx="38">
                  <c:v>0.155</c:v>
                </c:pt>
                <c:pt idx="39">
                  <c:v>0.16399999999999998</c:v>
                </c:pt>
                <c:pt idx="40">
                  <c:v>0.16</c:v>
                </c:pt>
                <c:pt idx="41">
                  <c:v>0.17199999999999999</c:v>
                </c:pt>
                <c:pt idx="42">
                  <c:v>0.17100000000000001</c:v>
                </c:pt>
                <c:pt idx="43">
                  <c:v>0.182</c:v>
                </c:pt>
                <c:pt idx="44">
                  <c:v>0.182</c:v>
                </c:pt>
                <c:pt idx="45">
                  <c:v>0.184</c:v>
                </c:pt>
                <c:pt idx="46">
                  <c:v>0.192</c:v>
                </c:pt>
                <c:pt idx="47">
                  <c:v>0.193</c:v>
                </c:pt>
                <c:pt idx="48">
                  <c:v>0.18100000000000002</c:v>
                </c:pt>
                <c:pt idx="49">
                  <c:v>0.19699999999999998</c:v>
                </c:pt>
                <c:pt idx="50">
                  <c:v>0.19</c:v>
                </c:pt>
                <c:pt idx="51">
                  <c:v>0.19399999999999998</c:v>
                </c:pt>
                <c:pt idx="52">
                  <c:v>0.20100000000000001</c:v>
                </c:pt>
                <c:pt idx="53">
                  <c:v>0.183</c:v>
                </c:pt>
                <c:pt idx="54">
                  <c:v>0.19</c:v>
                </c:pt>
                <c:pt idx="55">
                  <c:v>0.19</c:v>
                </c:pt>
                <c:pt idx="56">
                  <c:v>0.19399999999999998</c:v>
                </c:pt>
                <c:pt idx="57">
                  <c:v>0.19800000000000001</c:v>
                </c:pt>
                <c:pt idx="58">
                  <c:v>0.20100000000000001</c:v>
                </c:pt>
                <c:pt idx="59">
                  <c:v>0.20399999999999999</c:v>
                </c:pt>
                <c:pt idx="60">
                  <c:v>0.20600000000000002</c:v>
                </c:pt>
                <c:pt idx="61">
                  <c:v>0.19500000000000001</c:v>
                </c:pt>
                <c:pt idx="62">
                  <c:v>0.19399999999999998</c:v>
                </c:pt>
                <c:pt idx="63">
                  <c:v>0.18600000000000003</c:v>
                </c:pt>
                <c:pt idx="64">
                  <c:v>0.193</c:v>
                </c:pt>
                <c:pt idx="65">
                  <c:v>0.20100000000000001</c:v>
                </c:pt>
                <c:pt idx="66">
                  <c:v>0.17899999999999999</c:v>
                </c:pt>
                <c:pt idx="67">
                  <c:v>0.17800000000000002</c:v>
                </c:pt>
                <c:pt idx="68">
                  <c:v>0.17600000000000002</c:v>
                </c:pt>
                <c:pt idx="69">
                  <c:v>0.17399999999999999</c:v>
                </c:pt>
                <c:pt idx="70">
                  <c:v>0.16699999999999998</c:v>
                </c:pt>
                <c:pt idx="71">
                  <c:v>0.16500000000000001</c:v>
                </c:pt>
                <c:pt idx="72">
                  <c:v>0.17399999999999999</c:v>
                </c:pt>
                <c:pt idx="73">
                  <c:v>0.17100000000000001</c:v>
                </c:pt>
                <c:pt idx="74">
                  <c:v>0.16899999999999998</c:v>
                </c:pt>
                <c:pt idx="75">
                  <c:v>0.18600000000000003</c:v>
                </c:pt>
                <c:pt idx="76">
                  <c:v>0.17499999999999999</c:v>
                </c:pt>
                <c:pt idx="77">
                  <c:v>0.16899999999999998</c:v>
                </c:pt>
                <c:pt idx="78">
                  <c:v>0.17399999999999999</c:v>
                </c:pt>
                <c:pt idx="79">
                  <c:v>0.17</c:v>
                </c:pt>
                <c:pt idx="80">
                  <c:v>0.16899999999999998</c:v>
                </c:pt>
                <c:pt idx="81">
                  <c:v>0.17199999999999999</c:v>
                </c:pt>
                <c:pt idx="82">
                  <c:v>0.17399999999999999</c:v>
                </c:pt>
                <c:pt idx="83">
                  <c:v>0.17300000000000001</c:v>
                </c:pt>
                <c:pt idx="84">
                  <c:v>0.17</c:v>
                </c:pt>
                <c:pt idx="85">
                  <c:v>0.17100000000000001</c:v>
                </c:pt>
                <c:pt idx="86">
                  <c:v>0.16500000000000001</c:v>
                </c:pt>
                <c:pt idx="87">
                  <c:v>0.154</c:v>
                </c:pt>
                <c:pt idx="88">
                  <c:v>0.16399999999999998</c:v>
                </c:pt>
                <c:pt idx="89">
                  <c:v>0.16800000000000001</c:v>
                </c:pt>
                <c:pt idx="90">
                  <c:v>0.158</c:v>
                </c:pt>
                <c:pt idx="91">
                  <c:v>0.14699999999999999</c:v>
                </c:pt>
                <c:pt idx="92">
                  <c:v>0.14199999999999999</c:v>
                </c:pt>
                <c:pt idx="93">
                  <c:v>0.153</c:v>
                </c:pt>
                <c:pt idx="94">
                  <c:v>0.14599999999999999</c:v>
                </c:pt>
                <c:pt idx="95">
                  <c:v>0.14499999999999999</c:v>
                </c:pt>
                <c:pt idx="96">
                  <c:v>0.14000000000000001</c:v>
                </c:pt>
                <c:pt idx="97">
                  <c:v>0.129</c:v>
                </c:pt>
                <c:pt idx="98">
                  <c:v>0.125</c:v>
                </c:pt>
                <c:pt idx="99">
                  <c:v>8.900000000000001E-2</c:v>
                </c:pt>
                <c:pt idx="100">
                  <c:v>4.5999999999999999E-2</c:v>
                </c:pt>
                <c:pt idx="101">
                  <c:v>2.1000000000000001E-2</c:v>
                </c:pt>
                <c:pt idx="102">
                  <c:v>-6.9999999999999993E-3</c:v>
                </c:pt>
                <c:pt idx="103">
                  <c:v>-2.5000000000000001E-2</c:v>
                </c:pt>
                <c:pt idx="104">
                  <c:v>-3.1E-2</c:v>
                </c:pt>
                <c:pt idx="105">
                  <c:v>-0.03</c:v>
                </c:pt>
                <c:pt idx="106">
                  <c:v>-2.7000000000000003E-2</c:v>
                </c:pt>
                <c:pt idx="107">
                  <c:v>-1.9E-2</c:v>
                </c:pt>
                <c:pt idx="108">
                  <c:v>-2.4E-2</c:v>
                </c:pt>
                <c:pt idx="109">
                  <c:v>-1.7000000000000001E-2</c:v>
                </c:pt>
                <c:pt idx="110">
                  <c:v>6.9999999999999993E-3</c:v>
                </c:pt>
                <c:pt idx="111">
                  <c:v>6.5000000000000002E-2</c:v>
                </c:pt>
                <c:pt idx="112">
                  <c:v>0.13200000000000001</c:v>
                </c:pt>
                <c:pt idx="113">
                  <c:v>0.182</c:v>
                </c:pt>
                <c:pt idx="114">
                  <c:v>0.221</c:v>
                </c:pt>
                <c:pt idx="115">
                  <c:v>0.27</c:v>
                </c:pt>
                <c:pt idx="116">
                  <c:v>0.27699999999999997</c:v>
                </c:pt>
                <c:pt idx="117">
                  <c:v>0.27399999999999997</c:v>
                </c:pt>
                <c:pt idx="118">
                  <c:v>0.26500000000000001</c:v>
                </c:pt>
                <c:pt idx="119">
                  <c:v>0.25</c:v>
                </c:pt>
                <c:pt idx="120">
                  <c:v>0.25127489732692609</c:v>
                </c:pt>
                <c:pt idx="121">
                  <c:v>0.25174244987979183</c:v>
                </c:pt>
                <c:pt idx="122">
                  <c:v>0.25781886354885891</c:v>
                </c:pt>
                <c:pt idx="123">
                  <c:v>0.26964112382771688</c:v>
                </c:pt>
                <c:pt idx="124">
                  <c:v>0.26989257320313137</c:v>
                </c:pt>
                <c:pt idx="125">
                  <c:v>0.26927148782401544</c:v>
                </c:pt>
                <c:pt idx="126">
                  <c:v>0.26637596195072311</c:v>
                </c:pt>
              </c:numCache>
              <c:extLst/>
            </c:numRef>
          </c:val>
          <c:smooth val="0"/>
          <c:extLst>
            <c:ext xmlns:c16="http://schemas.microsoft.com/office/drawing/2014/chart" uri="{C3380CC4-5D6E-409C-BE32-E72D297353CC}">
              <c16:uniqueId val="{00000000-F208-FA46-9D2C-F6BBE78A8594}"/>
            </c:ext>
          </c:extLst>
        </c:ser>
        <c:ser>
          <c:idx val="1"/>
          <c:order val="1"/>
          <c:tx>
            <c:strRef>
              <c:f>dados!$C$1</c:f>
              <c:strCache>
                <c:ptCount val="1"/>
                <c:pt idx="0">
                  <c:v>Inflation Rate</c:v>
                </c:pt>
              </c:strCache>
            </c:strRef>
          </c:tx>
          <c:spPr>
            <a:ln w="19050" cap="rnd">
              <a:solidFill>
                <a:schemeClr val="accent2"/>
              </a:solidFill>
              <a:round/>
            </a:ln>
            <a:effectLst/>
          </c:spPr>
          <c:marker>
            <c:symbol val="none"/>
          </c:marker>
          <c:cat>
            <c:numRef>
              <c:f>dados!$A$38:$A$164</c:f>
              <c:numCache>
                <c:formatCode>mmm\-yy</c:formatCode>
                <c:ptCount val="127"/>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pt idx="69">
                  <c:v>43009</c:v>
                </c:pt>
                <c:pt idx="70">
                  <c:v>43040</c:v>
                </c:pt>
                <c:pt idx="71">
                  <c:v>43070</c:v>
                </c:pt>
                <c:pt idx="72">
                  <c:v>43101</c:v>
                </c:pt>
                <c:pt idx="73">
                  <c:v>43132</c:v>
                </c:pt>
                <c:pt idx="74">
                  <c:v>43160</c:v>
                </c:pt>
                <c:pt idx="75">
                  <c:v>43191</c:v>
                </c:pt>
                <c:pt idx="76">
                  <c:v>43221</c:v>
                </c:pt>
                <c:pt idx="77">
                  <c:v>43252</c:v>
                </c:pt>
                <c:pt idx="78">
                  <c:v>43282</c:v>
                </c:pt>
                <c:pt idx="79">
                  <c:v>43313</c:v>
                </c:pt>
                <c:pt idx="80">
                  <c:v>43344</c:v>
                </c:pt>
                <c:pt idx="81">
                  <c:v>43374</c:v>
                </c:pt>
                <c:pt idx="82">
                  <c:v>43405</c:v>
                </c:pt>
                <c:pt idx="83">
                  <c:v>43435</c:v>
                </c:pt>
                <c:pt idx="84">
                  <c:v>43466</c:v>
                </c:pt>
                <c:pt idx="85">
                  <c:v>43497</c:v>
                </c:pt>
                <c:pt idx="86">
                  <c:v>43525</c:v>
                </c:pt>
                <c:pt idx="87">
                  <c:v>43556</c:v>
                </c:pt>
                <c:pt idx="88">
                  <c:v>43586</c:v>
                </c:pt>
                <c:pt idx="89">
                  <c:v>43617</c:v>
                </c:pt>
                <c:pt idx="90">
                  <c:v>43647</c:v>
                </c:pt>
                <c:pt idx="91">
                  <c:v>43678</c:v>
                </c:pt>
                <c:pt idx="92">
                  <c:v>43709</c:v>
                </c:pt>
                <c:pt idx="93">
                  <c:v>43739</c:v>
                </c:pt>
                <c:pt idx="94">
                  <c:v>43770</c:v>
                </c:pt>
                <c:pt idx="95">
                  <c:v>43800</c:v>
                </c:pt>
                <c:pt idx="96">
                  <c:v>43831</c:v>
                </c:pt>
                <c:pt idx="97">
                  <c:v>43862</c:v>
                </c:pt>
                <c:pt idx="98">
                  <c:v>43891</c:v>
                </c:pt>
                <c:pt idx="99">
                  <c:v>43922</c:v>
                </c:pt>
                <c:pt idx="100">
                  <c:v>43952</c:v>
                </c:pt>
                <c:pt idx="101">
                  <c:v>43983</c:v>
                </c:pt>
                <c:pt idx="102">
                  <c:v>44013</c:v>
                </c:pt>
                <c:pt idx="103">
                  <c:v>44044</c:v>
                </c:pt>
                <c:pt idx="104">
                  <c:v>44075</c:v>
                </c:pt>
                <c:pt idx="105">
                  <c:v>44105</c:v>
                </c:pt>
                <c:pt idx="106">
                  <c:v>44136</c:v>
                </c:pt>
                <c:pt idx="107">
                  <c:v>44166</c:v>
                </c:pt>
                <c:pt idx="108">
                  <c:v>44197</c:v>
                </c:pt>
                <c:pt idx="109">
                  <c:v>44228</c:v>
                </c:pt>
                <c:pt idx="110">
                  <c:v>44256</c:v>
                </c:pt>
                <c:pt idx="111">
                  <c:v>44287</c:v>
                </c:pt>
                <c:pt idx="112">
                  <c:v>44317</c:v>
                </c:pt>
                <c:pt idx="113">
                  <c:v>44348</c:v>
                </c:pt>
                <c:pt idx="114">
                  <c:v>44378</c:v>
                </c:pt>
                <c:pt idx="115">
                  <c:v>44409</c:v>
                </c:pt>
                <c:pt idx="116">
                  <c:v>44440</c:v>
                </c:pt>
                <c:pt idx="117">
                  <c:v>44470</c:v>
                </c:pt>
                <c:pt idx="118">
                  <c:v>44501</c:v>
                </c:pt>
                <c:pt idx="119">
                  <c:v>44531</c:v>
                </c:pt>
                <c:pt idx="120">
                  <c:v>44562</c:v>
                </c:pt>
                <c:pt idx="121">
                  <c:v>44593</c:v>
                </c:pt>
                <c:pt idx="122">
                  <c:v>44621</c:v>
                </c:pt>
                <c:pt idx="123">
                  <c:v>44652</c:v>
                </c:pt>
                <c:pt idx="124">
                  <c:v>44682</c:v>
                </c:pt>
                <c:pt idx="125">
                  <c:v>44713</c:v>
                </c:pt>
                <c:pt idx="126">
                  <c:v>44743</c:v>
                </c:pt>
              </c:numCache>
              <c:extLst/>
            </c:numRef>
          </c:cat>
          <c:val>
            <c:numRef>
              <c:f>dados!$C$38:$C$164</c:f>
              <c:numCache>
                <c:formatCode>0%</c:formatCode>
                <c:ptCount val="127"/>
                <c:pt idx="0">
                  <c:v>6.2E-2</c:v>
                </c:pt>
                <c:pt idx="1">
                  <c:v>5.7999999999999996E-2</c:v>
                </c:pt>
                <c:pt idx="2">
                  <c:v>5.2000000000000005E-2</c:v>
                </c:pt>
                <c:pt idx="3">
                  <c:v>5.0999999999999997E-2</c:v>
                </c:pt>
                <c:pt idx="4">
                  <c:v>0.05</c:v>
                </c:pt>
                <c:pt idx="5">
                  <c:v>4.9000000000000002E-2</c:v>
                </c:pt>
                <c:pt idx="6">
                  <c:v>5.2000000000000005E-2</c:v>
                </c:pt>
                <c:pt idx="7">
                  <c:v>5.2000000000000005E-2</c:v>
                </c:pt>
                <c:pt idx="8">
                  <c:v>5.2999999999999999E-2</c:v>
                </c:pt>
                <c:pt idx="9">
                  <c:v>5.4000000000000006E-2</c:v>
                </c:pt>
                <c:pt idx="10">
                  <c:v>5.5E-2</c:v>
                </c:pt>
                <c:pt idx="11">
                  <c:v>5.7999999999999996E-2</c:v>
                </c:pt>
                <c:pt idx="12">
                  <c:v>6.2E-2</c:v>
                </c:pt>
                <c:pt idx="13">
                  <c:v>6.3E-2</c:v>
                </c:pt>
                <c:pt idx="14">
                  <c:v>6.6000000000000003E-2</c:v>
                </c:pt>
                <c:pt idx="15">
                  <c:v>6.5000000000000002E-2</c:v>
                </c:pt>
                <c:pt idx="16">
                  <c:v>6.5000000000000002E-2</c:v>
                </c:pt>
                <c:pt idx="17">
                  <c:v>6.7000000000000004E-2</c:v>
                </c:pt>
                <c:pt idx="18">
                  <c:v>6.3E-2</c:v>
                </c:pt>
                <c:pt idx="19">
                  <c:v>6.0999999999999999E-2</c:v>
                </c:pt>
                <c:pt idx="20">
                  <c:v>5.9000000000000004E-2</c:v>
                </c:pt>
                <c:pt idx="21">
                  <c:v>5.7999999999999996E-2</c:v>
                </c:pt>
                <c:pt idx="22">
                  <c:v>5.7999999999999996E-2</c:v>
                </c:pt>
                <c:pt idx="23">
                  <c:v>5.9000000000000004E-2</c:v>
                </c:pt>
                <c:pt idx="24">
                  <c:v>5.5999999999999994E-2</c:v>
                </c:pt>
                <c:pt idx="25">
                  <c:v>5.7000000000000002E-2</c:v>
                </c:pt>
                <c:pt idx="26">
                  <c:v>6.2E-2</c:v>
                </c:pt>
                <c:pt idx="27">
                  <c:v>6.3E-2</c:v>
                </c:pt>
                <c:pt idx="28">
                  <c:v>6.4000000000000001E-2</c:v>
                </c:pt>
                <c:pt idx="29">
                  <c:v>6.5000000000000002E-2</c:v>
                </c:pt>
                <c:pt idx="30">
                  <c:v>6.5000000000000002E-2</c:v>
                </c:pt>
                <c:pt idx="31">
                  <c:v>6.5000000000000002E-2</c:v>
                </c:pt>
                <c:pt idx="32">
                  <c:v>6.7000000000000004E-2</c:v>
                </c:pt>
                <c:pt idx="33">
                  <c:v>6.6000000000000003E-2</c:v>
                </c:pt>
                <c:pt idx="34">
                  <c:v>6.6000000000000003E-2</c:v>
                </c:pt>
                <c:pt idx="35">
                  <c:v>6.4000000000000001E-2</c:v>
                </c:pt>
                <c:pt idx="36">
                  <c:v>7.0999999999999994E-2</c:v>
                </c:pt>
                <c:pt idx="37">
                  <c:v>7.6999999999999999E-2</c:v>
                </c:pt>
                <c:pt idx="38">
                  <c:v>8.1000000000000003E-2</c:v>
                </c:pt>
                <c:pt idx="39">
                  <c:v>8.199999999999999E-2</c:v>
                </c:pt>
                <c:pt idx="40">
                  <c:v>8.5000000000000006E-2</c:v>
                </c:pt>
                <c:pt idx="41">
                  <c:v>8.900000000000001E-2</c:v>
                </c:pt>
                <c:pt idx="42">
                  <c:v>9.6000000000000002E-2</c:v>
                </c:pt>
                <c:pt idx="43">
                  <c:v>9.5000000000000001E-2</c:v>
                </c:pt>
                <c:pt idx="44">
                  <c:v>9.5000000000000001E-2</c:v>
                </c:pt>
                <c:pt idx="45">
                  <c:v>9.9000000000000005E-2</c:v>
                </c:pt>
                <c:pt idx="46">
                  <c:v>0.105</c:v>
                </c:pt>
                <c:pt idx="47">
                  <c:v>0.107</c:v>
                </c:pt>
                <c:pt idx="48">
                  <c:v>0.107</c:v>
                </c:pt>
                <c:pt idx="49">
                  <c:v>0.10400000000000001</c:v>
                </c:pt>
                <c:pt idx="50">
                  <c:v>9.4E-2</c:v>
                </c:pt>
                <c:pt idx="51">
                  <c:v>9.3000000000000013E-2</c:v>
                </c:pt>
                <c:pt idx="52">
                  <c:v>9.3000000000000013E-2</c:v>
                </c:pt>
                <c:pt idx="53">
                  <c:v>8.8000000000000009E-2</c:v>
                </c:pt>
                <c:pt idx="54">
                  <c:v>8.6999999999999994E-2</c:v>
                </c:pt>
                <c:pt idx="55">
                  <c:v>0.09</c:v>
                </c:pt>
                <c:pt idx="56">
                  <c:v>8.5000000000000006E-2</c:v>
                </c:pt>
                <c:pt idx="57">
                  <c:v>7.9000000000000001E-2</c:v>
                </c:pt>
                <c:pt idx="58">
                  <c:v>7.0000000000000007E-2</c:v>
                </c:pt>
                <c:pt idx="59">
                  <c:v>6.3E-2</c:v>
                </c:pt>
                <c:pt idx="60">
                  <c:v>5.4000000000000006E-2</c:v>
                </c:pt>
                <c:pt idx="61">
                  <c:v>4.8000000000000001E-2</c:v>
                </c:pt>
                <c:pt idx="62">
                  <c:v>4.5999999999999999E-2</c:v>
                </c:pt>
                <c:pt idx="63">
                  <c:v>4.0999999999999995E-2</c:v>
                </c:pt>
                <c:pt idx="64">
                  <c:v>3.6000000000000004E-2</c:v>
                </c:pt>
                <c:pt idx="65">
                  <c:v>0.03</c:v>
                </c:pt>
                <c:pt idx="66">
                  <c:v>2.7000000000000003E-2</c:v>
                </c:pt>
                <c:pt idx="67">
                  <c:v>2.5000000000000001E-2</c:v>
                </c:pt>
                <c:pt idx="68">
                  <c:v>2.5000000000000001E-2</c:v>
                </c:pt>
                <c:pt idx="69">
                  <c:v>2.7000000000000003E-2</c:v>
                </c:pt>
                <c:pt idx="70">
                  <c:v>2.7999999999999997E-2</c:v>
                </c:pt>
                <c:pt idx="71">
                  <c:v>2.8999999999999998E-2</c:v>
                </c:pt>
                <c:pt idx="72">
                  <c:v>2.8999999999999998E-2</c:v>
                </c:pt>
                <c:pt idx="73">
                  <c:v>2.7999999999999997E-2</c:v>
                </c:pt>
                <c:pt idx="74">
                  <c:v>2.7000000000000003E-2</c:v>
                </c:pt>
                <c:pt idx="75">
                  <c:v>2.7999999999999997E-2</c:v>
                </c:pt>
                <c:pt idx="76">
                  <c:v>2.8999999999999998E-2</c:v>
                </c:pt>
                <c:pt idx="77">
                  <c:v>4.4000000000000004E-2</c:v>
                </c:pt>
                <c:pt idx="78">
                  <c:v>4.4999999999999998E-2</c:v>
                </c:pt>
                <c:pt idx="79">
                  <c:v>4.2000000000000003E-2</c:v>
                </c:pt>
                <c:pt idx="80">
                  <c:v>4.4999999999999998E-2</c:v>
                </c:pt>
                <c:pt idx="81">
                  <c:v>4.5999999999999999E-2</c:v>
                </c:pt>
                <c:pt idx="82">
                  <c:v>0.04</c:v>
                </c:pt>
                <c:pt idx="83">
                  <c:v>3.7000000000000005E-2</c:v>
                </c:pt>
                <c:pt idx="84">
                  <c:v>3.7999999999999999E-2</c:v>
                </c:pt>
                <c:pt idx="85">
                  <c:v>3.9E-2</c:v>
                </c:pt>
                <c:pt idx="86">
                  <c:v>4.5999999999999999E-2</c:v>
                </c:pt>
                <c:pt idx="87">
                  <c:v>4.9000000000000002E-2</c:v>
                </c:pt>
                <c:pt idx="88">
                  <c:v>4.7E-2</c:v>
                </c:pt>
                <c:pt idx="89">
                  <c:v>3.4000000000000002E-2</c:v>
                </c:pt>
                <c:pt idx="90">
                  <c:v>3.2000000000000001E-2</c:v>
                </c:pt>
                <c:pt idx="91">
                  <c:v>3.4290000000000001E-2</c:v>
                </c:pt>
                <c:pt idx="92">
                  <c:v>2.8999999999999998E-2</c:v>
                </c:pt>
                <c:pt idx="93">
                  <c:v>2.5000000000000001E-2</c:v>
                </c:pt>
                <c:pt idx="94">
                  <c:v>3.3000000000000002E-2</c:v>
                </c:pt>
                <c:pt idx="95">
                  <c:v>4.2999999999999997E-2</c:v>
                </c:pt>
                <c:pt idx="96">
                  <c:v>4.2000000000000003E-2</c:v>
                </c:pt>
                <c:pt idx="97">
                  <c:v>0.04</c:v>
                </c:pt>
                <c:pt idx="98">
                  <c:v>3.3000000000000002E-2</c:v>
                </c:pt>
                <c:pt idx="99">
                  <c:v>2.4E-2</c:v>
                </c:pt>
                <c:pt idx="100">
                  <c:v>1.9E-2</c:v>
                </c:pt>
                <c:pt idx="101">
                  <c:v>2.1000000000000001E-2</c:v>
                </c:pt>
                <c:pt idx="102">
                  <c:v>2.3E-2</c:v>
                </c:pt>
                <c:pt idx="103">
                  <c:v>2.4E-2</c:v>
                </c:pt>
                <c:pt idx="104">
                  <c:v>3.1E-2</c:v>
                </c:pt>
                <c:pt idx="105">
                  <c:v>3.9E-2</c:v>
                </c:pt>
                <c:pt idx="106">
                  <c:v>4.2999999999999997E-2</c:v>
                </c:pt>
                <c:pt idx="107">
                  <c:v>4.4999999999999998E-2</c:v>
                </c:pt>
                <c:pt idx="108">
                  <c:v>4.5999999999999999E-2</c:v>
                </c:pt>
                <c:pt idx="109">
                  <c:v>5.2000000000000005E-2</c:v>
                </c:pt>
                <c:pt idx="110">
                  <c:v>6.0999999999999999E-2</c:v>
                </c:pt>
                <c:pt idx="111">
                  <c:v>6.8000000000000005E-2</c:v>
                </c:pt>
                <c:pt idx="112">
                  <c:v>8.1000000000000003E-2</c:v>
                </c:pt>
                <c:pt idx="113">
                  <c:v>8.3000000000000004E-2</c:v>
                </c:pt>
                <c:pt idx="114">
                  <c:v>0.09</c:v>
                </c:pt>
                <c:pt idx="115">
                  <c:v>9.6999999999999989E-2</c:v>
                </c:pt>
                <c:pt idx="116">
                  <c:v>0.10199999999999999</c:v>
                </c:pt>
                <c:pt idx="117">
                  <c:v>0.107</c:v>
                </c:pt>
                <c:pt idx="118">
                  <c:v>0.107</c:v>
                </c:pt>
                <c:pt idx="119">
                  <c:v>0.10099999999999999</c:v>
                </c:pt>
                <c:pt idx="120">
                  <c:v>0.10400000000000001</c:v>
                </c:pt>
                <c:pt idx="121">
                  <c:v>0.105</c:v>
                </c:pt>
                <c:pt idx="122">
                  <c:v>0.113</c:v>
                </c:pt>
                <c:pt idx="123">
                  <c:v>0.121</c:v>
                </c:pt>
                <c:pt idx="124">
                  <c:v>0.11699999999999999</c:v>
                </c:pt>
                <c:pt idx="125">
                  <c:v>0.11900000000000001</c:v>
                </c:pt>
                <c:pt idx="126">
                  <c:v>0.10099999999999999</c:v>
                </c:pt>
              </c:numCache>
              <c:extLst/>
            </c:numRef>
          </c:val>
          <c:smooth val="0"/>
          <c:extLst>
            <c:ext xmlns:c16="http://schemas.microsoft.com/office/drawing/2014/chart" uri="{C3380CC4-5D6E-409C-BE32-E72D297353CC}">
              <c16:uniqueId val="{00000001-F208-FA46-9D2C-F6BBE78A8594}"/>
            </c:ext>
          </c:extLst>
        </c:ser>
        <c:dLbls>
          <c:showLegendKey val="0"/>
          <c:showVal val="0"/>
          <c:showCatName val="0"/>
          <c:showSerName val="0"/>
          <c:showPercent val="0"/>
          <c:showBubbleSize val="0"/>
        </c:dLbls>
        <c:smooth val="0"/>
        <c:axId val="602281968"/>
        <c:axId val="602284264"/>
        <c:extLst>
          <c:ext xmlns:c15="http://schemas.microsoft.com/office/drawing/2012/chart" uri="{02D57815-91ED-43cb-92C2-25804820EDAC}">
            <c15:filteredLineSeries>
              <c15:ser>
                <c:idx val="2"/>
                <c:order val="2"/>
                <c:tx>
                  <c:strRef>
                    <c:extLst>
                      <c:ext uri="{02D57815-91ED-43cb-92C2-25804820EDAC}">
                        <c15:formulaRef>
                          <c15:sqref>dados!$D$1</c15:sqref>
                        </c15:formulaRef>
                      </c:ext>
                    </c:extLst>
                    <c:strCache>
                      <c:ptCount val="1"/>
                      <c:pt idx="0">
                        <c:v>Care Plus VCMH</c:v>
                      </c:pt>
                    </c:strCache>
                  </c:strRef>
                </c:tx>
                <c:spPr>
                  <a:ln w="28575" cap="rnd">
                    <a:solidFill>
                      <a:schemeClr val="accent3"/>
                    </a:solidFill>
                    <a:round/>
                  </a:ln>
                  <a:effectLst/>
                </c:spPr>
                <c:marker>
                  <c:symbol val="none"/>
                </c:marker>
                <c:cat>
                  <c:numRef>
                    <c:extLst>
                      <c:ext uri="{02D57815-91ED-43cb-92C2-25804820EDAC}">
                        <c15:formulaRef>
                          <c15:sqref>dados!$A$38:$A$164</c15:sqref>
                        </c15:formulaRef>
                      </c:ext>
                    </c:extLst>
                    <c:numCache>
                      <c:formatCode>mmm\-yy</c:formatCode>
                      <c:ptCount val="127"/>
                      <c:pt idx="0">
                        <c:v>40909</c:v>
                      </c:pt>
                      <c:pt idx="1">
                        <c:v>40940</c:v>
                      </c:pt>
                      <c:pt idx="2">
                        <c:v>40969</c:v>
                      </c:pt>
                      <c:pt idx="3">
                        <c:v>41000</c:v>
                      </c:pt>
                      <c:pt idx="4">
                        <c:v>41030</c:v>
                      </c:pt>
                      <c:pt idx="5">
                        <c:v>41061</c:v>
                      </c:pt>
                      <c:pt idx="6">
                        <c:v>41091</c:v>
                      </c:pt>
                      <c:pt idx="7">
                        <c:v>41122</c:v>
                      </c:pt>
                      <c:pt idx="8">
                        <c:v>41153</c:v>
                      </c:pt>
                      <c:pt idx="9">
                        <c:v>41183</c:v>
                      </c:pt>
                      <c:pt idx="10">
                        <c:v>41214</c:v>
                      </c:pt>
                      <c:pt idx="11">
                        <c:v>41244</c:v>
                      </c:pt>
                      <c:pt idx="12">
                        <c:v>41275</c:v>
                      </c:pt>
                      <c:pt idx="13">
                        <c:v>41306</c:v>
                      </c:pt>
                      <c:pt idx="14">
                        <c:v>41334</c:v>
                      </c:pt>
                      <c:pt idx="15">
                        <c:v>41365</c:v>
                      </c:pt>
                      <c:pt idx="16">
                        <c:v>41395</c:v>
                      </c:pt>
                      <c:pt idx="17">
                        <c:v>41426</c:v>
                      </c:pt>
                      <c:pt idx="18">
                        <c:v>41456</c:v>
                      </c:pt>
                      <c:pt idx="19">
                        <c:v>41487</c:v>
                      </c:pt>
                      <c:pt idx="20">
                        <c:v>41518</c:v>
                      </c:pt>
                      <c:pt idx="21">
                        <c:v>41548</c:v>
                      </c:pt>
                      <c:pt idx="22">
                        <c:v>41579</c:v>
                      </c:pt>
                      <c:pt idx="23">
                        <c:v>41609</c:v>
                      </c:pt>
                      <c:pt idx="24">
                        <c:v>41640</c:v>
                      </c:pt>
                      <c:pt idx="25">
                        <c:v>41671</c:v>
                      </c:pt>
                      <c:pt idx="26">
                        <c:v>41699</c:v>
                      </c:pt>
                      <c:pt idx="27">
                        <c:v>41730</c:v>
                      </c:pt>
                      <c:pt idx="28">
                        <c:v>41760</c:v>
                      </c:pt>
                      <c:pt idx="29">
                        <c:v>41791</c:v>
                      </c:pt>
                      <c:pt idx="30">
                        <c:v>41821</c:v>
                      </c:pt>
                      <c:pt idx="31">
                        <c:v>41852</c:v>
                      </c:pt>
                      <c:pt idx="32">
                        <c:v>41883</c:v>
                      </c:pt>
                      <c:pt idx="33">
                        <c:v>41913</c:v>
                      </c:pt>
                      <c:pt idx="34">
                        <c:v>41944</c:v>
                      </c:pt>
                      <c:pt idx="35">
                        <c:v>41974</c:v>
                      </c:pt>
                      <c:pt idx="36">
                        <c:v>42005</c:v>
                      </c:pt>
                      <c:pt idx="37">
                        <c:v>42036</c:v>
                      </c:pt>
                      <c:pt idx="38">
                        <c:v>42064</c:v>
                      </c:pt>
                      <c:pt idx="39">
                        <c:v>42095</c:v>
                      </c:pt>
                      <c:pt idx="40">
                        <c:v>42125</c:v>
                      </c:pt>
                      <c:pt idx="41">
                        <c:v>42156</c:v>
                      </c:pt>
                      <c:pt idx="42">
                        <c:v>42186</c:v>
                      </c:pt>
                      <c:pt idx="43">
                        <c:v>42217</c:v>
                      </c:pt>
                      <c:pt idx="44">
                        <c:v>42248</c:v>
                      </c:pt>
                      <c:pt idx="45">
                        <c:v>42278</c:v>
                      </c:pt>
                      <c:pt idx="46">
                        <c:v>42309</c:v>
                      </c:pt>
                      <c:pt idx="47">
                        <c:v>42339</c:v>
                      </c:pt>
                      <c:pt idx="48">
                        <c:v>42370</c:v>
                      </c:pt>
                      <c:pt idx="49">
                        <c:v>42401</c:v>
                      </c:pt>
                      <c:pt idx="50">
                        <c:v>42430</c:v>
                      </c:pt>
                      <c:pt idx="51">
                        <c:v>42461</c:v>
                      </c:pt>
                      <c:pt idx="52">
                        <c:v>42491</c:v>
                      </c:pt>
                      <c:pt idx="53">
                        <c:v>42522</c:v>
                      </c:pt>
                      <c:pt idx="54">
                        <c:v>42552</c:v>
                      </c:pt>
                      <c:pt idx="55">
                        <c:v>42583</c:v>
                      </c:pt>
                      <c:pt idx="56">
                        <c:v>42614</c:v>
                      </c:pt>
                      <c:pt idx="57">
                        <c:v>42644</c:v>
                      </c:pt>
                      <c:pt idx="58">
                        <c:v>42675</c:v>
                      </c:pt>
                      <c:pt idx="59">
                        <c:v>42705</c:v>
                      </c:pt>
                      <c:pt idx="60">
                        <c:v>42736</c:v>
                      </c:pt>
                      <c:pt idx="61">
                        <c:v>42767</c:v>
                      </c:pt>
                      <c:pt idx="62">
                        <c:v>42795</c:v>
                      </c:pt>
                      <c:pt idx="63">
                        <c:v>42826</c:v>
                      </c:pt>
                      <c:pt idx="64">
                        <c:v>42856</c:v>
                      </c:pt>
                      <c:pt idx="65">
                        <c:v>42887</c:v>
                      </c:pt>
                      <c:pt idx="66">
                        <c:v>42917</c:v>
                      </c:pt>
                      <c:pt idx="67">
                        <c:v>42948</c:v>
                      </c:pt>
                      <c:pt idx="68">
                        <c:v>42979</c:v>
                      </c:pt>
                      <c:pt idx="69">
                        <c:v>43009</c:v>
                      </c:pt>
                      <c:pt idx="70">
                        <c:v>43040</c:v>
                      </c:pt>
                      <c:pt idx="71">
                        <c:v>43070</c:v>
                      </c:pt>
                      <c:pt idx="72">
                        <c:v>43101</c:v>
                      </c:pt>
                      <c:pt idx="73">
                        <c:v>43132</c:v>
                      </c:pt>
                      <c:pt idx="74">
                        <c:v>43160</c:v>
                      </c:pt>
                      <c:pt idx="75">
                        <c:v>43191</c:v>
                      </c:pt>
                      <c:pt idx="76">
                        <c:v>43221</c:v>
                      </c:pt>
                      <c:pt idx="77">
                        <c:v>43252</c:v>
                      </c:pt>
                      <c:pt idx="78">
                        <c:v>43282</c:v>
                      </c:pt>
                      <c:pt idx="79">
                        <c:v>43313</c:v>
                      </c:pt>
                      <c:pt idx="80">
                        <c:v>43344</c:v>
                      </c:pt>
                      <c:pt idx="81">
                        <c:v>43374</c:v>
                      </c:pt>
                      <c:pt idx="82">
                        <c:v>43405</c:v>
                      </c:pt>
                      <c:pt idx="83">
                        <c:v>43435</c:v>
                      </c:pt>
                      <c:pt idx="84">
                        <c:v>43466</c:v>
                      </c:pt>
                      <c:pt idx="85">
                        <c:v>43497</c:v>
                      </c:pt>
                      <c:pt idx="86">
                        <c:v>43525</c:v>
                      </c:pt>
                      <c:pt idx="87">
                        <c:v>43556</c:v>
                      </c:pt>
                      <c:pt idx="88">
                        <c:v>43586</c:v>
                      </c:pt>
                      <c:pt idx="89">
                        <c:v>43617</c:v>
                      </c:pt>
                      <c:pt idx="90">
                        <c:v>43647</c:v>
                      </c:pt>
                      <c:pt idx="91">
                        <c:v>43678</c:v>
                      </c:pt>
                      <c:pt idx="92">
                        <c:v>43709</c:v>
                      </c:pt>
                      <c:pt idx="93">
                        <c:v>43739</c:v>
                      </c:pt>
                      <c:pt idx="94">
                        <c:v>43770</c:v>
                      </c:pt>
                      <c:pt idx="95">
                        <c:v>43800</c:v>
                      </c:pt>
                      <c:pt idx="96">
                        <c:v>43831</c:v>
                      </c:pt>
                      <c:pt idx="97">
                        <c:v>43862</c:v>
                      </c:pt>
                      <c:pt idx="98">
                        <c:v>43891</c:v>
                      </c:pt>
                      <c:pt idx="99">
                        <c:v>43922</c:v>
                      </c:pt>
                      <c:pt idx="100">
                        <c:v>43952</c:v>
                      </c:pt>
                      <c:pt idx="101">
                        <c:v>43983</c:v>
                      </c:pt>
                      <c:pt idx="102">
                        <c:v>44013</c:v>
                      </c:pt>
                      <c:pt idx="103">
                        <c:v>44044</c:v>
                      </c:pt>
                      <c:pt idx="104">
                        <c:v>44075</c:v>
                      </c:pt>
                      <c:pt idx="105">
                        <c:v>44105</c:v>
                      </c:pt>
                      <c:pt idx="106">
                        <c:v>44136</c:v>
                      </c:pt>
                      <c:pt idx="107">
                        <c:v>44166</c:v>
                      </c:pt>
                      <c:pt idx="108">
                        <c:v>44197</c:v>
                      </c:pt>
                      <c:pt idx="109">
                        <c:v>44228</c:v>
                      </c:pt>
                      <c:pt idx="110">
                        <c:v>44256</c:v>
                      </c:pt>
                      <c:pt idx="111">
                        <c:v>44287</c:v>
                      </c:pt>
                      <c:pt idx="112">
                        <c:v>44317</c:v>
                      </c:pt>
                      <c:pt idx="113">
                        <c:v>44348</c:v>
                      </c:pt>
                      <c:pt idx="114">
                        <c:v>44378</c:v>
                      </c:pt>
                      <c:pt idx="115">
                        <c:v>44409</c:v>
                      </c:pt>
                      <c:pt idx="116">
                        <c:v>44440</c:v>
                      </c:pt>
                      <c:pt idx="117">
                        <c:v>44470</c:v>
                      </c:pt>
                      <c:pt idx="118">
                        <c:v>44501</c:v>
                      </c:pt>
                      <c:pt idx="119">
                        <c:v>44531</c:v>
                      </c:pt>
                      <c:pt idx="120">
                        <c:v>44562</c:v>
                      </c:pt>
                      <c:pt idx="121">
                        <c:v>44593</c:v>
                      </c:pt>
                      <c:pt idx="122">
                        <c:v>44621</c:v>
                      </c:pt>
                      <c:pt idx="123">
                        <c:v>44652</c:v>
                      </c:pt>
                      <c:pt idx="124">
                        <c:v>44682</c:v>
                      </c:pt>
                      <c:pt idx="125">
                        <c:v>44713</c:v>
                      </c:pt>
                      <c:pt idx="126">
                        <c:v>44743</c:v>
                      </c:pt>
                    </c:numCache>
                  </c:numRef>
                </c:cat>
                <c:val>
                  <c:numRef>
                    <c:extLst>
                      <c:ext uri="{02D57815-91ED-43cb-92C2-25804820EDAC}">
                        <c15:formulaRef>
                          <c15:sqref>dados!$D$38:$D$164</c15:sqref>
                        </c15:formulaRef>
                      </c:ext>
                    </c:extLst>
                    <c:numCache>
                      <c:formatCode>General</c:formatCode>
                      <c:ptCount val="127"/>
                      <c:pt idx="108" formatCode="0%">
                        <c:v>-7.5745219053190871E-2</c:v>
                      </c:pt>
                      <c:pt idx="109" formatCode="0%">
                        <c:v>-7.7099520787137998E-2</c:v>
                      </c:pt>
                      <c:pt idx="110" formatCode="0%">
                        <c:v>-8.7259900400049495E-2</c:v>
                      </c:pt>
                      <c:pt idx="111" formatCode="0%">
                        <c:v>-4.2956942340631521E-2</c:v>
                      </c:pt>
                      <c:pt idx="112" formatCode="0%">
                        <c:v>4.7633047956267882E-2</c:v>
                      </c:pt>
                      <c:pt idx="113" formatCode="0%">
                        <c:v>9.8873423844225483E-2</c:v>
                      </c:pt>
                      <c:pt idx="114" formatCode="0%">
                        <c:v>0.16620932963830559</c:v>
                      </c:pt>
                      <c:pt idx="115" formatCode="0%">
                        <c:v>0.20511212232761622</c:v>
                      </c:pt>
                      <c:pt idx="116" formatCode="0%">
                        <c:v>0.23628382007159376</c:v>
                      </c:pt>
                      <c:pt idx="117" formatCode="0%">
                        <c:v>0.26358489162142829</c:v>
                      </c:pt>
                      <c:pt idx="118" formatCode="0%">
                        <c:v>0.25542877086614513</c:v>
                      </c:pt>
                      <c:pt idx="119" formatCode="0%">
                        <c:v>0.20280032579951746</c:v>
                      </c:pt>
                      <c:pt idx="120" formatCode="0%">
                        <c:v>0.2755325912525286</c:v>
                      </c:pt>
                      <c:pt idx="121" formatCode="0%">
                        <c:v>0.25512654502394794</c:v>
                      </c:pt>
                      <c:pt idx="122" formatCode="0%">
                        <c:v>0.24228791454716925</c:v>
                      </c:pt>
                      <c:pt idx="123" formatCode="0%">
                        <c:v>0.1932859298092775</c:v>
                      </c:pt>
                      <c:pt idx="124" formatCode="0%">
                        <c:v>0.16591047009750159</c:v>
                      </c:pt>
                      <c:pt idx="125" formatCode="0%">
                        <c:v>0.13870032730318904</c:v>
                      </c:pt>
                      <c:pt idx="126" formatCode="0%">
                        <c:v>0.10855208058354093</c:v>
                      </c:pt>
                    </c:numCache>
                  </c:numRef>
                </c:val>
                <c:smooth val="0"/>
                <c:extLst>
                  <c:ext xmlns:c16="http://schemas.microsoft.com/office/drawing/2014/chart" uri="{C3380CC4-5D6E-409C-BE32-E72D297353CC}">
                    <c16:uniqueId val="{00000002-F208-FA46-9D2C-F6BBE78A8594}"/>
                  </c:ext>
                </c:extLst>
              </c15:ser>
            </c15:filteredLineSeries>
          </c:ext>
        </c:extLst>
      </c:lineChart>
      <c:dateAx>
        <c:axId val="60228196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602284264"/>
        <c:crosses val="autoZero"/>
        <c:auto val="1"/>
        <c:lblOffset val="100"/>
        <c:baseTimeUnit val="months"/>
      </c:dateAx>
      <c:valAx>
        <c:axId val="6022842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602281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66256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223" userDrawn="1">
          <p15:clr>
            <a:srgbClr val="F26B43"/>
          </p15:clr>
        </p15:guide>
        <p15:guide id="2" pos="223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078427" cy="513508"/>
          </a:xfrm>
          <a:prstGeom prst="rect">
            <a:avLst/>
          </a:prstGeom>
        </p:spPr>
        <p:txBody>
          <a:bodyPr vert="horz" lIns="99048" tIns="49524" rIns="99048" bIns="49524" rtlCol="0"/>
          <a:lstStyle>
            <a:lvl1pPr algn="l">
              <a:defRPr sz="1300"/>
            </a:lvl1pPr>
          </a:lstStyle>
          <a:p>
            <a:endParaRPr lang="pt-BR"/>
          </a:p>
        </p:txBody>
      </p:sp>
      <p:sp>
        <p:nvSpPr>
          <p:cNvPr id="3" name="Espaço Reservado para Data 2"/>
          <p:cNvSpPr>
            <a:spLocks noGrp="1"/>
          </p:cNvSpPr>
          <p:nvPr>
            <p:ph type="dt" idx="1"/>
          </p:nvPr>
        </p:nvSpPr>
        <p:spPr>
          <a:xfrm>
            <a:off x="4023992" y="0"/>
            <a:ext cx="3078427" cy="513508"/>
          </a:xfrm>
          <a:prstGeom prst="rect">
            <a:avLst/>
          </a:prstGeom>
        </p:spPr>
        <p:txBody>
          <a:bodyPr vert="horz" lIns="99048" tIns="49524" rIns="99048" bIns="49524" rtlCol="0"/>
          <a:lstStyle>
            <a:lvl1pPr algn="r">
              <a:defRPr sz="1300"/>
            </a:lvl1pPr>
          </a:lstStyle>
          <a:p>
            <a:fld id="{093BD6E1-51A8-3D4B-B7B5-E37F303BCDC4}" type="datetimeFigureOut">
              <a:rPr lang="pt-BR" smtClean="0"/>
              <a:t>17/02/2025</a:t>
            </a:fld>
            <a:endParaRPr lang="pt-BR"/>
          </a:p>
        </p:txBody>
      </p:sp>
      <p:sp>
        <p:nvSpPr>
          <p:cNvPr id="4" name="Espaço Reservado para Imagem de Slide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9048" tIns="49524" rIns="99048" bIns="49524" rtlCol="0" anchor="ctr"/>
          <a:lstStyle/>
          <a:p>
            <a:endParaRPr lang="pt-BR"/>
          </a:p>
        </p:txBody>
      </p:sp>
      <p:sp>
        <p:nvSpPr>
          <p:cNvPr id="5" name="Espaço Reservado para Anotações 4"/>
          <p:cNvSpPr>
            <a:spLocks noGrp="1"/>
          </p:cNvSpPr>
          <p:nvPr>
            <p:ph type="body" sz="quarter" idx="3"/>
          </p:nvPr>
        </p:nvSpPr>
        <p:spPr>
          <a:xfrm>
            <a:off x="710407" y="4925408"/>
            <a:ext cx="5683250" cy="4029879"/>
          </a:xfrm>
          <a:prstGeom prst="rect">
            <a:avLst/>
          </a:prstGeom>
        </p:spPr>
        <p:txBody>
          <a:bodyPr vert="horz" lIns="99048" tIns="49524" rIns="99048" bIns="49524"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721108"/>
            <a:ext cx="3078427" cy="513507"/>
          </a:xfrm>
          <a:prstGeom prst="rect">
            <a:avLst/>
          </a:prstGeom>
        </p:spPr>
        <p:txBody>
          <a:bodyPr vert="horz" lIns="99048" tIns="49524" rIns="99048" bIns="49524" rtlCol="0" anchor="b"/>
          <a:lstStyle>
            <a:lvl1pPr algn="l">
              <a:defRPr sz="1300"/>
            </a:lvl1pPr>
          </a:lstStyle>
          <a:p>
            <a:endParaRPr lang="pt-BR"/>
          </a:p>
        </p:txBody>
      </p:sp>
      <p:sp>
        <p:nvSpPr>
          <p:cNvPr id="7" name="Espaço Reservado para Número de Slide 6"/>
          <p:cNvSpPr>
            <a:spLocks noGrp="1"/>
          </p:cNvSpPr>
          <p:nvPr>
            <p:ph type="sldNum" sz="quarter" idx="5"/>
          </p:nvPr>
        </p:nvSpPr>
        <p:spPr>
          <a:xfrm>
            <a:off x="4023992" y="9721108"/>
            <a:ext cx="3078427" cy="513507"/>
          </a:xfrm>
          <a:prstGeom prst="rect">
            <a:avLst/>
          </a:prstGeom>
        </p:spPr>
        <p:txBody>
          <a:bodyPr vert="horz" lIns="99048" tIns="49524" rIns="99048" bIns="49524" rtlCol="0" anchor="b"/>
          <a:lstStyle>
            <a:lvl1pPr algn="r">
              <a:defRPr sz="1300"/>
            </a:lvl1pPr>
          </a:lstStyle>
          <a:p>
            <a:fld id="{6FA495BB-F476-AF40-94F6-5250057740A2}" type="slidenum">
              <a:rPr lang="pt-BR" smtClean="0"/>
              <a:t>‹nº›</a:t>
            </a:fld>
            <a:endParaRPr lang="pt-BR"/>
          </a:p>
        </p:txBody>
      </p:sp>
    </p:spTree>
    <p:extLst>
      <p:ext uri="{BB962C8B-B14F-4D97-AF65-F5344CB8AC3E}">
        <p14:creationId xmlns:p14="http://schemas.microsoft.com/office/powerpoint/2010/main" val="2812538587"/>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D0430-512A-B6CD-9E1E-61098A91D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2DA8F-EB6A-67D3-96A7-99DD2C5FA8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8710D5-49EA-7BA5-3698-1D704F170BED}"/>
              </a:ext>
            </a:extLst>
          </p:cNvPr>
          <p:cNvSpPr>
            <a:spLocks noGrp="1"/>
          </p:cNvSpPr>
          <p:nvPr>
            <p:ph type="body" idx="1"/>
          </p:nvPr>
        </p:nvSpPr>
        <p:spPr/>
        <p:txBody>
          <a:bodyPr>
            <a:normAutofit/>
          </a:bodyPr>
          <a:lstStyle/>
          <a:p>
            <a:endParaRPr lang="pt-BR" dirty="0"/>
          </a:p>
        </p:txBody>
      </p:sp>
      <p:sp>
        <p:nvSpPr>
          <p:cNvPr id="4" name="Slide Number Placeholder 3">
            <a:extLst>
              <a:ext uri="{FF2B5EF4-FFF2-40B4-BE49-F238E27FC236}">
                <a16:creationId xmlns:a16="http://schemas.microsoft.com/office/drawing/2014/main" id="{E7D5BBAF-6BF4-D6F3-4715-7A95CDF975E2}"/>
              </a:ext>
            </a:extLst>
          </p:cNvPr>
          <p:cNvSpPr>
            <a:spLocks noGrp="1"/>
          </p:cNvSpPr>
          <p:nvPr>
            <p:ph type="sldNum" sz="quarter" idx="10"/>
          </p:nvPr>
        </p:nvSpPr>
        <p:spPr/>
        <p:txBody>
          <a:bodyPr/>
          <a:lstStyle/>
          <a:p>
            <a:fld id="{6574A600-1DB0-3B4F-9B28-B3B626627080}" type="slidenum">
              <a:rPr lang="en-US" smtClean="0"/>
              <a:pPr/>
              <a:t>3</a:t>
            </a:fld>
            <a:endParaRPr lang="en-US"/>
          </a:p>
        </p:txBody>
      </p:sp>
    </p:spTree>
    <p:extLst>
      <p:ext uri="{BB962C8B-B14F-4D97-AF65-F5344CB8AC3E}">
        <p14:creationId xmlns:p14="http://schemas.microsoft.com/office/powerpoint/2010/main" val="1997780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8DF39-8EC2-9682-3D43-4DF7FC852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D3F9D-299E-D1FC-2138-72BAF57E0B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48A58-15C2-FCE8-836E-140225C6E086}"/>
              </a:ext>
            </a:extLst>
          </p:cNvPr>
          <p:cNvSpPr>
            <a:spLocks noGrp="1"/>
          </p:cNvSpPr>
          <p:nvPr>
            <p:ph type="body" idx="1"/>
          </p:nvPr>
        </p:nvSpPr>
        <p:spPr/>
        <p:txBody>
          <a:bodyPr>
            <a:normAutofit/>
          </a:bodyPr>
          <a:lstStyle/>
          <a:p>
            <a:endParaRPr lang="pt-BR" dirty="0"/>
          </a:p>
        </p:txBody>
      </p:sp>
      <p:sp>
        <p:nvSpPr>
          <p:cNvPr id="4" name="Slide Number Placeholder 3">
            <a:extLst>
              <a:ext uri="{FF2B5EF4-FFF2-40B4-BE49-F238E27FC236}">
                <a16:creationId xmlns:a16="http://schemas.microsoft.com/office/drawing/2014/main" id="{C27B0ECD-CF57-BE67-4417-E87BC03D7EFF}"/>
              </a:ext>
            </a:extLst>
          </p:cNvPr>
          <p:cNvSpPr>
            <a:spLocks noGrp="1"/>
          </p:cNvSpPr>
          <p:nvPr>
            <p:ph type="sldNum" sz="quarter" idx="10"/>
          </p:nvPr>
        </p:nvSpPr>
        <p:spPr/>
        <p:txBody>
          <a:bodyPr/>
          <a:lstStyle/>
          <a:p>
            <a:fld id="{6574A600-1DB0-3B4F-9B28-B3B626627080}" type="slidenum">
              <a:rPr lang="en-US" smtClean="0"/>
              <a:pPr/>
              <a:t>95</a:t>
            </a:fld>
            <a:endParaRPr lang="en-US"/>
          </a:p>
        </p:txBody>
      </p:sp>
    </p:spTree>
    <p:extLst>
      <p:ext uri="{BB962C8B-B14F-4D97-AF65-F5344CB8AC3E}">
        <p14:creationId xmlns:p14="http://schemas.microsoft.com/office/powerpoint/2010/main" val="1390291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emf"/><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abertura">
    <p:spTree>
      <p:nvGrpSpPr>
        <p:cNvPr id="1" name=""/>
        <p:cNvGrpSpPr/>
        <p:nvPr/>
      </p:nvGrpSpPr>
      <p:grpSpPr>
        <a:xfrm>
          <a:off x="0" y="0"/>
          <a:ext cx="0" cy="0"/>
          <a:chOff x="0" y="0"/>
          <a:chExt cx="0" cy="0"/>
        </a:xfrm>
      </p:grpSpPr>
      <p:sp>
        <p:nvSpPr>
          <p:cNvPr id="3" name="Espaço Reservado para Texto 4">
            <a:extLst>
              <a:ext uri="{FF2B5EF4-FFF2-40B4-BE49-F238E27FC236}">
                <a16:creationId xmlns:a16="http://schemas.microsoft.com/office/drawing/2014/main" id="{C9BE2685-5F3E-56EF-96AB-318CF6771F3B}"/>
              </a:ext>
            </a:extLst>
          </p:cNvPr>
          <p:cNvSpPr>
            <a:spLocks noGrp="1"/>
          </p:cNvSpPr>
          <p:nvPr>
            <p:ph type="body" sz="quarter" idx="10"/>
          </p:nvPr>
        </p:nvSpPr>
        <p:spPr>
          <a:xfrm>
            <a:off x="2123282" y="5143500"/>
            <a:ext cx="14725651" cy="3697580"/>
          </a:xfrm>
          <a:prstGeom prst="rect">
            <a:avLst/>
          </a:prstGeom>
        </p:spPr>
        <p:txBody>
          <a:bodyPr anchor="ctr">
            <a:noAutofit/>
          </a:bodyPr>
          <a:lstStyle>
            <a:lvl1pPr marL="0" indent="0" algn="ctr" rtl="0" eaLnBrk="0" fontAlgn="base" hangingPunct="0">
              <a:spcBef>
                <a:spcPct val="0"/>
              </a:spcBef>
              <a:spcAft>
                <a:spcPct val="0"/>
              </a:spcAft>
              <a:buNone/>
              <a:defRPr lang="pt-BR" sz="4800" b="1" i="0" kern="1200" dirty="0" smtClean="0">
                <a:solidFill>
                  <a:schemeClr val="tx1"/>
                </a:solidFill>
                <a:latin typeface="Calibri" panose="020F0502020204030204" pitchFamily="34" charset="0"/>
                <a:ea typeface="Open Sans" panose="020B0606030504020204" pitchFamily="34" charset="0"/>
                <a:cs typeface="Calibri" panose="020F0502020204030204" pitchFamily="34" charset="0"/>
              </a:defRPr>
            </a:lvl1pPr>
            <a:lvl2pPr algn="ctr" rtl="0" eaLnBrk="0" fontAlgn="base" hangingPunct="0">
              <a:spcBef>
                <a:spcPct val="0"/>
              </a:spcBef>
              <a:spcAft>
                <a:spcPct val="0"/>
              </a:spcAft>
              <a:defRPr lang="pt-BR" sz="6602" b="0" kern="1200" dirty="0" smtClean="0">
                <a:solidFill>
                  <a:srgbClr val="69ADE7"/>
                </a:solidFill>
                <a:latin typeface="+mj-lt"/>
                <a:ea typeface="+mj-ea"/>
                <a:cs typeface="+mj-cs"/>
              </a:defRPr>
            </a:lvl2pPr>
            <a:lvl3pPr algn="ctr" rtl="0" eaLnBrk="0" fontAlgn="base" hangingPunct="0">
              <a:spcBef>
                <a:spcPct val="0"/>
              </a:spcBef>
              <a:spcAft>
                <a:spcPct val="0"/>
              </a:spcAft>
              <a:defRPr lang="pt-BR" sz="6602" b="0" kern="1200" dirty="0" smtClean="0">
                <a:solidFill>
                  <a:srgbClr val="69ADE7"/>
                </a:solidFill>
                <a:latin typeface="+mj-lt"/>
                <a:ea typeface="+mj-ea"/>
                <a:cs typeface="+mj-cs"/>
              </a:defRPr>
            </a:lvl3pPr>
            <a:lvl4pPr algn="ctr" rtl="0" eaLnBrk="0" fontAlgn="base" hangingPunct="0">
              <a:spcBef>
                <a:spcPct val="0"/>
              </a:spcBef>
              <a:spcAft>
                <a:spcPct val="0"/>
              </a:spcAft>
              <a:defRPr lang="pt-BR" sz="6602" b="0" kern="1200" dirty="0" smtClean="0">
                <a:solidFill>
                  <a:srgbClr val="69ADE7"/>
                </a:solidFill>
                <a:latin typeface="+mj-lt"/>
                <a:ea typeface="+mj-ea"/>
                <a:cs typeface="+mj-cs"/>
              </a:defRPr>
            </a:lvl4pPr>
            <a:lvl5pPr algn="ctr" rtl="0" eaLnBrk="0" fontAlgn="base" hangingPunct="0">
              <a:spcBef>
                <a:spcPct val="0"/>
              </a:spcBef>
              <a:spcAft>
                <a:spcPct val="0"/>
              </a:spcAft>
              <a:defRPr lang="pt-BR" sz="6602" b="0" kern="1200" dirty="0">
                <a:solidFill>
                  <a:srgbClr val="69ADE7"/>
                </a:solidFill>
                <a:latin typeface="+mj-lt"/>
                <a:ea typeface="+mj-ea"/>
                <a:cs typeface="+mj-cs"/>
              </a:defRPr>
            </a:lvl5pPr>
          </a:lstStyle>
          <a:p>
            <a:pPr lvl="0"/>
            <a:r>
              <a:rPr lang="pt-BR"/>
              <a:t>Clique para editar os estilos de texto Mestres</a:t>
            </a:r>
          </a:p>
        </p:txBody>
      </p:sp>
      <p:sp>
        <p:nvSpPr>
          <p:cNvPr id="2" name="Título 1">
            <a:extLst>
              <a:ext uri="{FF2B5EF4-FFF2-40B4-BE49-F238E27FC236}">
                <a16:creationId xmlns:a16="http://schemas.microsoft.com/office/drawing/2014/main" id="{D4D1877B-D2D9-B942-9304-AFAFD2DE3A66}"/>
              </a:ext>
            </a:extLst>
          </p:cNvPr>
          <p:cNvSpPr>
            <a:spLocks noGrp="1"/>
          </p:cNvSpPr>
          <p:nvPr>
            <p:ph type="title"/>
          </p:nvPr>
        </p:nvSpPr>
        <p:spPr>
          <a:xfrm>
            <a:off x="2123282" y="3136900"/>
            <a:ext cx="14725651" cy="1001213"/>
          </a:xfrm>
          <a:prstGeom prst="rect">
            <a:avLst/>
          </a:prstGeom>
        </p:spPr>
        <p:txBody>
          <a:bodyPr anchor="ctr" anchorCtr="0"/>
          <a:lstStyle>
            <a:lvl1pPr algn="ctr">
              <a:defRPr sz="6000">
                <a:latin typeface="Calibri" panose="020F0502020204030204" pitchFamily="34" charset="0"/>
                <a:cs typeface="Calibri" panose="020F0502020204030204" pitchFamily="34" charset="0"/>
              </a:defRPr>
            </a:lvl1pPr>
          </a:lstStyle>
          <a:p>
            <a:r>
              <a:rPr lang="pt-BR"/>
              <a:t>Clique para editar o título Mestre</a:t>
            </a:r>
            <a:endParaRPr lang="pt-BR" dirty="0"/>
          </a:p>
        </p:txBody>
      </p:sp>
      <p:pic>
        <p:nvPicPr>
          <p:cNvPr id="6" name="Gráfico 5">
            <a:extLst>
              <a:ext uri="{FF2B5EF4-FFF2-40B4-BE49-F238E27FC236}">
                <a16:creationId xmlns:a16="http://schemas.microsoft.com/office/drawing/2014/main" id="{E96E1B6C-4AE7-DA2C-C36E-A214BCC2103B}"/>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78343" r="50903"/>
          <a:stretch/>
        </p:blipFill>
        <p:spPr>
          <a:xfrm>
            <a:off x="16877671" y="9601200"/>
            <a:ext cx="1406173" cy="557859"/>
          </a:xfrm>
          <a:prstGeom prst="rect">
            <a:avLst/>
          </a:prstGeom>
        </p:spPr>
      </p:pic>
      <p:sp>
        <p:nvSpPr>
          <p:cNvPr id="16" name="Rectangle 14">
            <a:extLst>
              <a:ext uri="{FF2B5EF4-FFF2-40B4-BE49-F238E27FC236}">
                <a16:creationId xmlns:a16="http://schemas.microsoft.com/office/drawing/2014/main" id="{A2BB2726-E854-9CB5-492C-D9A35F1F4AC9}"/>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7" name="Rectangle 14">
            <a:extLst>
              <a:ext uri="{FF2B5EF4-FFF2-40B4-BE49-F238E27FC236}">
                <a16:creationId xmlns:a16="http://schemas.microsoft.com/office/drawing/2014/main" id="{BD50CADE-98A4-7B9A-03D7-97D6D48B04F3}"/>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8" name="Rectangle 14">
            <a:extLst>
              <a:ext uri="{FF2B5EF4-FFF2-40B4-BE49-F238E27FC236}">
                <a16:creationId xmlns:a16="http://schemas.microsoft.com/office/drawing/2014/main" id="{F0ED146D-2D8C-1841-660C-44B8BD6A4FD9}"/>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spTree>
    <p:extLst>
      <p:ext uri="{BB962C8B-B14F-4D97-AF65-F5344CB8AC3E}">
        <p14:creationId xmlns:p14="http://schemas.microsoft.com/office/powerpoint/2010/main" val="1064687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ítulo 3 linha - conteúdo">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38660DF6-476A-7182-A438-C879AB1B0E63}"/>
              </a:ext>
            </a:extLst>
          </p:cNvPr>
          <p:cNvSpPr/>
          <p:nvPr userDrawn="1"/>
        </p:nvSpPr>
        <p:spPr>
          <a:xfrm>
            <a:off x="1440000" y="638943"/>
            <a:ext cx="4505059" cy="1008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4" name="Título 18">
            <a:extLst>
              <a:ext uri="{FF2B5EF4-FFF2-40B4-BE49-F238E27FC236}">
                <a16:creationId xmlns:a16="http://schemas.microsoft.com/office/drawing/2014/main" id="{40F242E0-B614-F1C7-1E8B-22D633220BF7}"/>
              </a:ext>
            </a:extLst>
          </p:cNvPr>
          <p:cNvSpPr>
            <a:spLocks noGrp="1"/>
          </p:cNvSpPr>
          <p:nvPr>
            <p:ph type="title" hasCustomPrompt="1"/>
          </p:nvPr>
        </p:nvSpPr>
        <p:spPr>
          <a:xfrm>
            <a:off x="1440000" y="742950"/>
            <a:ext cx="15428250" cy="2676526"/>
          </a:xfrm>
          <a:prstGeom prst="rect">
            <a:avLst/>
          </a:prstGeom>
        </p:spPr>
        <p:txBody>
          <a:bodyPr anchor="b" anchorCtr="0"/>
          <a:lstStyle>
            <a:lvl1pPr>
              <a:lnSpc>
                <a:spcPct val="100000"/>
              </a:lnSpc>
              <a:defRPr sz="6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br>
              <a:rPr lang="pt-BR" dirty="0"/>
            </a:br>
            <a:r>
              <a:rPr lang="pt-BR" dirty="0"/>
              <a:t>Clique para editar o título Mestre</a:t>
            </a:r>
          </a:p>
        </p:txBody>
      </p:sp>
      <p:sp>
        <p:nvSpPr>
          <p:cNvPr id="5" name="Espaço Reservado para Texto 2">
            <a:extLst>
              <a:ext uri="{FF2B5EF4-FFF2-40B4-BE49-F238E27FC236}">
                <a16:creationId xmlns:a16="http://schemas.microsoft.com/office/drawing/2014/main" id="{0D0C17AE-672C-9B72-F69B-E6FAB092C436}"/>
              </a:ext>
            </a:extLst>
          </p:cNvPr>
          <p:cNvSpPr>
            <a:spLocks noGrp="1"/>
          </p:cNvSpPr>
          <p:nvPr>
            <p:ph type="body" sz="quarter" idx="19"/>
          </p:nvPr>
        </p:nvSpPr>
        <p:spPr>
          <a:xfrm>
            <a:off x="1439069" y="3937000"/>
            <a:ext cx="7145994" cy="5664200"/>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Espaço Reservado para Texto 2">
            <a:extLst>
              <a:ext uri="{FF2B5EF4-FFF2-40B4-BE49-F238E27FC236}">
                <a16:creationId xmlns:a16="http://schemas.microsoft.com/office/drawing/2014/main" id="{BBBB65D4-1981-A3B9-D5B0-F12C0B3BAA1B}"/>
              </a:ext>
            </a:extLst>
          </p:cNvPr>
          <p:cNvSpPr>
            <a:spLocks noGrp="1"/>
          </p:cNvSpPr>
          <p:nvPr>
            <p:ph type="body" sz="quarter" idx="20"/>
          </p:nvPr>
        </p:nvSpPr>
        <p:spPr>
          <a:xfrm>
            <a:off x="9702007" y="3937000"/>
            <a:ext cx="7145994" cy="5664200"/>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238376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_d">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6ABCACF9-F91C-7360-D772-E392FE2E8188}"/>
              </a:ext>
            </a:extLst>
          </p:cNvPr>
          <p:cNvSpPr>
            <a:spLocks noGrp="1"/>
          </p:cNvSpPr>
          <p:nvPr>
            <p:ph type="pic" sz="quarter" idx="12"/>
          </p:nvPr>
        </p:nvSpPr>
        <p:spPr>
          <a:xfrm>
            <a:off x="10572750" y="3136900"/>
            <a:ext cx="6286500" cy="5657850"/>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1371417" fontAlgn="auto">
              <a:lnSpc>
                <a:spcPct val="150000"/>
              </a:lnSpc>
              <a:spcBef>
                <a:spcPts val="500"/>
              </a:spcBef>
              <a:spcAft>
                <a:spcPts val="0"/>
              </a:spcAft>
              <a:buClrTx/>
              <a:buSzTx/>
              <a:buFontTx/>
              <a:tabLst/>
            </a:pPr>
            <a:r>
              <a:rPr lang="pt-BR"/>
              <a:t>Clique no ícone para adicionar uma imagem</a:t>
            </a:r>
            <a:endParaRPr lang="en-US"/>
          </a:p>
        </p:txBody>
      </p:sp>
      <p:sp>
        <p:nvSpPr>
          <p:cNvPr id="20" name="Freeform: Shape 5">
            <a:extLst>
              <a:ext uri="{FF2B5EF4-FFF2-40B4-BE49-F238E27FC236}">
                <a16:creationId xmlns:a16="http://schemas.microsoft.com/office/drawing/2014/main" id="{C5DDD17F-D149-5E52-1C11-94326B76D36D}"/>
              </a:ext>
            </a:extLst>
          </p:cNvPr>
          <p:cNvSpPr/>
          <p:nvPr userDrawn="1"/>
        </p:nvSpPr>
        <p:spPr>
          <a:xfrm>
            <a:off x="14086253" y="2776367"/>
            <a:ext cx="3150503" cy="2835453"/>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21" name="Freeform: Shape 5">
            <a:extLst>
              <a:ext uri="{FF2B5EF4-FFF2-40B4-BE49-F238E27FC236}">
                <a16:creationId xmlns:a16="http://schemas.microsoft.com/office/drawing/2014/main" id="{F15FE9E6-17EE-DC28-CF88-64320E35FC29}"/>
              </a:ext>
            </a:extLst>
          </p:cNvPr>
          <p:cNvSpPr/>
          <p:nvPr userDrawn="1"/>
        </p:nvSpPr>
        <p:spPr>
          <a:xfrm>
            <a:off x="10206717" y="6319438"/>
            <a:ext cx="3150503" cy="2835453"/>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5" name="Rectangle 14">
            <a:extLst>
              <a:ext uri="{FF2B5EF4-FFF2-40B4-BE49-F238E27FC236}">
                <a16:creationId xmlns:a16="http://schemas.microsoft.com/office/drawing/2014/main" id="{F1A817DA-7458-6030-11A4-A8E048E45DA0}"/>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6" name="Rectangle 14">
            <a:extLst>
              <a:ext uri="{FF2B5EF4-FFF2-40B4-BE49-F238E27FC236}">
                <a16:creationId xmlns:a16="http://schemas.microsoft.com/office/drawing/2014/main" id="{9D369FA6-9CB5-1BFE-CDAE-AD1146E865FD}"/>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7" name="Rectangle 14">
            <a:extLst>
              <a:ext uri="{FF2B5EF4-FFF2-40B4-BE49-F238E27FC236}">
                <a16:creationId xmlns:a16="http://schemas.microsoft.com/office/drawing/2014/main" id="{595694DA-E891-D69B-F7D9-0DF7850A412B}"/>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sp>
        <p:nvSpPr>
          <p:cNvPr id="15" name="Rectangle 2">
            <a:extLst>
              <a:ext uri="{FF2B5EF4-FFF2-40B4-BE49-F238E27FC236}">
                <a16:creationId xmlns:a16="http://schemas.microsoft.com/office/drawing/2014/main" id="{FBFB2A13-497C-5451-5C13-FED8D571F143}"/>
              </a:ext>
            </a:extLst>
          </p:cNvPr>
          <p:cNvSpPr/>
          <p:nvPr userDrawn="1"/>
        </p:nvSpPr>
        <p:spPr>
          <a:xfrm>
            <a:off x="1440000" y="641384"/>
            <a:ext cx="1495911"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3" name="Título 17">
            <a:extLst>
              <a:ext uri="{FF2B5EF4-FFF2-40B4-BE49-F238E27FC236}">
                <a16:creationId xmlns:a16="http://schemas.microsoft.com/office/drawing/2014/main" id="{6C49AEF3-AEFE-0744-E9FB-930736DAACB7}"/>
              </a:ext>
            </a:extLst>
          </p:cNvPr>
          <p:cNvSpPr>
            <a:spLocks noGrp="1"/>
          </p:cNvSpPr>
          <p:nvPr>
            <p:ph type="title"/>
          </p:nvPr>
        </p:nvSpPr>
        <p:spPr>
          <a:xfrm>
            <a:off x="1440001" y="742950"/>
            <a:ext cx="15408000" cy="1001213"/>
          </a:xfrm>
          <a:prstGeom prst="rect">
            <a:avLst/>
          </a:prstGeom>
        </p:spPr>
        <p:txBody>
          <a:bodyPr tIns="360000" anchor="b" anchorCtr="0"/>
          <a:lstStyle>
            <a:lvl1pPr>
              <a:lnSpc>
                <a:spcPct val="100000"/>
              </a:lnSpc>
              <a:defRPr sz="6000">
                <a:latin typeface="Calibri" panose="020F0502020204030204" pitchFamily="34" charset="0"/>
                <a:cs typeface="Calibri" panose="020F0502020204030204" pitchFamily="34" charset="0"/>
              </a:defRPr>
            </a:lvl1pPr>
          </a:lstStyle>
          <a:p>
            <a:r>
              <a:rPr lang="pt-BR"/>
              <a:t>Clique para editar o título Mestre</a:t>
            </a:r>
            <a:endParaRPr lang="pt-BR" dirty="0"/>
          </a:p>
        </p:txBody>
      </p:sp>
      <p:sp>
        <p:nvSpPr>
          <p:cNvPr id="4" name="Espaço Reservado para Texto 2">
            <a:extLst>
              <a:ext uri="{FF2B5EF4-FFF2-40B4-BE49-F238E27FC236}">
                <a16:creationId xmlns:a16="http://schemas.microsoft.com/office/drawing/2014/main" id="{CCB24EB7-4BB4-2A6A-1A31-AFCC32F77702}"/>
              </a:ext>
            </a:extLst>
          </p:cNvPr>
          <p:cNvSpPr>
            <a:spLocks noGrp="1"/>
          </p:cNvSpPr>
          <p:nvPr>
            <p:ph type="body" sz="quarter" idx="19"/>
          </p:nvPr>
        </p:nvSpPr>
        <p:spPr>
          <a:xfrm>
            <a:off x="1439068" y="2335213"/>
            <a:ext cx="7812882" cy="7265988"/>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3456425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2 linha - conteúdo + imagem_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FD92BD5C-44B6-E00D-1407-E43C28CD8669}"/>
              </a:ext>
            </a:extLst>
          </p:cNvPr>
          <p:cNvSpPr/>
          <p:nvPr userDrawn="1"/>
        </p:nvSpPr>
        <p:spPr>
          <a:xfrm>
            <a:off x="1440000" y="641384"/>
            <a:ext cx="2857500"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20" name="Picture Placeholder 6">
            <a:extLst>
              <a:ext uri="{FF2B5EF4-FFF2-40B4-BE49-F238E27FC236}">
                <a16:creationId xmlns:a16="http://schemas.microsoft.com/office/drawing/2014/main" id="{0675C728-9D6D-4799-FDD0-382E69AD7477}"/>
              </a:ext>
            </a:extLst>
          </p:cNvPr>
          <p:cNvSpPr>
            <a:spLocks noGrp="1"/>
          </p:cNvSpPr>
          <p:nvPr>
            <p:ph type="pic" sz="quarter" idx="12"/>
          </p:nvPr>
        </p:nvSpPr>
        <p:spPr>
          <a:xfrm>
            <a:off x="11144250" y="3969270"/>
            <a:ext cx="5715000" cy="5143500"/>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1371417" fontAlgn="auto">
              <a:lnSpc>
                <a:spcPct val="150000"/>
              </a:lnSpc>
              <a:spcBef>
                <a:spcPts val="500"/>
              </a:spcBef>
              <a:spcAft>
                <a:spcPts val="0"/>
              </a:spcAft>
              <a:buClrTx/>
              <a:buSzTx/>
              <a:buFontTx/>
              <a:tabLst/>
            </a:pPr>
            <a:r>
              <a:rPr lang="pt-BR"/>
              <a:t>Clique no ícone para adicionar uma imagem</a:t>
            </a:r>
            <a:endParaRPr lang="en-US"/>
          </a:p>
        </p:txBody>
      </p:sp>
      <p:sp>
        <p:nvSpPr>
          <p:cNvPr id="21" name="Freeform: Shape 5">
            <a:extLst>
              <a:ext uri="{FF2B5EF4-FFF2-40B4-BE49-F238E27FC236}">
                <a16:creationId xmlns:a16="http://schemas.microsoft.com/office/drawing/2014/main" id="{5CC45013-FFBE-4900-8390-C8BBD58E2120}"/>
              </a:ext>
            </a:extLst>
          </p:cNvPr>
          <p:cNvSpPr/>
          <p:nvPr userDrawn="1"/>
        </p:nvSpPr>
        <p:spPr>
          <a:xfrm>
            <a:off x="14515207" y="3480446"/>
            <a:ext cx="2864093" cy="2577684"/>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22" name="Freeform: Shape 5">
            <a:extLst>
              <a:ext uri="{FF2B5EF4-FFF2-40B4-BE49-F238E27FC236}">
                <a16:creationId xmlns:a16="http://schemas.microsoft.com/office/drawing/2014/main" id="{2BD189B0-FC0B-8EEC-766A-B1126B1DD8A0}"/>
              </a:ext>
            </a:extLst>
          </p:cNvPr>
          <p:cNvSpPr/>
          <p:nvPr userDrawn="1"/>
        </p:nvSpPr>
        <p:spPr>
          <a:xfrm>
            <a:off x="10635672" y="7023516"/>
            <a:ext cx="2864093" cy="2577684"/>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5" name="Rectangle 14">
            <a:extLst>
              <a:ext uri="{FF2B5EF4-FFF2-40B4-BE49-F238E27FC236}">
                <a16:creationId xmlns:a16="http://schemas.microsoft.com/office/drawing/2014/main" id="{59CD7A12-9B26-40E8-FBCE-6EE9299BBD37}"/>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6" name="Rectangle 14">
            <a:extLst>
              <a:ext uri="{FF2B5EF4-FFF2-40B4-BE49-F238E27FC236}">
                <a16:creationId xmlns:a16="http://schemas.microsoft.com/office/drawing/2014/main" id="{FD9A133F-C41B-8C21-FF9B-1BE450654873}"/>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7" name="Rectangle 14">
            <a:extLst>
              <a:ext uri="{FF2B5EF4-FFF2-40B4-BE49-F238E27FC236}">
                <a16:creationId xmlns:a16="http://schemas.microsoft.com/office/drawing/2014/main" id="{2D6A350F-EEEA-CC59-5E14-A981AC59BD70}"/>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sp>
        <p:nvSpPr>
          <p:cNvPr id="3" name="Título 17">
            <a:extLst>
              <a:ext uri="{FF2B5EF4-FFF2-40B4-BE49-F238E27FC236}">
                <a16:creationId xmlns:a16="http://schemas.microsoft.com/office/drawing/2014/main" id="{F25BAF72-8F64-53BA-9A57-3CC383C40A87}"/>
              </a:ext>
            </a:extLst>
          </p:cNvPr>
          <p:cNvSpPr>
            <a:spLocks noGrp="1"/>
          </p:cNvSpPr>
          <p:nvPr>
            <p:ph type="title" hasCustomPrompt="1"/>
          </p:nvPr>
        </p:nvSpPr>
        <p:spPr>
          <a:xfrm>
            <a:off x="1440000" y="742950"/>
            <a:ext cx="15408000" cy="1838326"/>
          </a:xfrm>
          <a:prstGeom prst="rect">
            <a:avLst/>
          </a:prstGeom>
        </p:spPr>
        <p:txBody>
          <a:bodyPr tIns="360000" anchor="b" anchorCtr="0"/>
          <a:lstStyle>
            <a:lvl1pPr>
              <a:lnSpc>
                <a:spcPct val="100000"/>
              </a:lnSpc>
              <a:defRPr sz="6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p>
        </p:txBody>
      </p:sp>
      <p:sp>
        <p:nvSpPr>
          <p:cNvPr id="4" name="Espaço Reservado para Texto 2">
            <a:extLst>
              <a:ext uri="{FF2B5EF4-FFF2-40B4-BE49-F238E27FC236}">
                <a16:creationId xmlns:a16="http://schemas.microsoft.com/office/drawing/2014/main" id="{E8D14FDF-5217-7B89-BC46-D4046961E234}"/>
              </a:ext>
            </a:extLst>
          </p:cNvPr>
          <p:cNvSpPr>
            <a:spLocks noGrp="1"/>
          </p:cNvSpPr>
          <p:nvPr>
            <p:ph type="body" sz="quarter" idx="19"/>
          </p:nvPr>
        </p:nvSpPr>
        <p:spPr>
          <a:xfrm>
            <a:off x="1439068" y="3136900"/>
            <a:ext cx="7812882" cy="6464300"/>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2427298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3 linha - conteúdo + imagem_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0FF7366-214D-9BB2-67B0-255C5C222C95}"/>
              </a:ext>
            </a:extLst>
          </p:cNvPr>
          <p:cNvSpPr/>
          <p:nvPr userDrawn="1"/>
        </p:nvSpPr>
        <p:spPr>
          <a:xfrm>
            <a:off x="1440000" y="641384"/>
            <a:ext cx="4286250"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20" name="Picture Placeholder 6">
            <a:extLst>
              <a:ext uri="{FF2B5EF4-FFF2-40B4-BE49-F238E27FC236}">
                <a16:creationId xmlns:a16="http://schemas.microsoft.com/office/drawing/2014/main" id="{BD6B31ED-6B20-E8A7-4360-DAD2AB0A6D7D}"/>
              </a:ext>
            </a:extLst>
          </p:cNvPr>
          <p:cNvSpPr>
            <a:spLocks noGrp="1"/>
          </p:cNvSpPr>
          <p:nvPr>
            <p:ph type="pic" sz="quarter" idx="12"/>
          </p:nvPr>
        </p:nvSpPr>
        <p:spPr>
          <a:xfrm>
            <a:off x="11049939" y="4560729"/>
            <a:ext cx="5195455" cy="4675909"/>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1371417" fontAlgn="auto">
              <a:lnSpc>
                <a:spcPct val="150000"/>
              </a:lnSpc>
              <a:spcBef>
                <a:spcPts val="500"/>
              </a:spcBef>
              <a:spcAft>
                <a:spcPts val="0"/>
              </a:spcAft>
              <a:buClrTx/>
              <a:buSzTx/>
              <a:buFontTx/>
              <a:tabLst/>
            </a:pPr>
            <a:r>
              <a:rPr lang="pt-BR"/>
              <a:t>Clique no ícone para adicionar uma imagem</a:t>
            </a:r>
            <a:endParaRPr lang="en-US"/>
          </a:p>
        </p:txBody>
      </p:sp>
      <p:sp>
        <p:nvSpPr>
          <p:cNvPr id="21" name="Freeform: Shape 5">
            <a:extLst>
              <a:ext uri="{FF2B5EF4-FFF2-40B4-BE49-F238E27FC236}">
                <a16:creationId xmlns:a16="http://schemas.microsoft.com/office/drawing/2014/main" id="{46AFA87E-0F25-8202-671E-6634461B5C6D}"/>
              </a:ext>
            </a:extLst>
          </p:cNvPr>
          <p:cNvSpPr/>
          <p:nvPr userDrawn="1"/>
        </p:nvSpPr>
        <p:spPr>
          <a:xfrm>
            <a:off x="14291309" y="3955277"/>
            <a:ext cx="2603721" cy="2343349"/>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22" name="Freeform: Shape 5">
            <a:extLst>
              <a:ext uri="{FF2B5EF4-FFF2-40B4-BE49-F238E27FC236}">
                <a16:creationId xmlns:a16="http://schemas.microsoft.com/office/drawing/2014/main" id="{434B28BE-B72D-6315-E910-B83788D208CE}"/>
              </a:ext>
            </a:extLst>
          </p:cNvPr>
          <p:cNvSpPr/>
          <p:nvPr userDrawn="1"/>
        </p:nvSpPr>
        <p:spPr>
          <a:xfrm>
            <a:off x="10411774" y="7498348"/>
            <a:ext cx="2603721" cy="2343349"/>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3" name="Rectangle 14">
            <a:extLst>
              <a:ext uri="{FF2B5EF4-FFF2-40B4-BE49-F238E27FC236}">
                <a16:creationId xmlns:a16="http://schemas.microsoft.com/office/drawing/2014/main" id="{762AEE8E-D7A7-17A2-807F-FB3BAB3B55D7}"/>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5" name="Rectangle 14">
            <a:extLst>
              <a:ext uri="{FF2B5EF4-FFF2-40B4-BE49-F238E27FC236}">
                <a16:creationId xmlns:a16="http://schemas.microsoft.com/office/drawing/2014/main" id="{4658F992-9A7E-0B9D-B563-4D484DEE8596}"/>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7" name="Rectangle 14">
            <a:extLst>
              <a:ext uri="{FF2B5EF4-FFF2-40B4-BE49-F238E27FC236}">
                <a16:creationId xmlns:a16="http://schemas.microsoft.com/office/drawing/2014/main" id="{439DC76A-3A2B-CF9B-954E-DDD4C9F778B1}"/>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sp>
        <p:nvSpPr>
          <p:cNvPr id="10" name="Título 18">
            <a:extLst>
              <a:ext uri="{FF2B5EF4-FFF2-40B4-BE49-F238E27FC236}">
                <a16:creationId xmlns:a16="http://schemas.microsoft.com/office/drawing/2014/main" id="{2CEAD621-39F2-3254-F6B3-E742B4F0DEF1}"/>
              </a:ext>
            </a:extLst>
          </p:cNvPr>
          <p:cNvSpPr>
            <a:spLocks noGrp="1"/>
          </p:cNvSpPr>
          <p:nvPr>
            <p:ph type="title" hasCustomPrompt="1"/>
          </p:nvPr>
        </p:nvSpPr>
        <p:spPr>
          <a:xfrm>
            <a:off x="1440000" y="742950"/>
            <a:ext cx="15428250" cy="2676526"/>
          </a:xfrm>
          <a:prstGeom prst="rect">
            <a:avLst/>
          </a:prstGeom>
        </p:spPr>
        <p:txBody>
          <a:bodyPr anchor="b" anchorCtr="0"/>
          <a:lstStyle>
            <a:lvl1pPr>
              <a:lnSpc>
                <a:spcPct val="100000"/>
              </a:lnSpc>
              <a:defRPr sz="6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br>
              <a:rPr lang="pt-BR" dirty="0"/>
            </a:br>
            <a:r>
              <a:rPr lang="pt-BR" dirty="0"/>
              <a:t>Clique para editar o título Mestre</a:t>
            </a:r>
          </a:p>
        </p:txBody>
      </p:sp>
      <p:sp>
        <p:nvSpPr>
          <p:cNvPr id="6" name="Espaço Reservado para Texto 2">
            <a:extLst>
              <a:ext uri="{FF2B5EF4-FFF2-40B4-BE49-F238E27FC236}">
                <a16:creationId xmlns:a16="http://schemas.microsoft.com/office/drawing/2014/main" id="{F0F618BD-DEDF-1659-E5C6-A78322E0D67F}"/>
              </a:ext>
            </a:extLst>
          </p:cNvPr>
          <p:cNvSpPr>
            <a:spLocks noGrp="1"/>
          </p:cNvSpPr>
          <p:nvPr>
            <p:ph type="body" sz="quarter" idx="19"/>
          </p:nvPr>
        </p:nvSpPr>
        <p:spPr>
          <a:xfrm>
            <a:off x="1439068" y="3937000"/>
            <a:ext cx="7812882" cy="5664200"/>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845302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maior_e">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76AF2ED2-995B-1A03-7648-3FDFDADAC44E}"/>
              </a:ext>
            </a:extLst>
          </p:cNvPr>
          <p:cNvSpPr/>
          <p:nvPr userDrawn="1"/>
        </p:nvSpPr>
        <p:spPr>
          <a:xfrm>
            <a:off x="-12031" y="9486355"/>
            <a:ext cx="693070" cy="815786"/>
          </a:xfrm>
          <a:prstGeom prst="rect">
            <a:avLst/>
          </a:prstGeom>
          <a:solidFill>
            <a:srgbClr val="73BF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3A79"/>
              </a:solidFill>
            </a:endParaRPr>
          </a:p>
        </p:txBody>
      </p:sp>
      <p:sp>
        <p:nvSpPr>
          <p:cNvPr id="5" name="Picture Placeholder 6">
            <a:extLst>
              <a:ext uri="{FF2B5EF4-FFF2-40B4-BE49-F238E27FC236}">
                <a16:creationId xmlns:a16="http://schemas.microsoft.com/office/drawing/2014/main" id="{C5028657-915C-3ADE-2174-CC9E6773EB1A}"/>
              </a:ext>
            </a:extLst>
          </p:cNvPr>
          <p:cNvSpPr>
            <a:spLocks noGrp="1"/>
          </p:cNvSpPr>
          <p:nvPr>
            <p:ph type="pic" sz="quarter" idx="15"/>
          </p:nvPr>
        </p:nvSpPr>
        <p:spPr>
          <a:xfrm>
            <a:off x="11144250" y="0"/>
            <a:ext cx="7143750" cy="10287000"/>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1371417" fontAlgn="auto">
              <a:lnSpc>
                <a:spcPct val="150000"/>
              </a:lnSpc>
              <a:spcBef>
                <a:spcPts val="500"/>
              </a:spcBef>
              <a:spcAft>
                <a:spcPts val="0"/>
              </a:spcAft>
              <a:buClrTx/>
              <a:buSzTx/>
              <a:buFontTx/>
              <a:tabLst/>
            </a:pPr>
            <a:r>
              <a:rPr lang="pt-BR"/>
              <a:t>Clique no ícone para adicionar uma imagem</a:t>
            </a:r>
            <a:endParaRPr lang="en-US"/>
          </a:p>
        </p:txBody>
      </p:sp>
      <p:sp>
        <p:nvSpPr>
          <p:cNvPr id="6" name="Título 4">
            <a:extLst>
              <a:ext uri="{FF2B5EF4-FFF2-40B4-BE49-F238E27FC236}">
                <a16:creationId xmlns:a16="http://schemas.microsoft.com/office/drawing/2014/main" id="{307E1709-844E-7361-4AD2-A9A5454D1F72}"/>
              </a:ext>
            </a:extLst>
          </p:cNvPr>
          <p:cNvSpPr>
            <a:spLocks noGrp="1"/>
          </p:cNvSpPr>
          <p:nvPr>
            <p:ph type="title"/>
          </p:nvPr>
        </p:nvSpPr>
        <p:spPr>
          <a:xfrm>
            <a:off x="1440000" y="742950"/>
            <a:ext cx="8262006" cy="1001213"/>
          </a:xfrm>
          <a:prstGeom prst="rect">
            <a:avLst/>
          </a:prstGeom>
        </p:spPr>
        <p:txBody>
          <a:bodyPr anchor="b" anchorCtr="0"/>
          <a:lstStyle>
            <a:lvl1pPr>
              <a:lnSpc>
                <a:spcPct val="100000"/>
              </a:lnSpc>
              <a:defRPr sz="6000">
                <a:latin typeface="Calibri" panose="020F0502020204030204" pitchFamily="34" charset="0"/>
                <a:cs typeface="Calibri" panose="020F0502020204030204" pitchFamily="34" charset="0"/>
              </a:defRPr>
            </a:lvl1pPr>
          </a:lstStyle>
          <a:p>
            <a:r>
              <a:rPr lang="pt-BR"/>
              <a:t>Clique para editar o título Mestre</a:t>
            </a:r>
            <a:endParaRPr lang="pt-BR" dirty="0"/>
          </a:p>
        </p:txBody>
      </p:sp>
      <p:sp>
        <p:nvSpPr>
          <p:cNvPr id="7" name="Rectangle 14">
            <a:extLst>
              <a:ext uri="{FF2B5EF4-FFF2-40B4-BE49-F238E27FC236}">
                <a16:creationId xmlns:a16="http://schemas.microsoft.com/office/drawing/2014/main" id="{1714D3E2-9CED-352E-EA36-E350334FC341}"/>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8" name="Rectangle 14">
            <a:extLst>
              <a:ext uri="{FF2B5EF4-FFF2-40B4-BE49-F238E27FC236}">
                <a16:creationId xmlns:a16="http://schemas.microsoft.com/office/drawing/2014/main" id="{18229FDD-461B-D924-8CFE-35961CF30A88}"/>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9" name="Rectangle 14">
            <a:extLst>
              <a:ext uri="{FF2B5EF4-FFF2-40B4-BE49-F238E27FC236}">
                <a16:creationId xmlns:a16="http://schemas.microsoft.com/office/drawing/2014/main" id="{37420760-2A52-635C-3731-D3D2F85E0E81}"/>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pic>
        <p:nvPicPr>
          <p:cNvPr id="12" name="Gráfico 11">
            <a:extLst>
              <a:ext uri="{FF2B5EF4-FFF2-40B4-BE49-F238E27FC236}">
                <a16:creationId xmlns:a16="http://schemas.microsoft.com/office/drawing/2014/main" id="{19E0BE42-D627-6555-46E4-CB0654A2571D}"/>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73893" r="50903"/>
          <a:stretch/>
        </p:blipFill>
        <p:spPr>
          <a:xfrm>
            <a:off x="9738077" y="-1"/>
            <a:ext cx="1406173" cy="672498"/>
          </a:xfrm>
          <a:prstGeom prst="rect">
            <a:avLst/>
          </a:prstGeom>
        </p:spPr>
      </p:pic>
      <p:sp>
        <p:nvSpPr>
          <p:cNvPr id="13" name="Rectangle 2">
            <a:extLst>
              <a:ext uri="{FF2B5EF4-FFF2-40B4-BE49-F238E27FC236}">
                <a16:creationId xmlns:a16="http://schemas.microsoft.com/office/drawing/2014/main" id="{4A66BA6E-6600-6B3C-5168-0F1EA05709D8}"/>
              </a:ext>
            </a:extLst>
          </p:cNvPr>
          <p:cNvSpPr/>
          <p:nvPr userDrawn="1"/>
        </p:nvSpPr>
        <p:spPr>
          <a:xfrm>
            <a:off x="1440000" y="641384"/>
            <a:ext cx="1495800"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4" name="Espaço Reservado para Texto 2">
            <a:extLst>
              <a:ext uri="{FF2B5EF4-FFF2-40B4-BE49-F238E27FC236}">
                <a16:creationId xmlns:a16="http://schemas.microsoft.com/office/drawing/2014/main" id="{B4A9508E-2BD0-7507-FADE-3D199E0C6F67}"/>
              </a:ext>
            </a:extLst>
          </p:cNvPr>
          <p:cNvSpPr>
            <a:spLocks noGrp="1"/>
          </p:cNvSpPr>
          <p:nvPr>
            <p:ph type="body" sz="quarter" idx="19"/>
          </p:nvPr>
        </p:nvSpPr>
        <p:spPr>
          <a:xfrm>
            <a:off x="1440000" y="2335213"/>
            <a:ext cx="8262006" cy="7265987"/>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1707227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ítulo 1 linha - conteúdo + imagem maior_d">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DDB2D500-4F7F-A73A-6114-DDE0C45AFA98}"/>
              </a:ext>
            </a:extLst>
          </p:cNvPr>
          <p:cNvSpPr>
            <a:spLocks noGrp="1"/>
          </p:cNvSpPr>
          <p:nvPr>
            <p:ph type="pic" sz="quarter" idx="15"/>
          </p:nvPr>
        </p:nvSpPr>
        <p:spPr>
          <a:xfrm>
            <a:off x="11144250" y="-1"/>
            <a:ext cx="7143750" cy="10287001"/>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1371417" fontAlgn="auto">
              <a:lnSpc>
                <a:spcPct val="150000"/>
              </a:lnSpc>
              <a:spcBef>
                <a:spcPts val="500"/>
              </a:spcBef>
              <a:spcAft>
                <a:spcPts val="0"/>
              </a:spcAft>
              <a:buClrTx/>
              <a:buSzTx/>
              <a:buFontTx/>
              <a:tabLst/>
            </a:pPr>
            <a:r>
              <a:rPr lang="pt-BR"/>
              <a:t>Clique no ícone para adicionar uma imagem</a:t>
            </a:r>
            <a:endParaRPr lang="en-US"/>
          </a:p>
        </p:txBody>
      </p:sp>
      <p:sp>
        <p:nvSpPr>
          <p:cNvPr id="20" name="Rectangle 2">
            <a:extLst>
              <a:ext uri="{FF2B5EF4-FFF2-40B4-BE49-F238E27FC236}">
                <a16:creationId xmlns:a16="http://schemas.microsoft.com/office/drawing/2014/main" id="{7D20416F-F7CD-6F33-4F35-35589CBDECB7}"/>
              </a:ext>
            </a:extLst>
          </p:cNvPr>
          <p:cNvSpPr/>
          <p:nvPr userDrawn="1"/>
        </p:nvSpPr>
        <p:spPr>
          <a:xfrm>
            <a:off x="1440000" y="641384"/>
            <a:ext cx="4286250"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pic>
        <p:nvPicPr>
          <p:cNvPr id="21" name="Gráfico 20">
            <a:extLst>
              <a:ext uri="{FF2B5EF4-FFF2-40B4-BE49-F238E27FC236}">
                <a16:creationId xmlns:a16="http://schemas.microsoft.com/office/drawing/2014/main" id="{62297609-798F-E2CA-65CA-ED09A14B9947}"/>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73893" r="50903"/>
          <a:stretch/>
        </p:blipFill>
        <p:spPr>
          <a:xfrm>
            <a:off x="9738077" y="-1"/>
            <a:ext cx="1406173" cy="672498"/>
          </a:xfrm>
          <a:prstGeom prst="rect">
            <a:avLst/>
          </a:prstGeom>
        </p:spPr>
      </p:pic>
      <p:sp>
        <p:nvSpPr>
          <p:cNvPr id="22" name="Rectangle 14">
            <a:extLst>
              <a:ext uri="{FF2B5EF4-FFF2-40B4-BE49-F238E27FC236}">
                <a16:creationId xmlns:a16="http://schemas.microsoft.com/office/drawing/2014/main" id="{D383AB91-1215-AB0D-1920-B28FCB441CEB}"/>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23" name="Rectangle 14">
            <a:extLst>
              <a:ext uri="{FF2B5EF4-FFF2-40B4-BE49-F238E27FC236}">
                <a16:creationId xmlns:a16="http://schemas.microsoft.com/office/drawing/2014/main" id="{64CE046E-F01B-8F7B-A834-71515DA37235}"/>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24" name="Rectangle 14">
            <a:extLst>
              <a:ext uri="{FF2B5EF4-FFF2-40B4-BE49-F238E27FC236}">
                <a16:creationId xmlns:a16="http://schemas.microsoft.com/office/drawing/2014/main" id="{307BC5DF-7339-74A4-F406-8D54B01C24BD}"/>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sp>
        <p:nvSpPr>
          <p:cNvPr id="25" name="Título 18">
            <a:extLst>
              <a:ext uri="{FF2B5EF4-FFF2-40B4-BE49-F238E27FC236}">
                <a16:creationId xmlns:a16="http://schemas.microsoft.com/office/drawing/2014/main" id="{936DD245-B646-EB9E-76EB-7119CE393E57}"/>
              </a:ext>
            </a:extLst>
          </p:cNvPr>
          <p:cNvSpPr>
            <a:spLocks noGrp="1"/>
          </p:cNvSpPr>
          <p:nvPr>
            <p:ph type="title" hasCustomPrompt="1"/>
          </p:nvPr>
        </p:nvSpPr>
        <p:spPr>
          <a:xfrm>
            <a:off x="1439999" y="742950"/>
            <a:ext cx="8262007" cy="2676526"/>
          </a:xfrm>
          <a:prstGeom prst="rect">
            <a:avLst/>
          </a:prstGeom>
        </p:spPr>
        <p:txBody>
          <a:bodyPr anchor="b" anchorCtr="0"/>
          <a:lstStyle>
            <a:lvl1pPr>
              <a:lnSpc>
                <a:spcPct val="100000"/>
              </a:lnSpc>
              <a:defRPr sz="6000">
                <a:latin typeface="Calibri" panose="020F0502020204030204" pitchFamily="34" charset="0"/>
                <a:cs typeface="Calibri" panose="020F0502020204030204" pitchFamily="34" charset="0"/>
              </a:defRPr>
            </a:lvl1pPr>
          </a:lstStyle>
          <a:p>
            <a:r>
              <a:rPr lang="pt-BR" dirty="0"/>
              <a:t>Clique para editar</a:t>
            </a:r>
            <a:br>
              <a:rPr lang="pt-BR" dirty="0"/>
            </a:br>
            <a:r>
              <a:rPr lang="pt-BR" dirty="0"/>
              <a:t>Clique para editar</a:t>
            </a:r>
            <a:br>
              <a:rPr lang="pt-BR" dirty="0"/>
            </a:br>
            <a:r>
              <a:rPr lang="pt-BR" dirty="0"/>
              <a:t>Clique para editar</a:t>
            </a:r>
          </a:p>
        </p:txBody>
      </p:sp>
      <p:sp>
        <p:nvSpPr>
          <p:cNvPr id="26" name="Espaço Reservado para Texto 2">
            <a:extLst>
              <a:ext uri="{FF2B5EF4-FFF2-40B4-BE49-F238E27FC236}">
                <a16:creationId xmlns:a16="http://schemas.microsoft.com/office/drawing/2014/main" id="{26D0794C-D019-E458-E6FD-1A8795F3579D}"/>
              </a:ext>
            </a:extLst>
          </p:cNvPr>
          <p:cNvSpPr>
            <a:spLocks noGrp="1"/>
          </p:cNvSpPr>
          <p:nvPr>
            <p:ph type="body" sz="quarter" idx="19"/>
          </p:nvPr>
        </p:nvSpPr>
        <p:spPr>
          <a:xfrm>
            <a:off x="1440000" y="3937000"/>
            <a:ext cx="8262006" cy="5664199"/>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3346573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1 linha - conteúdo + imagem maior_vertical">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E5312AA4-44AC-4959-B316-BCFC5B134BEF}"/>
              </a:ext>
            </a:extLst>
          </p:cNvPr>
          <p:cNvSpPr>
            <a:spLocks noGrp="1"/>
          </p:cNvSpPr>
          <p:nvPr>
            <p:ph type="pic" sz="quarter" idx="15"/>
          </p:nvPr>
        </p:nvSpPr>
        <p:spPr>
          <a:xfrm>
            <a:off x="9697091" y="0"/>
            <a:ext cx="5733409" cy="10287000"/>
          </a:xfrm>
          <a:prstGeom prst="rect">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lvl1pPr>
              <a:defRPr lang="en-US" b="1" dirty="0">
                <a:solidFill>
                  <a:schemeClr val="bg1"/>
                </a:solidFill>
                <a:latin typeface=""/>
              </a:defRPr>
            </a:lvl1pPr>
          </a:lstStyle>
          <a:p>
            <a:pPr marR="0" lvl="0" algn="ctr" defTabSz="1371417" fontAlgn="auto">
              <a:lnSpc>
                <a:spcPct val="150000"/>
              </a:lnSpc>
              <a:spcBef>
                <a:spcPts val="500"/>
              </a:spcBef>
              <a:spcAft>
                <a:spcPts val="0"/>
              </a:spcAft>
              <a:buClrTx/>
              <a:buSzTx/>
              <a:buFontTx/>
              <a:tabLst/>
            </a:pPr>
            <a:r>
              <a:rPr lang="pt-BR"/>
              <a:t>Clique no ícone para adicionar uma imagem</a:t>
            </a:r>
            <a:endParaRPr lang="en-US"/>
          </a:p>
        </p:txBody>
      </p:sp>
      <p:sp>
        <p:nvSpPr>
          <p:cNvPr id="5" name="Título 4">
            <a:extLst>
              <a:ext uri="{FF2B5EF4-FFF2-40B4-BE49-F238E27FC236}">
                <a16:creationId xmlns:a16="http://schemas.microsoft.com/office/drawing/2014/main" id="{D025DCAA-1B6C-20FD-9AA2-A0D981C76137}"/>
              </a:ext>
            </a:extLst>
          </p:cNvPr>
          <p:cNvSpPr>
            <a:spLocks noGrp="1"/>
          </p:cNvSpPr>
          <p:nvPr>
            <p:ph type="title"/>
          </p:nvPr>
        </p:nvSpPr>
        <p:spPr>
          <a:xfrm>
            <a:off x="1440000" y="742950"/>
            <a:ext cx="7578725" cy="1001213"/>
          </a:xfrm>
          <a:prstGeom prst="rect">
            <a:avLst/>
          </a:prstGeom>
        </p:spPr>
        <p:txBody>
          <a:bodyPr anchor="b" anchorCtr="0"/>
          <a:lstStyle>
            <a:lvl1pPr>
              <a:lnSpc>
                <a:spcPct val="100000"/>
              </a:lnSpc>
              <a:defRPr sz="6000">
                <a:latin typeface="Arial" panose="020B0604020202020204" pitchFamily="34" charset="0"/>
                <a:cs typeface="Arial" panose="020B0604020202020204" pitchFamily="34" charset="0"/>
              </a:defRPr>
            </a:lvl1pPr>
          </a:lstStyle>
          <a:p>
            <a:r>
              <a:rPr lang="pt-BR"/>
              <a:t>Clique para editar o título Mestre</a:t>
            </a:r>
          </a:p>
        </p:txBody>
      </p:sp>
      <p:pic>
        <p:nvPicPr>
          <p:cNvPr id="14" name="Gráfico 13">
            <a:extLst>
              <a:ext uri="{FF2B5EF4-FFF2-40B4-BE49-F238E27FC236}">
                <a16:creationId xmlns:a16="http://schemas.microsoft.com/office/drawing/2014/main" id="{FC541142-BCE2-A841-4158-2461564DEEDC}"/>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73893" r="50903"/>
          <a:stretch/>
        </p:blipFill>
        <p:spPr>
          <a:xfrm>
            <a:off x="15594592" y="-1"/>
            <a:ext cx="1406173" cy="672498"/>
          </a:xfrm>
          <a:prstGeom prst="rect">
            <a:avLst/>
          </a:prstGeom>
        </p:spPr>
      </p:pic>
      <p:sp>
        <p:nvSpPr>
          <p:cNvPr id="6" name="Rectangle 14">
            <a:extLst>
              <a:ext uri="{FF2B5EF4-FFF2-40B4-BE49-F238E27FC236}">
                <a16:creationId xmlns:a16="http://schemas.microsoft.com/office/drawing/2014/main" id="{BC415C73-CE57-4648-8A9C-A56EB6967894}"/>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9" name="Rectangle 14">
            <a:extLst>
              <a:ext uri="{FF2B5EF4-FFF2-40B4-BE49-F238E27FC236}">
                <a16:creationId xmlns:a16="http://schemas.microsoft.com/office/drawing/2014/main" id="{090DFD45-668C-2C40-4767-EFA64EDE5F1A}"/>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3" name="Rectangle 14">
            <a:extLst>
              <a:ext uri="{FF2B5EF4-FFF2-40B4-BE49-F238E27FC236}">
                <a16:creationId xmlns:a16="http://schemas.microsoft.com/office/drawing/2014/main" id="{FDC7BB86-A69D-BA84-3334-3D33BB4960FB}"/>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sp>
        <p:nvSpPr>
          <p:cNvPr id="10" name="Rectangle 2">
            <a:extLst>
              <a:ext uri="{FF2B5EF4-FFF2-40B4-BE49-F238E27FC236}">
                <a16:creationId xmlns:a16="http://schemas.microsoft.com/office/drawing/2014/main" id="{4D774C4C-8719-2B1D-5F98-0B645A5AEEE9}"/>
              </a:ext>
            </a:extLst>
          </p:cNvPr>
          <p:cNvSpPr/>
          <p:nvPr userDrawn="1"/>
        </p:nvSpPr>
        <p:spPr>
          <a:xfrm>
            <a:off x="1440000" y="641384"/>
            <a:ext cx="1495911"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3" name="Espaço Reservado para Texto 2">
            <a:extLst>
              <a:ext uri="{FF2B5EF4-FFF2-40B4-BE49-F238E27FC236}">
                <a16:creationId xmlns:a16="http://schemas.microsoft.com/office/drawing/2014/main" id="{912ECC6F-278C-A0D2-3F70-5E26E895EAE4}"/>
              </a:ext>
            </a:extLst>
          </p:cNvPr>
          <p:cNvSpPr>
            <a:spLocks noGrp="1"/>
          </p:cNvSpPr>
          <p:nvPr>
            <p:ph type="body" sz="quarter" idx="19"/>
          </p:nvPr>
        </p:nvSpPr>
        <p:spPr>
          <a:xfrm>
            <a:off x="1440000" y="2335213"/>
            <a:ext cx="7578725" cy="7265987"/>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Arial" panose="020B0604020202020204" pitchFamily="34" charset="0"/>
                <a:ea typeface="Open Sans Semibold" panose="020B0706030804020204" pitchFamily="34" charset="0"/>
                <a:cs typeface="Arial" panose="020B060402020202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Arial" panose="020B0604020202020204" pitchFamily="34" charset="0"/>
                <a:ea typeface="Open Sans Semibold" panose="020B0706030804020204" pitchFamily="34" charset="0"/>
                <a:cs typeface="Arial" panose="020B0604020202020204" pitchFamily="34" charset="0"/>
              </a:defRPr>
            </a:lvl2pPr>
            <a:lvl3pPr marL="1620000" indent="-540000">
              <a:lnSpc>
                <a:spcPct val="110000"/>
              </a:lnSpc>
              <a:spcBef>
                <a:spcPts val="0"/>
              </a:spcBef>
              <a:spcAft>
                <a:spcPts val="900"/>
              </a:spcAft>
              <a:buClr>
                <a:srgbClr val="003A79"/>
              </a:buClr>
              <a:buSzPct val="70000"/>
              <a:defRPr sz="4000"/>
            </a:lvl3pPr>
            <a:lvl4pPr marL="2160000" indent="-540000">
              <a:lnSpc>
                <a:spcPct val="110000"/>
              </a:lnSpc>
              <a:spcBef>
                <a:spcPts val="0"/>
              </a:spcBef>
              <a:spcAft>
                <a:spcPts val="900"/>
              </a:spcAft>
              <a:buClr>
                <a:srgbClr val="003A79"/>
              </a:buClr>
              <a:buSzPct val="60000"/>
              <a:defRPr sz="4000"/>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3490104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lme">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DA5BDA82-83A6-F798-C425-7807AAA3EE06}"/>
              </a:ext>
            </a:extLst>
          </p:cNvPr>
          <p:cNvSpPr/>
          <p:nvPr userDrawn="1"/>
        </p:nvSpPr>
        <p:spPr>
          <a:xfrm>
            <a:off x="0" y="0"/>
            <a:ext cx="18283844" cy="10287000"/>
          </a:xfrm>
          <a:prstGeom prst="rect">
            <a:avLst/>
          </a:prstGeom>
          <a:solidFill>
            <a:srgbClr val="7848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500"/>
              </a:spcBef>
            </a:pPr>
            <a:endParaRPr lang="pt-BR" sz="700" b="1" dirty="0">
              <a:solidFill>
                <a:schemeClr val="tx1"/>
              </a:solidFill>
            </a:endParaRPr>
          </a:p>
        </p:txBody>
      </p:sp>
      <p:pic>
        <p:nvPicPr>
          <p:cNvPr id="8" name="Gráfico 7">
            <a:extLst>
              <a:ext uri="{FF2B5EF4-FFF2-40B4-BE49-F238E27FC236}">
                <a16:creationId xmlns:a16="http://schemas.microsoft.com/office/drawing/2014/main" id="{446BA014-E204-C517-6B1B-6EB449CB0C5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3044" y="4316407"/>
            <a:ext cx="2199524" cy="1654188"/>
          </a:xfrm>
          <a:prstGeom prst="rect">
            <a:avLst/>
          </a:prstGeom>
        </p:spPr>
      </p:pic>
      <p:pic>
        <p:nvPicPr>
          <p:cNvPr id="5" name="Gráfico 4">
            <a:extLst>
              <a:ext uri="{FF2B5EF4-FFF2-40B4-BE49-F238E27FC236}">
                <a16:creationId xmlns:a16="http://schemas.microsoft.com/office/drawing/2014/main" id="{CC5D89B4-B8E9-FBCC-3925-92E516046DA9}"/>
              </a:ext>
            </a:extLst>
          </p:cNvPr>
          <p:cNvPicPr>
            <a:picLocks noChangeAspect="1"/>
          </p:cNvPicPr>
          <p:nvPr userDrawn="1"/>
        </p:nvPicPr>
        <p:blipFill rotWithShape="1">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t="78343" r="50903"/>
          <a:stretch/>
        </p:blipFill>
        <p:spPr>
          <a:xfrm>
            <a:off x="16877671" y="9601200"/>
            <a:ext cx="1406173" cy="557859"/>
          </a:xfrm>
          <a:prstGeom prst="rect">
            <a:avLst/>
          </a:prstGeom>
        </p:spPr>
      </p:pic>
      <p:sp>
        <p:nvSpPr>
          <p:cNvPr id="9" name="Espaço Reservado para Conteúdo 10">
            <a:extLst>
              <a:ext uri="{FF2B5EF4-FFF2-40B4-BE49-F238E27FC236}">
                <a16:creationId xmlns:a16="http://schemas.microsoft.com/office/drawing/2014/main" id="{B4E9627A-5832-FA7F-2E4D-DA65B1E85834}"/>
              </a:ext>
            </a:extLst>
          </p:cNvPr>
          <p:cNvSpPr>
            <a:spLocks noGrp="1"/>
          </p:cNvSpPr>
          <p:nvPr>
            <p:ph sz="quarter" idx="17"/>
          </p:nvPr>
        </p:nvSpPr>
        <p:spPr>
          <a:xfrm>
            <a:off x="3716594" y="3327404"/>
            <a:ext cx="12936180" cy="3632194"/>
          </a:xfrm>
          <a:prstGeom prst="rect">
            <a:avLst/>
          </a:prstGeom>
          <a:ln>
            <a:noFill/>
          </a:ln>
        </p:spPr>
        <p:txBody>
          <a:bodyPr anchor="ctr"/>
          <a:lstStyle>
            <a:lvl1pPr>
              <a:defRPr i="0">
                <a:solidFill>
                  <a:srgbClr val="FFFFFF"/>
                </a:solidFill>
                <a:latin typeface="Calibri" panose="020F0502020204030204" pitchFamily="34" charset="0"/>
                <a:cs typeface="Calibri" panose="020F0502020204030204" pitchFamily="34" charset="0"/>
              </a:defRPr>
            </a:lvl1pPr>
          </a:lstStyle>
          <a:p>
            <a:pPr lvl="0"/>
            <a:r>
              <a:rPr lang="pt-BR"/>
              <a:t>Clique para editar os estilos de texto Mestres</a:t>
            </a:r>
          </a:p>
        </p:txBody>
      </p:sp>
    </p:spTree>
    <p:extLst>
      <p:ext uri="{BB962C8B-B14F-4D97-AF65-F5344CB8AC3E}">
        <p14:creationId xmlns:p14="http://schemas.microsoft.com/office/powerpoint/2010/main" val="465620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Livro">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1DFD4711-8070-EFC9-2514-9C0A2A316065}"/>
              </a:ext>
            </a:extLst>
          </p:cNvPr>
          <p:cNvSpPr/>
          <p:nvPr userDrawn="1"/>
        </p:nvSpPr>
        <p:spPr>
          <a:xfrm>
            <a:off x="4157" y="0"/>
            <a:ext cx="18283844" cy="10287000"/>
          </a:xfrm>
          <a:prstGeom prst="rect">
            <a:avLst/>
          </a:prstGeom>
          <a:solidFill>
            <a:srgbClr val="0C63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500"/>
              </a:spcBef>
            </a:pPr>
            <a:endParaRPr lang="pt-BR" sz="700" b="1" dirty="0">
              <a:solidFill>
                <a:schemeClr val="tx1"/>
              </a:solidFill>
            </a:endParaRPr>
          </a:p>
        </p:txBody>
      </p:sp>
      <p:pic>
        <p:nvPicPr>
          <p:cNvPr id="2" name="Gráfico 1">
            <a:extLst>
              <a:ext uri="{FF2B5EF4-FFF2-40B4-BE49-F238E27FC236}">
                <a16:creationId xmlns:a16="http://schemas.microsoft.com/office/drawing/2014/main" id="{052B847C-7A53-9DEB-6AA1-44587BBCE57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3548" y="4316407"/>
            <a:ext cx="2199524" cy="1654188"/>
          </a:xfrm>
          <a:prstGeom prst="rect">
            <a:avLst/>
          </a:prstGeom>
        </p:spPr>
      </p:pic>
      <p:pic>
        <p:nvPicPr>
          <p:cNvPr id="3" name="Gráfico 2">
            <a:extLst>
              <a:ext uri="{FF2B5EF4-FFF2-40B4-BE49-F238E27FC236}">
                <a16:creationId xmlns:a16="http://schemas.microsoft.com/office/drawing/2014/main" id="{B2827003-BC5A-8C7C-8287-E1084E35FD26}"/>
              </a:ext>
            </a:extLst>
          </p:cNvPr>
          <p:cNvPicPr>
            <a:picLocks noChangeAspect="1"/>
          </p:cNvPicPr>
          <p:nvPr userDrawn="1"/>
        </p:nvPicPr>
        <p:blipFill rotWithShape="1">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t="78343" r="50903"/>
          <a:stretch/>
        </p:blipFill>
        <p:spPr>
          <a:xfrm>
            <a:off x="16877671" y="9601200"/>
            <a:ext cx="1406173" cy="557859"/>
          </a:xfrm>
          <a:prstGeom prst="rect">
            <a:avLst/>
          </a:prstGeom>
        </p:spPr>
      </p:pic>
      <p:sp>
        <p:nvSpPr>
          <p:cNvPr id="8" name="Espaço Reservado para Conteúdo 10">
            <a:extLst>
              <a:ext uri="{FF2B5EF4-FFF2-40B4-BE49-F238E27FC236}">
                <a16:creationId xmlns:a16="http://schemas.microsoft.com/office/drawing/2014/main" id="{1D3789C8-CED1-D99F-7BB3-CABA74F8FEBA}"/>
              </a:ext>
            </a:extLst>
          </p:cNvPr>
          <p:cNvSpPr>
            <a:spLocks noGrp="1"/>
          </p:cNvSpPr>
          <p:nvPr>
            <p:ph sz="quarter" idx="17"/>
          </p:nvPr>
        </p:nvSpPr>
        <p:spPr>
          <a:xfrm>
            <a:off x="3716594" y="3327404"/>
            <a:ext cx="12936180" cy="3632194"/>
          </a:xfrm>
          <a:prstGeom prst="rect">
            <a:avLst/>
          </a:prstGeom>
          <a:ln>
            <a:noFill/>
          </a:ln>
        </p:spPr>
        <p:txBody>
          <a:bodyPr anchor="ctr"/>
          <a:lstStyle>
            <a:lvl1pPr>
              <a:defRPr i="0">
                <a:solidFill>
                  <a:srgbClr val="FFFFFF"/>
                </a:solidFill>
                <a:latin typeface="Calibri" panose="020F0502020204030204" pitchFamily="34" charset="0"/>
                <a:cs typeface="Calibri" panose="020F0502020204030204" pitchFamily="34" charset="0"/>
              </a:defRPr>
            </a:lvl1pPr>
          </a:lstStyle>
          <a:p>
            <a:pPr lvl="0"/>
            <a:r>
              <a:rPr lang="pt-BR"/>
              <a:t>Clique para editar os estilos de texto Mestres</a:t>
            </a:r>
          </a:p>
        </p:txBody>
      </p:sp>
    </p:spTree>
    <p:extLst>
      <p:ext uri="{BB962C8B-B14F-4D97-AF65-F5344CB8AC3E}">
        <p14:creationId xmlns:p14="http://schemas.microsoft.com/office/powerpoint/2010/main" val="132647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vr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8F4DBEB-3D83-198F-91D8-34FB794ED95A}"/>
              </a:ext>
            </a:extLst>
          </p:cNvPr>
          <p:cNvSpPr/>
          <p:nvPr userDrawn="1"/>
        </p:nvSpPr>
        <p:spPr>
          <a:xfrm>
            <a:off x="0" y="0"/>
            <a:ext cx="18288000" cy="10287000"/>
          </a:xfrm>
          <a:prstGeom prst="rect">
            <a:avLst/>
          </a:prstGeom>
          <a:solidFill>
            <a:srgbClr val="00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500"/>
              </a:spcBef>
            </a:pPr>
            <a:endParaRPr lang="pt-BR" sz="700" b="1" dirty="0">
              <a:solidFill>
                <a:schemeClr val="tx1"/>
              </a:solidFill>
            </a:endParaRPr>
          </a:p>
        </p:txBody>
      </p:sp>
      <p:pic>
        <p:nvPicPr>
          <p:cNvPr id="2" name="Gráfico 1">
            <a:extLst>
              <a:ext uri="{FF2B5EF4-FFF2-40B4-BE49-F238E27FC236}">
                <a16:creationId xmlns:a16="http://schemas.microsoft.com/office/drawing/2014/main" id="{052B847C-7A53-9DEB-6AA1-44587BBCE57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20828" y="4233697"/>
            <a:ext cx="2419477" cy="1819606"/>
          </a:xfrm>
          <a:prstGeom prst="rect">
            <a:avLst/>
          </a:prstGeom>
        </p:spPr>
      </p:pic>
      <p:sp>
        <p:nvSpPr>
          <p:cNvPr id="25" name="Espaço Reservado para Texto 14">
            <a:extLst>
              <a:ext uri="{FF2B5EF4-FFF2-40B4-BE49-F238E27FC236}">
                <a16:creationId xmlns:a16="http://schemas.microsoft.com/office/drawing/2014/main" id="{04DC04C9-AB3D-107A-130E-DBED9AA87630}"/>
              </a:ext>
            </a:extLst>
          </p:cNvPr>
          <p:cNvSpPr>
            <a:spLocks noGrp="1"/>
          </p:cNvSpPr>
          <p:nvPr>
            <p:ph type="body" sz="quarter" idx="11"/>
          </p:nvPr>
        </p:nvSpPr>
        <p:spPr>
          <a:xfrm>
            <a:off x="3716594" y="6767868"/>
            <a:ext cx="12936180" cy="650571"/>
          </a:xfrm>
          <a:prstGeom prst="rect">
            <a:avLst/>
          </a:prstGeom>
        </p:spPr>
        <p:txBody>
          <a:bodyPr lIns="720000" tIns="251999" rIns="720000" bIns="0">
            <a:noAutofit/>
          </a:bodyPr>
          <a:lstStyle>
            <a:lvl1pPr algn="r">
              <a:defRPr sz="2700" b="1" i="0">
                <a:solidFill>
                  <a:srgbClr val="FFFFFF"/>
                </a:solidFill>
                <a:latin typeface="Calibri" panose="020F0502020204030204" pitchFamily="34" charset="0"/>
                <a:cs typeface="Calibri" panose="020F0502020204030204" pitchFamily="34" charset="0"/>
              </a:defRPr>
            </a:lvl1pPr>
            <a:lvl2pPr>
              <a:defRPr sz="2700"/>
            </a:lvl2pPr>
            <a:lvl3pPr>
              <a:defRPr sz="2200"/>
            </a:lvl3pPr>
            <a:lvl4pPr>
              <a:defRPr sz="2000"/>
            </a:lvl4pPr>
            <a:lvl5pPr>
              <a:defRPr sz="2000"/>
            </a:lvl5pPr>
          </a:lstStyle>
          <a:p>
            <a:pPr lvl="0"/>
            <a:r>
              <a:rPr lang="pt-BR"/>
              <a:t>Clique para editar os estilos de texto Mestres</a:t>
            </a:r>
          </a:p>
        </p:txBody>
      </p:sp>
      <p:sp>
        <p:nvSpPr>
          <p:cNvPr id="26" name="Espaço Reservado para Conteúdo 10">
            <a:extLst>
              <a:ext uri="{FF2B5EF4-FFF2-40B4-BE49-F238E27FC236}">
                <a16:creationId xmlns:a16="http://schemas.microsoft.com/office/drawing/2014/main" id="{64980001-3A65-398A-7B15-06359D60AE69}"/>
              </a:ext>
            </a:extLst>
          </p:cNvPr>
          <p:cNvSpPr>
            <a:spLocks noGrp="1"/>
          </p:cNvSpPr>
          <p:nvPr>
            <p:ph sz="quarter" idx="17"/>
          </p:nvPr>
        </p:nvSpPr>
        <p:spPr>
          <a:xfrm>
            <a:off x="3716594" y="2560488"/>
            <a:ext cx="12936180" cy="3632194"/>
          </a:xfrm>
          <a:prstGeom prst="rect">
            <a:avLst/>
          </a:prstGeom>
          <a:ln>
            <a:noFill/>
          </a:ln>
        </p:spPr>
        <p:txBody>
          <a:bodyPr anchor="b"/>
          <a:lstStyle>
            <a:lvl1pPr>
              <a:defRPr i="0">
                <a:solidFill>
                  <a:srgbClr val="FFFFFF"/>
                </a:solidFill>
                <a:latin typeface="Calibri" panose="020F0502020204030204" pitchFamily="34" charset="0"/>
                <a:cs typeface="Calibri" panose="020F0502020204030204" pitchFamily="34" charset="0"/>
              </a:defRPr>
            </a:lvl1pPr>
          </a:lstStyle>
          <a:p>
            <a:pPr lvl="0"/>
            <a:r>
              <a:rPr lang="pt-BR"/>
              <a:t>Clique para editar os estilos de texto Mestres</a:t>
            </a:r>
          </a:p>
        </p:txBody>
      </p:sp>
      <p:pic>
        <p:nvPicPr>
          <p:cNvPr id="3" name="Gráfico 2">
            <a:extLst>
              <a:ext uri="{FF2B5EF4-FFF2-40B4-BE49-F238E27FC236}">
                <a16:creationId xmlns:a16="http://schemas.microsoft.com/office/drawing/2014/main" id="{2A492A42-CC19-78B5-CE48-46A78D6CF3CE}"/>
              </a:ext>
            </a:extLst>
          </p:cNvPr>
          <p:cNvPicPr>
            <a:picLocks noChangeAspect="1"/>
          </p:cNvPicPr>
          <p:nvPr userDrawn="1"/>
        </p:nvPicPr>
        <p:blipFill rotWithShape="1">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t="78343" r="50903"/>
          <a:stretch/>
        </p:blipFill>
        <p:spPr>
          <a:xfrm>
            <a:off x="16877671" y="9601200"/>
            <a:ext cx="1406173" cy="557859"/>
          </a:xfrm>
          <a:prstGeom prst="rect">
            <a:avLst/>
          </a:prstGeom>
        </p:spPr>
      </p:pic>
    </p:spTree>
    <p:extLst>
      <p:ext uri="{BB962C8B-B14F-4D97-AF65-F5344CB8AC3E}">
        <p14:creationId xmlns:p14="http://schemas.microsoft.com/office/powerpoint/2010/main" val="2314915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2" name="Espaço Reservado para Texto 2">
            <a:extLst>
              <a:ext uri="{FF2B5EF4-FFF2-40B4-BE49-F238E27FC236}">
                <a16:creationId xmlns:a16="http://schemas.microsoft.com/office/drawing/2014/main" id="{493F4EA7-3B7A-FF63-5CB9-BC17E9D23CCF}"/>
              </a:ext>
            </a:extLst>
          </p:cNvPr>
          <p:cNvSpPr>
            <a:spLocks noGrp="1"/>
          </p:cNvSpPr>
          <p:nvPr>
            <p:ph type="body" sz="quarter" idx="14"/>
          </p:nvPr>
        </p:nvSpPr>
        <p:spPr>
          <a:xfrm>
            <a:off x="1439069" y="742950"/>
            <a:ext cx="15409863" cy="8858250"/>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1192993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Livr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7D95F19F-682B-25C2-7234-0DE322968580}"/>
              </a:ext>
            </a:extLst>
          </p:cNvPr>
          <p:cNvSpPr/>
          <p:nvPr userDrawn="1"/>
        </p:nvSpPr>
        <p:spPr>
          <a:xfrm>
            <a:off x="1" y="0"/>
            <a:ext cx="18288000" cy="10287000"/>
          </a:xfrm>
          <a:prstGeom prst="rect">
            <a:avLst/>
          </a:prstGeom>
          <a:solidFill>
            <a:srgbClr val="00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500"/>
              </a:spcBef>
            </a:pPr>
            <a:endParaRPr lang="pt-BR" sz="700" b="1" dirty="0">
              <a:solidFill>
                <a:schemeClr val="tx1"/>
              </a:solidFill>
            </a:endParaRPr>
          </a:p>
        </p:txBody>
      </p:sp>
      <p:sp>
        <p:nvSpPr>
          <p:cNvPr id="2" name="Shape">
            <a:extLst>
              <a:ext uri="{FF2B5EF4-FFF2-40B4-BE49-F238E27FC236}">
                <a16:creationId xmlns:a16="http://schemas.microsoft.com/office/drawing/2014/main" id="{2E70A5DB-7662-DAB7-169D-979D6B02C5A7}"/>
              </a:ext>
            </a:extLst>
          </p:cNvPr>
          <p:cNvSpPr/>
          <p:nvPr userDrawn="1"/>
        </p:nvSpPr>
        <p:spPr>
          <a:xfrm>
            <a:off x="1183526" y="4255600"/>
            <a:ext cx="1775802" cy="1775802"/>
          </a:xfrm>
          <a:custGeom>
            <a:avLst/>
            <a:gdLst/>
            <a:ahLst/>
            <a:cxnLst>
              <a:cxn ang="0">
                <a:pos x="wd2" y="hd2"/>
              </a:cxn>
              <a:cxn ang="5400000">
                <a:pos x="wd2" y="hd2"/>
              </a:cxn>
              <a:cxn ang="10800000">
                <a:pos x="wd2" y="hd2"/>
              </a:cxn>
              <a:cxn ang="16200000">
                <a:pos x="wd2" y="hd2"/>
              </a:cxn>
            </a:cxnLst>
            <a:rect l="0" t="0" r="r" b="b"/>
            <a:pathLst>
              <a:path w="21600" h="21600" extrusionOk="0">
                <a:moveTo>
                  <a:pt x="21477" y="20741"/>
                </a:moveTo>
                <a:cubicBezTo>
                  <a:pt x="16200" y="15586"/>
                  <a:pt x="16200" y="15586"/>
                  <a:pt x="16200" y="15586"/>
                </a:cubicBezTo>
                <a:cubicBezTo>
                  <a:pt x="17795" y="13868"/>
                  <a:pt x="18655" y="11782"/>
                  <a:pt x="18655" y="9327"/>
                </a:cubicBezTo>
                <a:cubicBezTo>
                  <a:pt x="18655" y="4173"/>
                  <a:pt x="14482" y="0"/>
                  <a:pt x="9327" y="0"/>
                </a:cubicBezTo>
                <a:cubicBezTo>
                  <a:pt x="4173" y="0"/>
                  <a:pt x="0" y="4173"/>
                  <a:pt x="0" y="9327"/>
                </a:cubicBezTo>
                <a:cubicBezTo>
                  <a:pt x="0" y="14482"/>
                  <a:pt x="4173" y="18655"/>
                  <a:pt x="9327" y="18655"/>
                </a:cubicBezTo>
                <a:cubicBezTo>
                  <a:pt x="11782" y="18655"/>
                  <a:pt x="13868" y="17795"/>
                  <a:pt x="15586" y="16200"/>
                </a:cubicBezTo>
                <a:cubicBezTo>
                  <a:pt x="20741" y="21477"/>
                  <a:pt x="20741" y="21477"/>
                  <a:pt x="20741" y="21477"/>
                </a:cubicBezTo>
                <a:cubicBezTo>
                  <a:pt x="20864" y="21600"/>
                  <a:pt x="20986" y="21600"/>
                  <a:pt x="21109" y="21600"/>
                </a:cubicBezTo>
                <a:cubicBezTo>
                  <a:pt x="21355" y="21600"/>
                  <a:pt x="21600" y="21355"/>
                  <a:pt x="21600" y="21109"/>
                </a:cubicBezTo>
                <a:cubicBezTo>
                  <a:pt x="21600" y="20986"/>
                  <a:pt x="21600" y="20864"/>
                  <a:pt x="21477" y="20741"/>
                </a:cubicBezTo>
                <a:moveTo>
                  <a:pt x="9327" y="17673"/>
                </a:moveTo>
                <a:cubicBezTo>
                  <a:pt x="4664" y="17673"/>
                  <a:pt x="982" y="13991"/>
                  <a:pt x="982" y="9327"/>
                </a:cubicBezTo>
                <a:cubicBezTo>
                  <a:pt x="982" y="4664"/>
                  <a:pt x="4664" y="982"/>
                  <a:pt x="9327" y="982"/>
                </a:cubicBezTo>
                <a:cubicBezTo>
                  <a:pt x="13991" y="982"/>
                  <a:pt x="17673" y="4664"/>
                  <a:pt x="17673" y="9327"/>
                </a:cubicBezTo>
                <a:cubicBezTo>
                  <a:pt x="17673" y="13991"/>
                  <a:pt x="13991" y="17673"/>
                  <a:pt x="9327" y="17673"/>
                </a:cubicBezTo>
              </a:path>
            </a:pathLst>
          </a:custGeom>
          <a:solidFill>
            <a:schemeClr val="accent3"/>
          </a:solidFill>
          <a:ln w="12700">
            <a:miter lim="400000"/>
          </a:ln>
        </p:spPr>
        <p:txBody>
          <a:bodyPr tIns="45720" bIns="45720"/>
          <a:lstStyle/>
          <a:p>
            <a:pPr>
              <a:lnSpc>
                <a:spcPct val="80000"/>
              </a:lnSpc>
              <a:defRPr sz="3600" cap="all" spc="-180">
                <a:solidFill>
                  <a:srgbClr val="171616"/>
                </a:solidFill>
                <a:latin typeface="Poppins Bold"/>
                <a:ea typeface="Poppins Bold"/>
                <a:cs typeface="Poppins Bold"/>
                <a:sym typeface="Poppins Bold"/>
              </a:defRPr>
            </a:pPr>
            <a:endParaRPr sz="1800"/>
          </a:p>
        </p:txBody>
      </p:sp>
      <p:pic>
        <p:nvPicPr>
          <p:cNvPr id="3" name="Gráfico 2">
            <a:extLst>
              <a:ext uri="{FF2B5EF4-FFF2-40B4-BE49-F238E27FC236}">
                <a16:creationId xmlns:a16="http://schemas.microsoft.com/office/drawing/2014/main" id="{570E14B3-8BBB-EA75-1524-B8D2F79A02C0}"/>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78343" r="50903"/>
          <a:stretch/>
        </p:blipFill>
        <p:spPr>
          <a:xfrm>
            <a:off x="16877671" y="9601200"/>
            <a:ext cx="1406173" cy="557859"/>
          </a:xfrm>
          <a:prstGeom prst="rect">
            <a:avLst/>
          </a:prstGeom>
        </p:spPr>
      </p:pic>
      <p:sp>
        <p:nvSpPr>
          <p:cNvPr id="6" name="Espaço Reservado para Conteúdo 10">
            <a:extLst>
              <a:ext uri="{FF2B5EF4-FFF2-40B4-BE49-F238E27FC236}">
                <a16:creationId xmlns:a16="http://schemas.microsoft.com/office/drawing/2014/main" id="{D622335D-F462-C98B-A371-79CA659C250A}"/>
              </a:ext>
            </a:extLst>
          </p:cNvPr>
          <p:cNvSpPr>
            <a:spLocks noGrp="1"/>
          </p:cNvSpPr>
          <p:nvPr>
            <p:ph sz="quarter" idx="17"/>
          </p:nvPr>
        </p:nvSpPr>
        <p:spPr>
          <a:xfrm>
            <a:off x="3716594" y="3327404"/>
            <a:ext cx="12936180" cy="3632194"/>
          </a:xfrm>
          <a:prstGeom prst="rect">
            <a:avLst/>
          </a:prstGeom>
          <a:ln>
            <a:noFill/>
          </a:ln>
        </p:spPr>
        <p:txBody>
          <a:bodyPr anchor="ctr"/>
          <a:lstStyle>
            <a:lvl1pPr>
              <a:defRPr i="0">
                <a:solidFill>
                  <a:srgbClr val="FFFFFF"/>
                </a:solidFill>
              </a:defRPr>
            </a:lvl1pPr>
          </a:lstStyle>
          <a:p>
            <a:pPr lvl="0"/>
            <a:r>
              <a:rPr lang="pt-BR"/>
              <a:t>Clique para editar os estilos de texto Mestres</a:t>
            </a:r>
          </a:p>
        </p:txBody>
      </p:sp>
    </p:spTree>
    <p:extLst>
      <p:ext uri="{BB962C8B-B14F-4D97-AF65-F5344CB8AC3E}">
        <p14:creationId xmlns:p14="http://schemas.microsoft.com/office/powerpoint/2010/main" val="287523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lideFinal">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3D3D37C-43E6-7998-E281-497427CAD4C3}"/>
              </a:ext>
            </a:extLst>
          </p:cNvPr>
          <p:cNvSpPr/>
          <p:nvPr userDrawn="1"/>
        </p:nvSpPr>
        <p:spPr>
          <a:xfrm>
            <a:off x="0" y="0"/>
            <a:ext cx="18288000" cy="10287000"/>
          </a:xfrm>
          <a:prstGeom prst="rect">
            <a:avLst/>
          </a:prstGeom>
          <a:solidFill>
            <a:srgbClr val="00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500"/>
              </a:spcBef>
            </a:pPr>
            <a:endParaRPr lang="pt-BR" sz="700" b="1" dirty="0">
              <a:solidFill>
                <a:schemeClr val="tx1"/>
              </a:solidFill>
            </a:endParaRPr>
          </a:p>
        </p:txBody>
      </p:sp>
      <p:pic>
        <p:nvPicPr>
          <p:cNvPr id="8" name="Imagem 7">
            <a:extLst>
              <a:ext uri="{FF2B5EF4-FFF2-40B4-BE49-F238E27FC236}">
                <a16:creationId xmlns:a16="http://schemas.microsoft.com/office/drawing/2014/main" id="{1DCF1F13-9A36-98D4-A4D7-F18E44A8AD6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2053" r="41409"/>
          <a:stretch/>
        </p:blipFill>
        <p:spPr>
          <a:xfrm>
            <a:off x="7116708" y="4742657"/>
            <a:ext cx="4054585" cy="801688"/>
          </a:xfrm>
          <a:prstGeom prst="rect">
            <a:avLst/>
          </a:prstGeom>
        </p:spPr>
      </p:pic>
    </p:spTree>
    <p:extLst>
      <p:ext uri="{BB962C8B-B14F-4D97-AF65-F5344CB8AC3E}">
        <p14:creationId xmlns:p14="http://schemas.microsoft.com/office/powerpoint/2010/main" val="4128089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lideFinal">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id="{5DEE287C-96A8-9E28-F1D7-E0B16CA0CC37}"/>
              </a:ext>
            </a:extLst>
          </p:cNvPr>
          <p:cNvSpPr/>
          <p:nvPr userDrawn="1"/>
        </p:nvSpPr>
        <p:spPr>
          <a:xfrm>
            <a:off x="1" y="0"/>
            <a:ext cx="18283843" cy="515335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pic>
        <p:nvPicPr>
          <p:cNvPr id="8" name="Imagem 7">
            <a:extLst>
              <a:ext uri="{FF2B5EF4-FFF2-40B4-BE49-F238E27FC236}">
                <a16:creationId xmlns:a16="http://schemas.microsoft.com/office/drawing/2014/main" id="{1DCF1F13-9A36-98D4-A4D7-F18E44A8AD6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2053" r="41409"/>
          <a:stretch/>
        </p:blipFill>
        <p:spPr>
          <a:xfrm>
            <a:off x="7116708" y="2335213"/>
            <a:ext cx="4054585" cy="801688"/>
          </a:xfrm>
          <a:prstGeom prst="rect">
            <a:avLst/>
          </a:prstGeom>
        </p:spPr>
      </p:pic>
      <p:sp>
        <p:nvSpPr>
          <p:cNvPr id="10" name="CaixaDeTexto 9">
            <a:extLst>
              <a:ext uri="{FF2B5EF4-FFF2-40B4-BE49-F238E27FC236}">
                <a16:creationId xmlns:a16="http://schemas.microsoft.com/office/drawing/2014/main" id="{D11BC538-53D3-490F-841D-9A96D5694256}"/>
              </a:ext>
            </a:extLst>
          </p:cNvPr>
          <p:cNvSpPr txBox="1"/>
          <p:nvPr userDrawn="1"/>
        </p:nvSpPr>
        <p:spPr>
          <a:xfrm>
            <a:off x="2123282" y="6609190"/>
            <a:ext cx="7020719" cy="2298907"/>
          </a:xfrm>
          <a:prstGeom prst="rect">
            <a:avLst/>
          </a:prstGeom>
          <a:noFill/>
        </p:spPr>
        <p:txBody>
          <a:bodyPr wrap="square" lIns="0" tIns="18000" rIns="108000" bIns="18000" rtlCol="0">
            <a:noAutofit/>
          </a:bodyPr>
          <a:lstStyle/>
          <a:p>
            <a:pPr lvl="0" algn="l">
              <a:lnSpc>
                <a:spcPct val="110000"/>
              </a:lnSpc>
              <a:spcBef>
                <a:spcPts val="0"/>
              </a:spcBef>
              <a:spcAft>
                <a:spcPts val="0"/>
              </a:spcAft>
            </a:pPr>
            <a:r>
              <a:rPr lang="pt-BR" sz="2200" b="0" i="0" spc="0" baseline="0" noProof="0" dirty="0">
                <a:latin typeface="Calibri" panose="020F0502020204030204" pitchFamily="34" charset="0"/>
                <a:cs typeface="Calibri" panose="020F0502020204030204" pitchFamily="34" charset="0"/>
              </a:rPr>
              <a:t>Todos os direitos reservados. Textos, vídeos, sons, imagens, gráficos e demais componentes deste material são protegidos por direitos autorais e outros direitos de propriedade intelectual, de forma que é proibida a reprodução no todo ou em parte, sem a devida autorização.</a:t>
            </a:r>
          </a:p>
        </p:txBody>
      </p:sp>
      <p:pic>
        <p:nvPicPr>
          <p:cNvPr id="2" name="Gráfico 1">
            <a:extLst>
              <a:ext uri="{FF2B5EF4-FFF2-40B4-BE49-F238E27FC236}">
                <a16:creationId xmlns:a16="http://schemas.microsoft.com/office/drawing/2014/main" id="{F4732979-A8E4-202A-56C6-E9337EFE0B1A}"/>
              </a:ext>
            </a:extLst>
          </p:cNvPr>
          <p:cNvPicPr>
            <a:picLocks noChangeAspect="1"/>
          </p:cNvPicPr>
          <p:nvPr userDrawn="1"/>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78343" r="50903"/>
          <a:stretch/>
        </p:blipFill>
        <p:spPr>
          <a:xfrm>
            <a:off x="16877671" y="9601200"/>
            <a:ext cx="1406173" cy="557859"/>
          </a:xfrm>
          <a:prstGeom prst="rect">
            <a:avLst/>
          </a:prstGeom>
        </p:spPr>
      </p:pic>
      <p:sp>
        <p:nvSpPr>
          <p:cNvPr id="4" name="Espaço Reservado para Texto 2">
            <a:extLst>
              <a:ext uri="{FF2B5EF4-FFF2-40B4-BE49-F238E27FC236}">
                <a16:creationId xmlns:a16="http://schemas.microsoft.com/office/drawing/2014/main" id="{31AFEC46-72E3-D784-5CCD-03C20AA416ED}"/>
              </a:ext>
            </a:extLst>
          </p:cNvPr>
          <p:cNvSpPr>
            <a:spLocks noGrp="1"/>
          </p:cNvSpPr>
          <p:nvPr>
            <p:ph type="body" sz="quarter" idx="15"/>
          </p:nvPr>
        </p:nvSpPr>
        <p:spPr>
          <a:xfrm>
            <a:off x="10142182" y="6609189"/>
            <a:ext cx="6706750" cy="2298907"/>
          </a:xfrm>
          <a:prstGeom prst="rect">
            <a:avLst/>
          </a:prstGeom>
        </p:spPr>
        <p:txBody>
          <a:bodyPr/>
          <a:lstStyle>
            <a:lvl1pPr>
              <a:lnSpc>
                <a:spcPct val="110000"/>
              </a:lnSpc>
              <a:spcBef>
                <a:spcPts val="0"/>
              </a:spcBef>
              <a:spcAft>
                <a:spcPts val="0"/>
              </a:spcAft>
              <a:defRPr sz="2200" b="0" baseline="0">
                <a:latin typeface="Calibri" panose="020F0502020204030204" pitchFamily="34" charset="0"/>
                <a:cs typeface="Calibri" panose="020F0502020204030204" pitchFamily="34" charset="0"/>
              </a:defRPr>
            </a:lvl1pPr>
            <a:lvl2pPr marL="396000" indent="-396000">
              <a:spcBef>
                <a:spcPts val="0"/>
              </a:spcBef>
              <a:spcAft>
                <a:spcPts val="1350"/>
              </a:spcAft>
              <a:defRPr/>
            </a:lvl2pPr>
            <a:lvl3pPr marL="792000" indent="-396000">
              <a:spcBef>
                <a:spcPts val="0"/>
              </a:spcBef>
              <a:spcAft>
                <a:spcPts val="1350"/>
              </a:spcAft>
              <a:buSzPct val="85000"/>
              <a:defRPr/>
            </a:lvl3pPr>
            <a:lvl4pPr marL="1188000" indent="-396000">
              <a:spcBef>
                <a:spcPts val="0"/>
              </a:spcBef>
              <a:spcAft>
                <a:spcPts val="1350"/>
              </a:spcAft>
              <a:buSzPct val="70000"/>
              <a:defRPr/>
            </a:lvl4pPr>
            <a:lvl5pPr marL="1584000" indent="-396000">
              <a:lnSpc>
                <a:spcPct val="110000"/>
              </a:lnSpc>
              <a:spcBef>
                <a:spcPts val="0"/>
              </a:spcBef>
              <a:spcAft>
                <a:spcPts val="0"/>
              </a:spcAft>
              <a:buSzPct val="55000"/>
              <a:defRPr sz="2200" b="0" baseline="0">
                <a:latin typeface="Calibri" panose="020F0502020204030204" pitchFamily="34" charset="0"/>
                <a:cs typeface="Calibri" panose="020F0502020204030204" pitchFamily="34" charset="0"/>
              </a:defRPr>
            </a:lvl5pPr>
          </a:lstStyle>
          <a:p>
            <a:pPr lvl="0"/>
            <a:r>
              <a:rPr lang="pt-BR" noProof="0"/>
              <a:t>Clique para editar os estilos de texto Mestres</a:t>
            </a:r>
          </a:p>
          <a:p>
            <a:pPr lvl="1"/>
            <a:r>
              <a:rPr lang="pt-BR" noProof="0"/>
              <a:t>Segundo nível</a:t>
            </a:r>
          </a:p>
        </p:txBody>
      </p:sp>
    </p:spTree>
    <p:extLst>
      <p:ext uri="{BB962C8B-B14F-4D97-AF65-F5344CB8AC3E}">
        <p14:creationId xmlns:p14="http://schemas.microsoft.com/office/powerpoint/2010/main" val="3574433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údo">
    <p:spTree>
      <p:nvGrpSpPr>
        <p:cNvPr id="1" name=""/>
        <p:cNvGrpSpPr/>
        <p:nvPr/>
      </p:nvGrpSpPr>
      <p:grpSpPr>
        <a:xfrm>
          <a:off x="0" y="0"/>
          <a:ext cx="0" cy="0"/>
          <a:chOff x="0" y="0"/>
          <a:chExt cx="0" cy="0"/>
        </a:xfrm>
      </p:grpSpPr>
      <p:sp>
        <p:nvSpPr>
          <p:cNvPr id="3" name="Espaço Reservado para Texto 2"/>
          <p:cNvSpPr>
            <a:spLocks noGrp="1"/>
          </p:cNvSpPr>
          <p:nvPr>
            <p:ph type="body" sz="quarter" idx="13"/>
          </p:nvPr>
        </p:nvSpPr>
        <p:spPr>
          <a:xfrm>
            <a:off x="710400" y="968400"/>
            <a:ext cx="16184229" cy="8783612"/>
          </a:xfrm>
          <a:prstGeom prst="rect">
            <a:avLst/>
          </a:prstGeom>
        </p:spPr>
        <p:txBody>
          <a:bodyPr anchor="t">
            <a:normAutofit/>
          </a:bodyPr>
          <a:lstStyle>
            <a:lvl1pPr marL="305388" indent="-305388" algn="l">
              <a:lnSpc>
                <a:spcPct val="105000"/>
              </a:lnSpc>
              <a:spcBef>
                <a:spcPts val="0"/>
              </a:spcBef>
              <a:spcAft>
                <a:spcPts val="675"/>
              </a:spcAft>
              <a:buClr>
                <a:srgbClr val="4F81BD"/>
              </a:buClr>
              <a:buSzPct val="80000"/>
              <a:buFont typeface="Wingdings" panose="05000000000000000000" pitchFamily="2" charset="2"/>
              <a:buChar char="§"/>
              <a:defRPr sz="3000" b="0" i="0">
                <a:solidFill>
                  <a:schemeClr val="tx1"/>
                </a:solidFill>
                <a:latin typeface="+mn-lt"/>
                <a:cs typeface="Calibri" panose="020F0502020204030204" pitchFamily="34" charset="0"/>
              </a:defRPr>
            </a:lvl1pPr>
            <a:lvl2pPr marL="608990" indent="-303602" algn="l">
              <a:lnSpc>
                <a:spcPct val="105000"/>
              </a:lnSpc>
              <a:spcBef>
                <a:spcPts val="0"/>
              </a:spcBef>
              <a:spcAft>
                <a:spcPts val="675"/>
              </a:spcAft>
              <a:buClr>
                <a:srgbClr val="4F81BD"/>
              </a:buClr>
              <a:buSzPct val="60000"/>
              <a:buFont typeface="Wingdings" panose="05000000000000000000" pitchFamily="2" charset="2"/>
              <a:buChar char="§"/>
              <a:defRPr sz="3000"/>
            </a:lvl2pPr>
            <a:lvl3pPr>
              <a:lnSpc>
                <a:spcPts val="2587"/>
              </a:lnSpc>
              <a:spcBef>
                <a:spcPts val="0"/>
              </a:spcBef>
              <a:defRPr sz="2024"/>
            </a:lvl3pPr>
            <a:lvl4pPr>
              <a:lnSpc>
                <a:spcPts val="2587"/>
              </a:lnSpc>
              <a:spcBef>
                <a:spcPts val="0"/>
              </a:spcBef>
              <a:defRPr sz="2024"/>
            </a:lvl4pPr>
            <a:lvl5pPr>
              <a:lnSpc>
                <a:spcPts val="2587"/>
              </a:lnSpc>
              <a:spcBef>
                <a:spcPts val="0"/>
              </a:spcBef>
              <a:defRPr sz="2024"/>
            </a:lvl5pPr>
          </a:lstStyle>
          <a:p>
            <a:pPr lvl="0"/>
            <a:r>
              <a:rPr lang="pt-BR" dirty="0"/>
              <a:t>Clique para editar os estilos de texto Mestres</a:t>
            </a:r>
          </a:p>
          <a:p>
            <a:pPr lvl="1"/>
            <a:r>
              <a:rPr lang="pt-BR" dirty="0"/>
              <a:t>Segundo nível</a:t>
            </a:r>
          </a:p>
        </p:txBody>
      </p:sp>
    </p:spTree>
    <p:extLst>
      <p:ext uri="{BB962C8B-B14F-4D97-AF65-F5344CB8AC3E}">
        <p14:creationId xmlns:p14="http://schemas.microsoft.com/office/powerpoint/2010/main" val="707183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38"/>
            <a:ext cx="15544800" cy="2205038"/>
          </a:xfrm>
        </p:spPr>
        <p:txBody>
          <a:bodyPr/>
          <a:lstStyle/>
          <a:p>
            <a:r>
              <a:rPr lang="x-none"/>
              <a:t>Click to edit Master title style</a:t>
            </a:r>
            <a:endParaRPr lang="pt-BR"/>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x-none"/>
              <a:t>Click to edit Master subtitle style</a:t>
            </a:r>
            <a:endParaRPr lang="pt-BR"/>
          </a:p>
        </p:txBody>
      </p:sp>
      <p:sp>
        <p:nvSpPr>
          <p:cNvPr id="4" name="Date Placeholder 3"/>
          <p:cNvSpPr>
            <a:spLocks noGrp="1"/>
          </p:cNvSpPr>
          <p:nvPr>
            <p:ph type="dt" sz="half" idx="10"/>
          </p:nvPr>
        </p:nvSpPr>
        <p:spPr/>
        <p:txBody>
          <a:bodyPr/>
          <a:lstStyle>
            <a:lvl1pPr>
              <a:defRPr b="0" i="0">
                <a:latin typeface="Calibri" panose="020F0502020204030204" pitchFamily="34" charset="0"/>
                <a:cs typeface="Calibri" panose="020F0502020204030204" pitchFamily="34" charset="0"/>
              </a:defRPr>
            </a:lvl1pPr>
          </a:lstStyle>
          <a:p>
            <a:fld id="{8C3321C4-7AFB-8841-8342-34F90C046096}" type="datetimeFigureOut">
              <a:rPr lang="pt-BR" smtClean="0"/>
              <a:pPr/>
              <a:t>17/02/2025</a:t>
            </a:fld>
            <a:endParaRPr lang="pt-BR"/>
          </a:p>
        </p:txBody>
      </p:sp>
      <p:sp>
        <p:nvSpPr>
          <p:cNvPr id="5" name="Footer Placeholder 4"/>
          <p:cNvSpPr>
            <a:spLocks noGrp="1"/>
          </p:cNvSpPr>
          <p:nvPr>
            <p:ph type="ftr" sz="quarter" idx="11"/>
          </p:nvPr>
        </p:nvSpPr>
        <p:spPr/>
        <p:txBody>
          <a:bodyPr/>
          <a:lstStyle>
            <a:lvl1pPr>
              <a:defRPr b="0" i="0">
                <a:latin typeface="Calibri" panose="020F0502020204030204" pitchFamily="34" charset="0"/>
                <a:cs typeface="Calibri" panose="020F0502020204030204" pitchFamily="34" charset="0"/>
              </a:defRPr>
            </a:lvl1pPr>
          </a:lstStyle>
          <a:p>
            <a:endParaRPr lang="pt-BR"/>
          </a:p>
        </p:txBody>
      </p:sp>
      <p:sp>
        <p:nvSpPr>
          <p:cNvPr id="6" name="Slide Number Placeholder 5"/>
          <p:cNvSpPr>
            <a:spLocks noGrp="1"/>
          </p:cNvSpPr>
          <p:nvPr>
            <p:ph type="sldNum" sz="quarter" idx="12"/>
          </p:nvPr>
        </p:nvSpPr>
        <p:spPr/>
        <p:txBody>
          <a:bodyPr/>
          <a:lstStyle>
            <a:lvl1pPr>
              <a:defRPr b="0" i="0">
                <a:latin typeface="Calibri" panose="020F0502020204030204" pitchFamily="34" charset="0"/>
                <a:cs typeface="Calibri" panose="020F0502020204030204" pitchFamily="34" charset="0"/>
              </a:defRPr>
            </a:lvl1pPr>
          </a:lstStyle>
          <a:p>
            <a:fld id="{A86D8BE2-BDCF-F749-88F8-489B780BB2E4}" type="slidenum">
              <a:rPr lang="pt-BR" smtClean="0"/>
              <a:pPr/>
              <a:t>‹nº›</a:t>
            </a:fld>
            <a:endParaRPr lang="pt-BR"/>
          </a:p>
        </p:txBody>
      </p:sp>
    </p:spTree>
    <p:extLst>
      <p:ext uri="{BB962C8B-B14F-4D97-AF65-F5344CB8AC3E}">
        <p14:creationId xmlns:p14="http://schemas.microsoft.com/office/powerpoint/2010/main" val="102092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x-none"/>
              <a:t>Click to edit Master title style</a:t>
            </a:r>
            <a:endParaRPr kumimoji="0" lang="en-US"/>
          </a:p>
        </p:txBody>
      </p:sp>
      <p:sp>
        <p:nvSpPr>
          <p:cNvPr id="6" name="Date Placeholder 5"/>
          <p:cNvSpPr>
            <a:spLocks noGrp="1"/>
          </p:cNvSpPr>
          <p:nvPr>
            <p:ph type="dt" sz="half" idx="10"/>
          </p:nvPr>
        </p:nvSpPr>
        <p:spPr/>
        <p:txBody>
          <a:bodyPr rtlCol="0"/>
          <a:lstStyle>
            <a:lvl1pPr>
              <a:defRPr b="0" i="0">
                <a:latin typeface="Calibri" panose="020F0502020204030204" pitchFamily="34" charset="0"/>
                <a:cs typeface="Calibri" panose="020F0502020204030204" pitchFamily="34" charset="0"/>
              </a:defRPr>
            </a:lvl1pPr>
          </a:lstStyle>
          <a:p>
            <a:fld id="{6E848404-0FD5-7549-85E1-F377B534146D}" type="datetime1">
              <a:rPr lang="en-US" smtClean="0"/>
              <a:pPr/>
              <a:t>2/17/25</a:t>
            </a:fld>
            <a:endParaRPr lang="pt-BR"/>
          </a:p>
        </p:txBody>
      </p:sp>
      <p:sp>
        <p:nvSpPr>
          <p:cNvPr id="7" name="Slide Number Placeholder 6"/>
          <p:cNvSpPr>
            <a:spLocks noGrp="1"/>
          </p:cNvSpPr>
          <p:nvPr>
            <p:ph type="sldNum" sz="quarter" idx="11"/>
          </p:nvPr>
        </p:nvSpPr>
        <p:spPr/>
        <p:txBody>
          <a:bodyPr rtlCol="0"/>
          <a:lstStyle>
            <a:lvl1pPr>
              <a:defRPr b="0" i="0">
                <a:latin typeface="Calibri" panose="020F0502020204030204" pitchFamily="34" charset="0"/>
                <a:cs typeface="Calibri" panose="020F0502020204030204" pitchFamily="34" charset="0"/>
              </a:defRPr>
            </a:lvl1pPr>
          </a:lstStyle>
          <a:p>
            <a:fld id="{4742C976-6EE8-B648-A487-D4CF3EDC6FA3}" type="slidenum">
              <a:rPr lang="pt-BR" smtClean="0"/>
              <a:pPr/>
              <a:t>‹nº›</a:t>
            </a:fld>
            <a:endParaRPr lang="pt-BR"/>
          </a:p>
        </p:txBody>
      </p:sp>
      <p:sp>
        <p:nvSpPr>
          <p:cNvPr id="8" name="Footer Placeholder 7"/>
          <p:cNvSpPr>
            <a:spLocks noGrp="1"/>
          </p:cNvSpPr>
          <p:nvPr>
            <p:ph type="ftr" sz="quarter" idx="12"/>
          </p:nvPr>
        </p:nvSpPr>
        <p:spPr/>
        <p:txBody>
          <a:bodyPr rtlCol="0"/>
          <a:lstStyle>
            <a:lvl1pPr>
              <a:defRPr b="0" i="0">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3111634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x-none"/>
              <a:t>Click to edit Master title style</a:t>
            </a:r>
            <a:endParaRPr kumimoji="0" lang="en-US"/>
          </a:p>
        </p:txBody>
      </p:sp>
      <p:sp>
        <p:nvSpPr>
          <p:cNvPr id="8" name="Content Placeholder 7"/>
          <p:cNvSpPr>
            <a:spLocks noGrp="1"/>
          </p:cNvSpPr>
          <p:nvPr>
            <p:ph sz="quarter" idx="1"/>
          </p:nvPr>
        </p:nvSpPr>
        <p:spPr>
          <a:xfrm>
            <a:off x="914400" y="2400300"/>
            <a:ext cx="14935200" cy="7310628"/>
          </a:xfrm>
        </p:spPr>
        <p:txBody>
          <a:bodyPr/>
          <a:lstStyle/>
          <a:p>
            <a:pPr lvl="0" eaLnBrk="1" latinLnBrk="0" hangingPunct="1"/>
            <a:r>
              <a:rPr lang="x-none"/>
              <a:t>Click to edit Master text styles</a:t>
            </a:r>
          </a:p>
          <a:p>
            <a:pPr lvl="1" eaLnBrk="1" latinLnBrk="0" hangingPunct="1"/>
            <a:r>
              <a:rPr lang="x-none"/>
              <a:t>Second level</a:t>
            </a:r>
          </a:p>
          <a:p>
            <a:pPr lvl="2" eaLnBrk="1" latinLnBrk="0" hangingPunct="1"/>
            <a:r>
              <a:rPr lang="x-none"/>
              <a:t>Third level</a:t>
            </a:r>
          </a:p>
          <a:p>
            <a:pPr lvl="3" eaLnBrk="1" latinLnBrk="0" hangingPunct="1"/>
            <a:r>
              <a:rPr lang="x-none"/>
              <a:t>Fourth level</a:t>
            </a:r>
          </a:p>
          <a:p>
            <a:pPr lvl="4" eaLnBrk="1" latinLnBrk="0" hangingPunct="1"/>
            <a:r>
              <a:rPr lang="x-none"/>
              <a:t>Fifth level</a:t>
            </a:r>
            <a:endParaRPr kumimoji="0" lang="en-US"/>
          </a:p>
        </p:txBody>
      </p:sp>
      <p:sp>
        <p:nvSpPr>
          <p:cNvPr id="7" name="Date Placeholder 6"/>
          <p:cNvSpPr>
            <a:spLocks noGrp="1"/>
          </p:cNvSpPr>
          <p:nvPr>
            <p:ph type="dt" sz="half" idx="14"/>
          </p:nvPr>
        </p:nvSpPr>
        <p:spPr/>
        <p:txBody>
          <a:bodyPr rtlCol="0"/>
          <a:lstStyle>
            <a:lvl1pPr>
              <a:defRPr b="0" i="0">
                <a:latin typeface="Calibri" panose="020F0502020204030204" pitchFamily="34" charset="0"/>
                <a:cs typeface="Calibri" panose="020F0502020204030204" pitchFamily="34" charset="0"/>
              </a:defRPr>
            </a:lvl1pPr>
          </a:lstStyle>
          <a:p>
            <a:fld id="{B420F264-91F3-3A44-8CFA-BB787205C2A5}" type="datetime1">
              <a:rPr lang="en-US" smtClean="0"/>
              <a:pPr/>
              <a:t>2/17/25</a:t>
            </a:fld>
            <a:endParaRPr lang="pt-BR"/>
          </a:p>
        </p:txBody>
      </p:sp>
      <p:sp>
        <p:nvSpPr>
          <p:cNvPr id="9" name="Slide Number Placeholder 8"/>
          <p:cNvSpPr>
            <a:spLocks noGrp="1"/>
          </p:cNvSpPr>
          <p:nvPr>
            <p:ph type="sldNum" sz="quarter" idx="15"/>
          </p:nvPr>
        </p:nvSpPr>
        <p:spPr/>
        <p:txBody>
          <a:bodyPr rtlCol="0"/>
          <a:lstStyle>
            <a:lvl1pPr>
              <a:defRPr b="0" i="0">
                <a:latin typeface="Calibri" panose="020F0502020204030204" pitchFamily="34" charset="0"/>
                <a:cs typeface="Calibri" panose="020F0502020204030204" pitchFamily="34" charset="0"/>
              </a:defRPr>
            </a:lvl1pPr>
          </a:lstStyle>
          <a:p>
            <a:fld id="{4742C976-6EE8-B648-A487-D4CF3EDC6FA3}" type="slidenum">
              <a:rPr lang="pt-BR" smtClean="0"/>
              <a:pPr/>
              <a:t>‹nº›</a:t>
            </a:fld>
            <a:endParaRPr lang="pt-BR"/>
          </a:p>
        </p:txBody>
      </p:sp>
      <p:sp>
        <p:nvSpPr>
          <p:cNvPr id="10" name="Footer Placeholder 9"/>
          <p:cNvSpPr>
            <a:spLocks noGrp="1"/>
          </p:cNvSpPr>
          <p:nvPr>
            <p:ph type="ftr" sz="quarter" idx="16"/>
          </p:nvPr>
        </p:nvSpPr>
        <p:spPr/>
        <p:txBody>
          <a:bodyPr rtlCol="0"/>
          <a:lstStyle>
            <a:lvl1pPr>
              <a:defRPr b="0" i="0">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434870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8344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Slide - 1 column">
    <p:spTree>
      <p:nvGrpSpPr>
        <p:cNvPr id="1" name=""/>
        <p:cNvGrpSpPr/>
        <p:nvPr/>
      </p:nvGrpSpPr>
      <p:grpSpPr>
        <a:xfrm>
          <a:off x="0" y="0"/>
          <a:ext cx="0" cy="0"/>
          <a:chOff x="0" y="0"/>
          <a:chExt cx="0" cy="0"/>
        </a:xfrm>
      </p:grpSpPr>
      <p:sp>
        <p:nvSpPr>
          <p:cNvPr id="2" name="Title 1"/>
          <p:cNvSpPr>
            <a:spLocks noGrp="1"/>
          </p:cNvSpPr>
          <p:nvPr>
            <p:ph type="title"/>
          </p:nvPr>
        </p:nvSpPr>
        <p:spPr>
          <a:xfrm>
            <a:off x="914397" y="685802"/>
            <a:ext cx="16459203" cy="672221"/>
          </a:xfrm>
        </p:spPr>
        <p:txBody>
          <a:bodyPr>
            <a:noAutofit/>
          </a:bodyPr>
          <a:lstStyle>
            <a:lvl1pPr>
              <a:lnSpc>
                <a:spcPct val="100000"/>
              </a:lnSpc>
              <a:defRPr/>
            </a:lvl1pPr>
          </a:lstStyle>
          <a:p>
            <a:r>
              <a:rPr lang="pt-BR" noProof="0"/>
              <a:t>Click to edit Master title style</a:t>
            </a:r>
          </a:p>
        </p:txBody>
      </p:sp>
      <p:sp>
        <p:nvSpPr>
          <p:cNvPr id="6" name="Text Placeholder 3"/>
          <p:cNvSpPr>
            <a:spLocks noGrp="1"/>
          </p:cNvSpPr>
          <p:nvPr>
            <p:ph idx="1"/>
          </p:nvPr>
        </p:nvSpPr>
        <p:spPr>
          <a:xfrm>
            <a:off x="914399" y="2228851"/>
            <a:ext cx="16459203" cy="5688530"/>
          </a:xfrm>
          <a:prstGeom prst="rect">
            <a:avLst/>
          </a:prstGeom>
        </p:spPr>
        <p:txBody>
          <a:bodyPr vert="horz" lIns="0" tIns="0" rIns="0" bIns="0" rtlCol="0">
            <a:normAutofit/>
          </a:bodyPr>
          <a:lstStyle/>
          <a:p>
            <a:pPr lvl="0"/>
            <a:r>
              <a:rPr lang="pt-BR" noProof="0"/>
              <a:t>Click to edit Master text styles</a:t>
            </a:r>
          </a:p>
          <a:p>
            <a:pPr lvl="1"/>
            <a:r>
              <a:rPr lang="pt-BR" noProof="0"/>
              <a:t>Second level</a:t>
            </a:r>
          </a:p>
          <a:p>
            <a:pPr lvl="2"/>
            <a:r>
              <a:rPr lang="pt-BR" noProof="0"/>
              <a:t>Third level</a:t>
            </a:r>
          </a:p>
          <a:p>
            <a:pPr lvl="3"/>
            <a:r>
              <a:rPr lang="pt-BR" noProof="0"/>
              <a:t>Fourth level</a:t>
            </a:r>
          </a:p>
          <a:p>
            <a:pPr lvl="4"/>
            <a:r>
              <a:rPr lang="pt-BR" noProof="0"/>
              <a:t>Fifth level</a:t>
            </a:r>
          </a:p>
        </p:txBody>
      </p:sp>
      <p:sp>
        <p:nvSpPr>
          <p:cNvPr id="3" name="Footer Placeholder 2"/>
          <p:cNvSpPr>
            <a:spLocks noGrp="1"/>
          </p:cNvSpPr>
          <p:nvPr>
            <p:ph type="ftr" sz="quarter" idx="10"/>
          </p:nvPr>
        </p:nvSpPr>
        <p:spPr/>
        <p:txBody>
          <a:bodyPr/>
          <a:lstStyle>
            <a:lvl1pPr>
              <a:defRPr b="0" i="0">
                <a:latin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3784917450"/>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m">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EB4BD698-1E30-E979-CA4A-D90B9F78ED55}"/>
              </a:ext>
            </a:extLst>
          </p:cNvPr>
          <p:cNvSpPr>
            <a:spLocks noGrp="1"/>
          </p:cNvSpPr>
          <p:nvPr>
            <p:ph type="pic" sz="quarter" idx="10"/>
          </p:nvPr>
        </p:nvSpPr>
        <p:spPr>
          <a:xfrm>
            <a:off x="681039" y="0"/>
            <a:ext cx="17609370" cy="10290860"/>
          </a:xfrm>
          <a:prstGeom prst="rect">
            <a:avLst/>
          </a:prstGeom>
          <a:solidFill>
            <a:schemeClr val="accent5"/>
          </a:solidFill>
        </p:spPr>
        <p:txBody>
          <a:bodyPr/>
          <a:lstStyle/>
          <a:p>
            <a:r>
              <a:rPr lang="pt-BR"/>
              <a:t>Clique no ícone para adicionar uma imagem</a:t>
            </a:r>
          </a:p>
        </p:txBody>
      </p:sp>
      <p:pic>
        <p:nvPicPr>
          <p:cNvPr id="9" name="Gráfico 8">
            <a:extLst>
              <a:ext uri="{FF2B5EF4-FFF2-40B4-BE49-F238E27FC236}">
                <a16:creationId xmlns:a16="http://schemas.microsoft.com/office/drawing/2014/main" id="{BE111771-7E57-72CB-038B-E1C2ADF698C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9284" y="439216"/>
            <a:ext cx="787459" cy="303734"/>
          </a:xfrm>
          <a:prstGeom prst="rect">
            <a:avLst/>
          </a:prstGeom>
        </p:spPr>
      </p:pic>
      <p:sp>
        <p:nvSpPr>
          <p:cNvPr id="8" name="Rectangle 14">
            <a:extLst>
              <a:ext uri="{FF2B5EF4-FFF2-40B4-BE49-F238E27FC236}">
                <a16:creationId xmlns:a16="http://schemas.microsoft.com/office/drawing/2014/main" id="{38C88AF5-95DE-8D2B-EBDE-293336F6BB30}"/>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0" name="Rectangle 14">
            <a:extLst>
              <a:ext uri="{FF2B5EF4-FFF2-40B4-BE49-F238E27FC236}">
                <a16:creationId xmlns:a16="http://schemas.microsoft.com/office/drawing/2014/main" id="{BC1BCA53-EAB8-026B-D2B4-D33E6A0A0FEE}"/>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1" name="Rectangle 14">
            <a:extLst>
              <a:ext uri="{FF2B5EF4-FFF2-40B4-BE49-F238E27FC236}">
                <a16:creationId xmlns:a16="http://schemas.microsoft.com/office/drawing/2014/main" id="{FD4A9A30-68F1-FDC0-9457-5A0EE49D3ADA}"/>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spTree>
    <p:extLst>
      <p:ext uri="{BB962C8B-B14F-4D97-AF65-F5344CB8AC3E}">
        <p14:creationId xmlns:p14="http://schemas.microsoft.com/office/powerpoint/2010/main" val="1781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magem">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EB4BD698-1E30-E979-CA4A-D90B9F78ED55}"/>
              </a:ext>
            </a:extLst>
          </p:cNvPr>
          <p:cNvSpPr>
            <a:spLocks noGrp="1"/>
          </p:cNvSpPr>
          <p:nvPr>
            <p:ph type="pic" sz="quarter" idx="10"/>
          </p:nvPr>
        </p:nvSpPr>
        <p:spPr>
          <a:xfrm>
            <a:off x="6858000" y="0"/>
            <a:ext cx="11430000" cy="10287000"/>
          </a:xfrm>
          <a:prstGeom prst="rect">
            <a:avLst/>
          </a:prstGeom>
          <a:solidFill>
            <a:schemeClr val="accent5"/>
          </a:solidFill>
        </p:spPr>
        <p:txBody>
          <a:bodyPr/>
          <a:lstStyle/>
          <a:p>
            <a:r>
              <a:rPr lang="pt-BR"/>
              <a:t>Clique no ícone para adicionar uma imagem</a:t>
            </a:r>
          </a:p>
        </p:txBody>
      </p:sp>
      <p:sp>
        <p:nvSpPr>
          <p:cNvPr id="23" name="Freeform: Shape 5">
            <a:extLst>
              <a:ext uri="{FF2B5EF4-FFF2-40B4-BE49-F238E27FC236}">
                <a16:creationId xmlns:a16="http://schemas.microsoft.com/office/drawing/2014/main" id="{D5A9E31C-9AC2-4E2F-1499-EC18168B3DF7}"/>
              </a:ext>
            </a:extLst>
          </p:cNvPr>
          <p:cNvSpPr/>
          <p:nvPr userDrawn="1"/>
        </p:nvSpPr>
        <p:spPr>
          <a:xfrm>
            <a:off x="2859499" y="4644272"/>
            <a:ext cx="2864093" cy="2577684"/>
          </a:xfrm>
          <a:custGeom>
            <a:avLst/>
            <a:gdLst>
              <a:gd name="connsiteX0" fmla="*/ 1851331 w 1878763"/>
              <a:gd name="connsiteY0" fmla="*/ 1692867 h 1720299"/>
              <a:gd name="connsiteX1" fmla="*/ 1878763 w 1878763"/>
              <a:gd name="connsiteY1" fmla="*/ 1692867 h 1720299"/>
              <a:gd name="connsiteX2" fmla="*/ 1878763 w 1878763"/>
              <a:gd name="connsiteY2" fmla="*/ 1720299 h 1720299"/>
              <a:gd name="connsiteX3" fmla="*/ 1851331 w 1878763"/>
              <a:gd name="connsiteY3" fmla="*/ 1720299 h 1720299"/>
              <a:gd name="connsiteX4" fmla="*/ 1737031 w 1878763"/>
              <a:gd name="connsiteY4" fmla="*/ 1692867 h 1720299"/>
              <a:gd name="connsiteX5" fmla="*/ 1764463 w 1878763"/>
              <a:gd name="connsiteY5" fmla="*/ 1692867 h 1720299"/>
              <a:gd name="connsiteX6" fmla="*/ 1764463 w 1878763"/>
              <a:gd name="connsiteY6" fmla="*/ 1720299 h 1720299"/>
              <a:gd name="connsiteX7" fmla="*/ 1737031 w 1878763"/>
              <a:gd name="connsiteY7" fmla="*/ 1720299 h 1720299"/>
              <a:gd name="connsiteX8" fmla="*/ 1625112 w 1878763"/>
              <a:gd name="connsiteY8" fmla="*/ 1692867 h 1720299"/>
              <a:gd name="connsiteX9" fmla="*/ 1652544 w 1878763"/>
              <a:gd name="connsiteY9" fmla="*/ 1692867 h 1720299"/>
              <a:gd name="connsiteX10" fmla="*/ 1652544 w 1878763"/>
              <a:gd name="connsiteY10" fmla="*/ 1720299 h 1720299"/>
              <a:gd name="connsiteX11" fmla="*/ 1625112 w 1878763"/>
              <a:gd name="connsiteY11" fmla="*/ 1720299 h 1720299"/>
              <a:gd name="connsiteX12" fmla="*/ 1510812 w 1878763"/>
              <a:gd name="connsiteY12" fmla="*/ 1692867 h 1720299"/>
              <a:gd name="connsiteX13" fmla="*/ 1538244 w 1878763"/>
              <a:gd name="connsiteY13" fmla="*/ 1692867 h 1720299"/>
              <a:gd name="connsiteX14" fmla="*/ 1538244 w 1878763"/>
              <a:gd name="connsiteY14" fmla="*/ 1720299 h 1720299"/>
              <a:gd name="connsiteX15" fmla="*/ 1510812 w 1878763"/>
              <a:gd name="connsiteY15" fmla="*/ 1720299 h 1720299"/>
              <a:gd name="connsiteX16" fmla="*/ 1394702 w 1878763"/>
              <a:gd name="connsiteY16" fmla="*/ 1692867 h 1720299"/>
              <a:gd name="connsiteX17" fmla="*/ 1422134 w 1878763"/>
              <a:gd name="connsiteY17" fmla="*/ 1692867 h 1720299"/>
              <a:gd name="connsiteX18" fmla="*/ 1422134 w 1878763"/>
              <a:gd name="connsiteY18" fmla="*/ 1720299 h 1720299"/>
              <a:gd name="connsiteX19" fmla="*/ 1394702 w 1878763"/>
              <a:gd name="connsiteY19" fmla="*/ 1720299 h 1720299"/>
              <a:gd name="connsiteX20" fmla="*/ 1278592 w 1878763"/>
              <a:gd name="connsiteY20" fmla="*/ 1692867 h 1720299"/>
              <a:gd name="connsiteX21" fmla="*/ 1306024 w 1878763"/>
              <a:gd name="connsiteY21" fmla="*/ 1692867 h 1720299"/>
              <a:gd name="connsiteX22" fmla="*/ 1306024 w 1878763"/>
              <a:gd name="connsiteY22" fmla="*/ 1720299 h 1720299"/>
              <a:gd name="connsiteX23" fmla="*/ 1278592 w 1878763"/>
              <a:gd name="connsiteY23" fmla="*/ 1720299 h 1720299"/>
              <a:gd name="connsiteX24" fmla="*/ 1162482 w 1878763"/>
              <a:gd name="connsiteY24" fmla="*/ 1692867 h 1720299"/>
              <a:gd name="connsiteX25" fmla="*/ 1189914 w 1878763"/>
              <a:gd name="connsiteY25" fmla="*/ 1692867 h 1720299"/>
              <a:gd name="connsiteX26" fmla="*/ 1189914 w 1878763"/>
              <a:gd name="connsiteY26" fmla="*/ 1720299 h 1720299"/>
              <a:gd name="connsiteX27" fmla="*/ 1162482 w 1878763"/>
              <a:gd name="connsiteY27" fmla="*/ 1720299 h 1720299"/>
              <a:gd name="connsiteX28" fmla="*/ 1042307 w 1878763"/>
              <a:gd name="connsiteY28" fmla="*/ 1692867 h 1720299"/>
              <a:gd name="connsiteX29" fmla="*/ 1069739 w 1878763"/>
              <a:gd name="connsiteY29" fmla="*/ 1692867 h 1720299"/>
              <a:gd name="connsiteX30" fmla="*/ 1069739 w 1878763"/>
              <a:gd name="connsiteY30" fmla="*/ 1720299 h 1720299"/>
              <a:gd name="connsiteX31" fmla="*/ 1042307 w 1878763"/>
              <a:gd name="connsiteY31" fmla="*/ 1720299 h 1720299"/>
              <a:gd name="connsiteX32" fmla="*/ 926798 w 1878763"/>
              <a:gd name="connsiteY32" fmla="*/ 1692867 h 1720299"/>
              <a:gd name="connsiteX33" fmla="*/ 954230 w 1878763"/>
              <a:gd name="connsiteY33" fmla="*/ 1692867 h 1720299"/>
              <a:gd name="connsiteX34" fmla="*/ 954230 w 1878763"/>
              <a:gd name="connsiteY34" fmla="*/ 1720299 h 1720299"/>
              <a:gd name="connsiteX35" fmla="*/ 926798 w 1878763"/>
              <a:gd name="connsiteY35" fmla="*/ 1720299 h 1720299"/>
              <a:gd name="connsiteX36" fmla="*/ 812625 w 1878763"/>
              <a:gd name="connsiteY36" fmla="*/ 1692867 h 1720299"/>
              <a:gd name="connsiteX37" fmla="*/ 840057 w 1878763"/>
              <a:gd name="connsiteY37" fmla="*/ 1692867 h 1720299"/>
              <a:gd name="connsiteX38" fmla="*/ 840057 w 1878763"/>
              <a:gd name="connsiteY38" fmla="*/ 1720299 h 1720299"/>
              <a:gd name="connsiteX39" fmla="*/ 812625 w 1878763"/>
              <a:gd name="connsiteY39" fmla="*/ 1720299 h 1720299"/>
              <a:gd name="connsiteX40" fmla="*/ 692450 w 1878763"/>
              <a:gd name="connsiteY40" fmla="*/ 1692867 h 1720299"/>
              <a:gd name="connsiteX41" fmla="*/ 719882 w 1878763"/>
              <a:gd name="connsiteY41" fmla="*/ 1692867 h 1720299"/>
              <a:gd name="connsiteX42" fmla="*/ 719882 w 1878763"/>
              <a:gd name="connsiteY42" fmla="*/ 1720299 h 1720299"/>
              <a:gd name="connsiteX43" fmla="*/ 692450 w 1878763"/>
              <a:gd name="connsiteY43" fmla="*/ 1720299 h 1720299"/>
              <a:gd name="connsiteX44" fmla="*/ 576340 w 1878763"/>
              <a:gd name="connsiteY44" fmla="*/ 1692867 h 1720299"/>
              <a:gd name="connsiteX45" fmla="*/ 603772 w 1878763"/>
              <a:gd name="connsiteY45" fmla="*/ 1692867 h 1720299"/>
              <a:gd name="connsiteX46" fmla="*/ 603772 w 1878763"/>
              <a:gd name="connsiteY46" fmla="*/ 1720299 h 1720299"/>
              <a:gd name="connsiteX47" fmla="*/ 576340 w 1878763"/>
              <a:gd name="connsiteY47" fmla="*/ 1720299 h 1720299"/>
              <a:gd name="connsiteX48" fmla="*/ 456165 w 1878763"/>
              <a:gd name="connsiteY48" fmla="*/ 1692867 h 1720299"/>
              <a:gd name="connsiteX49" fmla="*/ 483597 w 1878763"/>
              <a:gd name="connsiteY49" fmla="*/ 1692867 h 1720299"/>
              <a:gd name="connsiteX50" fmla="*/ 483597 w 1878763"/>
              <a:gd name="connsiteY50" fmla="*/ 1720299 h 1720299"/>
              <a:gd name="connsiteX51" fmla="*/ 456165 w 1878763"/>
              <a:gd name="connsiteY51" fmla="*/ 1720299 h 1720299"/>
              <a:gd name="connsiteX52" fmla="*/ 340656 w 1878763"/>
              <a:gd name="connsiteY52" fmla="*/ 1692867 h 1720299"/>
              <a:gd name="connsiteX53" fmla="*/ 368088 w 1878763"/>
              <a:gd name="connsiteY53" fmla="*/ 1692867 h 1720299"/>
              <a:gd name="connsiteX54" fmla="*/ 368088 w 1878763"/>
              <a:gd name="connsiteY54" fmla="*/ 1720299 h 1720299"/>
              <a:gd name="connsiteX55" fmla="*/ 340656 w 1878763"/>
              <a:gd name="connsiteY55" fmla="*/ 1720299 h 1720299"/>
              <a:gd name="connsiteX56" fmla="*/ 226483 w 1878763"/>
              <a:gd name="connsiteY56" fmla="*/ 1692867 h 1720299"/>
              <a:gd name="connsiteX57" fmla="*/ 253915 w 1878763"/>
              <a:gd name="connsiteY57" fmla="*/ 1692867 h 1720299"/>
              <a:gd name="connsiteX58" fmla="*/ 253915 w 1878763"/>
              <a:gd name="connsiteY58" fmla="*/ 1720299 h 1720299"/>
              <a:gd name="connsiteX59" fmla="*/ 226483 w 1878763"/>
              <a:gd name="connsiteY59" fmla="*/ 1720299 h 1720299"/>
              <a:gd name="connsiteX60" fmla="*/ 114173 w 1878763"/>
              <a:gd name="connsiteY60" fmla="*/ 1692867 h 1720299"/>
              <a:gd name="connsiteX61" fmla="*/ 141605 w 1878763"/>
              <a:gd name="connsiteY61" fmla="*/ 1692867 h 1720299"/>
              <a:gd name="connsiteX62" fmla="*/ 141605 w 1878763"/>
              <a:gd name="connsiteY62" fmla="*/ 1720299 h 1720299"/>
              <a:gd name="connsiteX63" fmla="*/ 114173 w 1878763"/>
              <a:gd name="connsiteY63" fmla="*/ 1720299 h 1720299"/>
              <a:gd name="connsiteX64" fmla="*/ 0 w 1878763"/>
              <a:gd name="connsiteY64" fmla="*/ 1692867 h 1720299"/>
              <a:gd name="connsiteX65" fmla="*/ 27432 w 1878763"/>
              <a:gd name="connsiteY65" fmla="*/ 1692867 h 1720299"/>
              <a:gd name="connsiteX66" fmla="*/ 27432 w 1878763"/>
              <a:gd name="connsiteY66" fmla="*/ 1720299 h 1720299"/>
              <a:gd name="connsiteX67" fmla="*/ 0 w 1878763"/>
              <a:gd name="connsiteY67" fmla="*/ 1720299 h 1720299"/>
              <a:gd name="connsiteX68" fmla="*/ 1851331 w 1878763"/>
              <a:gd name="connsiteY68" fmla="*/ 1579360 h 1720299"/>
              <a:gd name="connsiteX69" fmla="*/ 1878763 w 1878763"/>
              <a:gd name="connsiteY69" fmla="*/ 1579360 h 1720299"/>
              <a:gd name="connsiteX70" fmla="*/ 1878763 w 1878763"/>
              <a:gd name="connsiteY70" fmla="*/ 1606792 h 1720299"/>
              <a:gd name="connsiteX71" fmla="*/ 1851331 w 1878763"/>
              <a:gd name="connsiteY71" fmla="*/ 1606792 h 1720299"/>
              <a:gd name="connsiteX72" fmla="*/ 1737031 w 1878763"/>
              <a:gd name="connsiteY72" fmla="*/ 1579360 h 1720299"/>
              <a:gd name="connsiteX73" fmla="*/ 1764463 w 1878763"/>
              <a:gd name="connsiteY73" fmla="*/ 1579360 h 1720299"/>
              <a:gd name="connsiteX74" fmla="*/ 1764463 w 1878763"/>
              <a:gd name="connsiteY74" fmla="*/ 1606792 h 1720299"/>
              <a:gd name="connsiteX75" fmla="*/ 1737031 w 1878763"/>
              <a:gd name="connsiteY75" fmla="*/ 1606792 h 1720299"/>
              <a:gd name="connsiteX76" fmla="*/ 1625112 w 1878763"/>
              <a:gd name="connsiteY76" fmla="*/ 1579360 h 1720299"/>
              <a:gd name="connsiteX77" fmla="*/ 1652544 w 1878763"/>
              <a:gd name="connsiteY77" fmla="*/ 1579360 h 1720299"/>
              <a:gd name="connsiteX78" fmla="*/ 1652544 w 1878763"/>
              <a:gd name="connsiteY78" fmla="*/ 1606792 h 1720299"/>
              <a:gd name="connsiteX79" fmla="*/ 1625112 w 1878763"/>
              <a:gd name="connsiteY79" fmla="*/ 1606792 h 1720299"/>
              <a:gd name="connsiteX80" fmla="*/ 1510812 w 1878763"/>
              <a:gd name="connsiteY80" fmla="*/ 1579360 h 1720299"/>
              <a:gd name="connsiteX81" fmla="*/ 1538244 w 1878763"/>
              <a:gd name="connsiteY81" fmla="*/ 1579360 h 1720299"/>
              <a:gd name="connsiteX82" fmla="*/ 1538244 w 1878763"/>
              <a:gd name="connsiteY82" fmla="*/ 1606792 h 1720299"/>
              <a:gd name="connsiteX83" fmla="*/ 1510812 w 1878763"/>
              <a:gd name="connsiteY83" fmla="*/ 1606792 h 1720299"/>
              <a:gd name="connsiteX84" fmla="*/ 1394702 w 1878763"/>
              <a:gd name="connsiteY84" fmla="*/ 1579360 h 1720299"/>
              <a:gd name="connsiteX85" fmla="*/ 1422134 w 1878763"/>
              <a:gd name="connsiteY85" fmla="*/ 1579360 h 1720299"/>
              <a:gd name="connsiteX86" fmla="*/ 1422134 w 1878763"/>
              <a:gd name="connsiteY86" fmla="*/ 1606792 h 1720299"/>
              <a:gd name="connsiteX87" fmla="*/ 1394702 w 1878763"/>
              <a:gd name="connsiteY87" fmla="*/ 1606792 h 1720299"/>
              <a:gd name="connsiteX88" fmla="*/ 1278592 w 1878763"/>
              <a:gd name="connsiteY88" fmla="*/ 1579360 h 1720299"/>
              <a:gd name="connsiteX89" fmla="*/ 1306024 w 1878763"/>
              <a:gd name="connsiteY89" fmla="*/ 1579360 h 1720299"/>
              <a:gd name="connsiteX90" fmla="*/ 1306024 w 1878763"/>
              <a:gd name="connsiteY90" fmla="*/ 1606792 h 1720299"/>
              <a:gd name="connsiteX91" fmla="*/ 1278592 w 1878763"/>
              <a:gd name="connsiteY91" fmla="*/ 1606792 h 1720299"/>
              <a:gd name="connsiteX92" fmla="*/ 1162482 w 1878763"/>
              <a:gd name="connsiteY92" fmla="*/ 1579360 h 1720299"/>
              <a:gd name="connsiteX93" fmla="*/ 1189914 w 1878763"/>
              <a:gd name="connsiteY93" fmla="*/ 1579360 h 1720299"/>
              <a:gd name="connsiteX94" fmla="*/ 1189914 w 1878763"/>
              <a:gd name="connsiteY94" fmla="*/ 1606792 h 1720299"/>
              <a:gd name="connsiteX95" fmla="*/ 1162482 w 1878763"/>
              <a:gd name="connsiteY95" fmla="*/ 1606792 h 1720299"/>
              <a:gd name="connsiteX96" fmla="*/ 1042307 w 1878763"/>
              <a:gd name="connsiteY96" fmla="*/ 1579360 h 1720299"/>
              <a:gd name="connsiteX97" fmla="*/ 1069739 w 1878763"/>
              <a:gd name="connsiteY97" fmla="*/ 1579360 h 1720299"/>
              <a:gd name="connsiteX98" fmla="*/ 1069739 w 1878763"/>
              <a:gd name="connsiteY98" fmla="*/ 1606792 h 1720299"/>
              <a:gd name="connsiteX99" fmla="*/ 1042307 w 1878763"/>
              <a:gd name="connsiteY99" fmla="*/ 1606792 h 1720299"/>
              <a:gd name="connsiteX100" fmla="*/ 926798 w 1878763"/>
              <a:gd name="connsiteY100" fmla="*/ 1579360 h 1720299"/>
              <a:gd name="connsiteX101" fmla="*/ 954230 w 1878763"/>
              <a:gd name="connsiteY101" fmla="*/ 1579360 h 1720299"/>
              <a:gd name="connsiteX102" fmla="*/ 954230 w 1878763"/>
              <a:gd name="connsiteY102" fmla="*/ 1606792 h 1720299"/>
              <a:gd name="connsiteX103" fmla="*/ 926798 w 1878763"/>
              <a:gd name="connsiteY103" fmla="*/ 1606792 h 1720299"/>
              <a:gd name="connsiteX104" fmla="*/ 812625 w 1878763"/>
              <a:gd name="connsiteY104" fmla="*/ 1579360 h 1720299"/>
              <a:gd name="connsiteX105" fmla="*/ 840057 w 1878763"/>
              <a:gd name="connsiteY105" fmla="*/ 1579360 h 1720299"/>
              <a:gd name="connsiteX106" fmla="*/ 840057 w 1878763"/>
              <a:gd name="connsiteY106" fmla="*/ 1606792 h 1720299"/>
              <a:gd name="connsiteX107" fmla="*/ 812625 w 1878763"/>
              <a:gd name="connsiteY107" fmla="*/ 1606792 h 1720299"/>
              <a:gd name="connsiteX108" fmla="*/ 692450 w 1878763"/>
              <a:gd name="connsiteY108" fmla="*/ 1579360 h 1720299"/>
              <a:gd name="connsiteX109" fmla="*/ 719882 w 1878763"/>
              <a:gd name="connsiteY109" fmla="*/ 1579360 h 1720299"/>
              <a:gd name="connsiteX110" fmla="*/ 719882 w 1878763"/>
              <a:gd name="connsiteY110" fmla="*/ 1606792 h 1720299"/>
              <a:gd name="connsiteX111" fmla="*/ 692450 w 1878763"/>
              <a:gd name="connsiteY111" fmla="*/ 1606792 h 1720299"/>
              <a:gd name="connsiteX112" fmla="*/ 576340 w 1878763"/>
              <a:gd name="connsiteY112" fmla="*/ 1579360 h 1720299"/>
              <a:gd name="connsiteX113" fmla="*/ 603772 w 1878763"/>
              <a:gd name="connsiteY113" fmla="*/ 1579360 h 1720299"/>
              <a:gd name="connsiteX114" fmla="*/ 603772 w 1878763"/>
              <a:gd name="connsiteY114" fmla="*/ 1606792 h 1720299"/>
              <a:gd name="connsiteX115" fmla="*/ 576340 w 1878763"/>
              <a:gd name="connsiteY115" fmla="*/ 1606792 h 1720299"/>
              <a:gd name="connsiteX116" fmla="*/ 456165 w 1878763"/>
              <a:gd name="connsiteY116" fmla="*/ 1579360 h 1720299"/>
              <a:gd name="connsiteX117" fmla="*/ 483597 w 1878763"/>
              <a:gd name="connsiteY117" fmla="*/ 1579360 h 1720299"/>
              <a:gd name="connsiteX118" fmla="*/ 483597 w 1878763"/>
              <a:gd name="connsiteY118" fmla="*/ 1606792 h 1720299"/>
              <a:gd name="connsiteX119" fmla="*/ 456165 w 1878763"/>
              <a:gd name="connsiteY119" fmla="*/ 1606792 h 1720299"/>
              <a:gd name="connsiteX120" fmla="*/ 340656 w 1878763"/>
              <a:gd name="connsiteY120" fmla="*/ 1579360 h 1720299"/>
              <a:gd name="connsiteX121" fmla="*/ 368088 w 1878763"/>
              <a:gd name="connsiteY121" fmla="*/ 1579360 h 1720299"/>
              <a:gd name="connsiteX122" fmla="*/ 368088 w 1878763"/>
              <a:gd name="connsiteY122" fmla="*/ 1606792 h 1720299"/>
              <a:gd name="connsiteX123" fmla="*/ 340656 w 1878763"/>
              <a:gd name="connsiteY123" fmla="*/ 1606792 h 1720299"/>
              <a:gd name="connsiteX124" fmla="*/ 226483 w 1878763"/>
              <a:gd name="connsiteY124" fmla="*/ 1579360 h 1720299"/>
              <a:gd name="connsiteX125" fmla="*/ 253915 w 1878763"/>
              <a:gd name="connsiteY125" fmla="*/ 1579360 h 1720299"/>
              <a:gd name="connsiteX126" fmla="*/ 253915 w 1878763"/>
              <a:gd name="connsiteY126" fmla="*/ 1606792 h 1720299"/>
              <a:gd name="connsiteX127" fmla="*/ 226483 w 1878763"/>
              <a:gd name="connsiteY127" fmla="*/ 1606792 h 1720299"/>
              <a:gd name="connsiteX128" fmla="*/ 114173 w 1878763"/>
              <a:gd name="connsiteY128" fmla="*/ 1579360 h 1720299"/>
              <a:gd name="connsiteX129" fmla="*/ 141605 w 1878763"/>
              <a:gd name="connsiteY129" fmla="*/ 1579360 h 1720299"/>
              <a:gd name="connsiteX130" fmla="*/ 141605 w 1878763"/>
              <a:gd name="connsiteY130" fmla="*/ 1606792 h 1720299"/>
              <a:gd name="connsiteX131" fmla="*/ 114173 w 1878763"/>
              <a:gd name="connsiteY131" fmla="*/ 1606792 h 1720299"/>
              <a:gd name="connsiteX132" fmla="*/ 0 w 1878763"/>
              <a:gd name="connsiteY132" fmla="*/ 1579360 h 1720299"/>
              <a:gd name="connsiteX133" fmla="*/ 27432 w 1878763"/>
              <a:gd name="connsiteY133" fmla="*/ 1579360 h 1720299"/>
              <a:gd name="connsiteX134" fmla="*/ 27432 w 1878763"/>
              <a:gd name="connsiteY134" fmla="*/ 1606792 h 1720299"/>
              <a:gd name="connsiteX135" fmla="*/ 0 w 1878763"/>
              <a:gd name="connsiteY135" fmla="*/ 1606792 h 1720299"/>
              <a:gd name="connsiteX136" fmla="*/ 1851331 w 1878763"/>
              <a:gd name="connsiteY136" fmla="*/ 1469030 h 1720299"/>
              <a:gd name="connsiteX137" fmla="*/ 1878763 w 1878763"/>
              <a:gd name="connsiteY137" fmla="*/ 1469030 h 1720299"/>
              <a:gd name="connsiteX138" fmla="*/ 1878763 w 1878763"/>
              <a:gd name="connsiteY138" fmla="*/ 1496462 h 1720299"/>
              <a:gd name="connsiteX139" fmla="*/ 1851331 w 1878763"/>
              <a:gd name="connsiteY139" fmla="*/ 1496462 h 1720299"/>
              <a:gd name="connsiteX140" fmla="*/ 1737031 w 1878763"/>
              <a:gd name="connsiteY140" fmla="*/ 1469030 h 1720299"/>
              <a:gd name="connsiteX141" fmla="*/ 1764463 w 1878763"/>
              <a:gd name="connsiteY141" fmla="*/ 1469030 h 1720299"/>
              <a:gd name="connsiteX142" fmla="*/ 1764463 w 1878763"/>
              <a:gd name="connsiteY142" fmla="*/ 1496462 h 1720299"/>
              <a:gd name="connsiteX143" fmla="*/ 1737031 w 1878763"/>
              <a:gd name="connsiteY143" fmla="*/ 1496462 h 1720299"/>
              <a:gd name="connsiteX144" fmla="*/ 1625112 w 1878763"/>
              <a:gd name="connsiteY144" fmla="*/ 1469030 h 1720299"/>
              <a:gd name="connsiteX145" fmla="*/ 1652544 w 1878763"/>
              <a:gd name="connsiteY145" fmla="*/ 1469030 h 1720299"/>
              <a:gd name="connsiteX146" fmla="*/ 1652544 w 1878763"/>
              <a:gd name="connsiteY146" fmla="*/ 1496462 h 1720299"/>
              <a:gd name="connsiteX147" fmla="*/ 1625112 w 1878763"/>
              <a:gd name="connsiteY147" fmla="*/ 1496462 h 1720299"/>
              <a:gd name="connsiteX148" fmla="*/ 1510812 w 1878763"/>
              <a:gd name="connsiteY148" fmla="*/ 1469030 h 1720299"/>
              <a:gd name="connsiteX149" fmla="*/ 1538244 w 1878763"/>
              <a:gd name="connsiteY149" fmla="*/ 1469030 h 1720299"/>
              <a:gd name="connsiteX150" fmla="*/ 1538244 w 1878763"/>
              <a:gd name="connsiteY150" fmla="*/ 1496462 h 1720299"/>
              <a:gd name="connsiteX151" fmla="*/ 1510812 w 1878763"/>
              <a:gd name="connsiteY151" fmla="*/ 1496462 h 1720299"/>
              <a:gd name="connsiteX152" fmla="*/ 1394702 w 1878763"/>
              <a:gd name="connsiteY152" fmla="*/ 1469030 h 1720299"/>
              <a:gd name="connsiteX153" fmla="*/ 1422134 w 1878763"/>
              <a:gd name="connsiteY153" fmla="*/ 1469030 h 1720299"/>
              <a:gd name="connsiteX154" fmla="*/ 1422134 w 1878763"/>
              <a:gd name="connsiteY154" fmla="*/ 1496462 h 1720299"/>
              <a:gd name="connsiteX155" fmla="*/ 1394702 w 1878763"/>
              <a:gd name="connsiteY155" fmla="*/ 1496462 h 1720299"/>
              <a:gd name="connsiteX156" fmla="*/ 1278592 w 1878763"/>
              <a:gd name="connsiteY156" fmla="*/ 1469030 h 1720299"/>
              <a:gd name="connsiteX157" fmla="*/ 1306024 w 1878763"/>
              <a:gd name="connsiteY157" fmla="*/ 1469030 h 1720299"/>
              <a:gd name="connsiteX158" fmla="*/ 1306024 w 1878763"/>
              <a:gd name="connsiteY158" fmla="*/ 1496462 h 1720299"/>
              <a:gd name="connsiteX159" fmla="*/ 1278592 w 1878763"/>
              <a:gd name="connsiteY159" fmla="*/ 1496462 h 1720299"/>
              <a:gd name="connsiteX160" fmla="*/ 1162482 w 1878763"/>
              <a:gd name="connsiteY160" fmla="*/ 1469030 h 1720299"/>
              <a:gd name="connsiteX161" fmla="*/ 1189914 w 1878763"/>
              <a:gd name="connsiteY161" fmla="*/ 1469030 h 1720299"/>
              <a:gd name="connsiteX162" fmla="*/ 1189914 w 1878763"/>
              <a:gd name="connsiteY162" fmla="*/ 1496462 h 1720299"/>
              <a:gd name="connsiteX163" fmla="*/ 1162482 w 1878763"/>
              <a:gd name="connsiteY163" fmla="*/ 1496462 h 1720299"/>
              <a:gd name="connsiteX164" fmla="*/ 1042307 w 1878763"/>
              <a:gd name="connsiteY164" fmla="*/ 1469030 h 1720299"/>
              <a:gd name="connsiteX165" fmla="*/ 1069739 w 1878763"/>
              <a:gd name="connsiteY165" fmla="*/ 1469030 h 1720299"/>
              <a:gd name="connsiteX166" fmla="*/ 1069739 w 1878763"/>
              <a:gd name="connsiteY166" fmla="*/ 1496462 h 1720299"/>
              <a:gd name="connsiteX167" fmla="*/ 1042307 w 1878763"/>
              <a:gd name="connsiteY167" fmla="*/ 1496462 h 1720299"/>
              <a:gd name="connsiteX168" fmla="*/ 926798 w 1878763"/>
              <a:gd name="connsiteY168" fmla="*/ 1469030 h 1720299"/>
              <a:gd name="connsiteX169" fmla="*/ 954230 w 1878763"/>
              <a:gd name="connsiteY169" fmla="*/ 1469030 h 1720299"/>
              <a:gd name="connsiteX170" fmla="*/ 954230 w 1878763"/>
              <a:gd name="connsiteY170" fmla="*/ 1496462 h 1720299"/>
              <a:gd name="connsiteX171" fmla="*/ 926798 w 1878763"/>
              <a:gd name="connsiteY171" fmla="*/ 1496462 h 1720299"/>
              <a:gd name="connsiteX172" fmla="*/ 812625 w 1878763"/>
              <a:gd name="connsiteY172" fmla="*/ 1469030 h 1720299"/>
              <a:gd name="connsiteX173" fmla="*/ 840057 w 1878763"/>
              <a:gd name="connsiteY173" fmla="*/ 1469030 h 1720299"/>
              <a:gd name="connsiteX174" fmla="*/ 840057 w 1878763"/>
              <a:gd name="connsiteY174" fmla="*/ 1496462 h 1720299"/>
              <a:gd name="connsiteX175" fmla="*/ 812625 w 1878763"/>
              <a:gd name="connsiteY175" fmla="*/ 1496462 h 1720299"/>
              <a:gd name="connsiteX176" fmla="*/ 692450 w 1878763"/>
              <a:gd name="connsiteY176" fmla="*/ 1469030 h 1720299"/>
              <a:gd name="connsiteX177" fmla="*/ 719882 w 1878763"/>
              <a:gd name="connsiteY177" fmla="*/ 1469030 h 1720299"/>
              <a:gd name="connsiteX178" fmla="*/ 719882 w 1878763"/>
              <a:gd name="connsiteY178" fmla="*/ 1496462 h 1720299"/>
              <a:gd name="connsiteX179" fmla="*/ 692450 w 1878763"/>
              <a:gd name="connsiteY179" fmla="*/ 1496462 h 1720299"/>
              <a:gd name="connsiteX180" fmla="*/ 576340 w 1878763"/>
              <a:gd name="connsiteY180" fmla="*/ 1469030 h 1720299"/>
              <a:gd name="connsiteX181" fmla="*/ 603772 w 1878763"/>
              <a:gd name="connsiteY181" fmla="*/ 1469030 h 1720299"/>
              <a:gd name="connsiteX182" fmla="*/ 603772 w 1878763"/>
              <a:gd name="connsiteY182" fmla="*/ 1496462 h 1720299"/>
              <a:gd name="connsiteX183" fmla="*/ 576340 w 1878763"/>
              <a:gd name="connsiteY183" fmla="*/ 1496462 h 1720299"/>
              <a:gd name="connsiteX184" fmla="*/ 456165 w 1878763"/>
              <a:gd name="connsiteY184" fmla="*/ 1469030 h 1720299"/>
              <a:gd name="connsiteX185" fmla="*/ 483597 w 1878763"/>
              <a:gd name="connsiteY185" fmla="*/ 1469030 h 1720299"/>
              <a:gd name="connsiteX186" fmla="*/ 483597 w 1878763"/>
              <a:gd name="connsiteY186" fmla="*/ 1496462 h 1720299"/>
              <a:gd name="connsiteX187" fmla="*/ 456165 w 1878763"/>
              <a:gd name="connsiteY187" fmla="*/ 1496462 h 1720299"/>
              <a:gd name="connsiteX188" fmla="*/ 340656 w 1878763"/>
              <a:gd name="connsiteY188" fmla="*/ 1469030 h 1720299"/>
              <a:gd name="connsiteX189" fmla="*/ 368088 w 1878763"/>
              <a:gd name="connsiteY189" fmla="*/ 1469030 h 1720299"/>
              <a:gd name="connsiteX190" fmla="*/ 368088 w 1878763"/>
              <a:gd name="connsiteY190" fmla="*/ 1496462 h 1720299"/>
              <a:gd name="connsiteX191" fmla="*/ 340656 w 1878763"/>
              <a:gd name="connsiteY191" fmla="*/ 1496462 h 1720299"/>
              <a:gd name="connsiteX192" fmla="*/ 226483 w 1878763"/>
              <a:gd name="connsiteY192" fmla="*/ 1469030 h 1720299"/>
              <a:gd name="connsiteX193" fmla="*/ 253915 w 1878763"/>
              <a:gd name="connsiteY193" fmla="*/ 1469030 h 1720299"/>
              <a:gd name="connsiteX194" fmla="*/ 253915 w 1878763"/>
              <a:gd name="connsiteY194" fmla="*/ 1496462 h 1720299"/>
              <a:gd name="connsiteX195" fmla="*/ 226483 w 1878763"/>
              <a:gd name="connsiteY195" fmla="*/ 1496462 h 1720299"/>
              <a:gd name="connsiteX196" fmla="*/ 114173 w 1878763"/>
              <a:gd name="connsiteY196" fmla="*/ 1469030 h 1720299"/>
              <a:gd name="connsiteX197" fmla="*/ 141605 w 1878763"/>
              <a:gd name="connsiteY197" fmla="*/ 1469030 h 1720299"/>
              <a:gd name="connsiteX198" fmla="*/ 141605 w 1878763"/>
              <a:gd name="connsiteY198" fmla="*/ 1496462 h 1720299"/>
              <a:gd name="connsiteX199" fmla="*/ 114173 w 1878763"/>
              <a:gd name="connsiteY199" fmla="*/ 1496462 h 1720299"/>
              <a:gd name="connsiteX200" fmla="*/ 0 w 1878763"/>
              <a:gd name="connsiteY200" fmla="*/ 1469030 h 1720299"/>
              <a:gd name="connsiteX201" fmla="*/ 27432 w 1878763"/>
              <a:gd name="connsiteY201" fmla="*/ 1469030 h 1720299"/>
              <a:gd name="connsiteX202" fmla="*/ 27432 w 1878763"/>
              <a:gd name="connsiteY202" fmla="*/ 1496462 h 1720299"/>
              <a:gd name="connsiteX203" fmla="*/ 0 w 1878763"/>
              <a:gd name="connsiteY203" fmla="*/ 1496462 h 1720299"/>
              <a:gd name="connsiteX204" fmla="*/ 1851331 w 1878763"/>
              <a:gd name="connsiteY204" fmla="*/ 1355523 h 1720299"/>
              <a:gd name="connsiteX205" fmla="*/ 1878763 w 1878763"/>
              <a:gd name="connsiteY205" fmla="*/ 1355523 h 1720299"/>
              <a:gd name="connsiteX206" fmla="*/ 1878763 w 1878763"/>
              <a:gd name="connsiteY206" fmla="*/ 1382955 h 1720299"/>
              <a:gd name="connsiteX207" fmla="*/ 1851331 w 1878763"/>
              <a:gd name="connsiteY207" fmla="*/ 1382955 h 1720299"/>
              <a:gd name="connsiteX208" fmla="*/ 1737031 w 1878763"/>
              <a:gd name="connsiteY208" fmla="*/ 1355523 h 1720299"/>
              <a:gd name="connsiteX209" fmla="*/ 1764463 w 1878763"/>
              <a:gd name="connsiteY209" fmla="*/ 1355523 h 1720299"/>
              <a:gd name="connsiteX210" fmla="*/ 1764463 w 1878763"/>
              <a:gd name="connsiteY210" fmla="*/ 1382955 h 1720299"/>
              <a:gd name="connsiteX211" fmla="*/ 1737031 w 1878763"/>
              <a:gd name="connsiteY211" fmla="*/ 1382955 h 1720299"/>
              <a:gd name="connsiteX212" fmla="*/ 1625112 w 1878763"/>
              <a:gd name="connsiteY212" fmla="*/ 1355523 h 1720299"/>
              <a:gd name="connsiteX213" fmla="*/ 1652544 w 1878763"/>
              <a:gd name="connsiteY213" fmla="*/ 1355523 h 1720299"/>
              <a:gd name="connsiteX214" fmla="*/ 1652544 w 1878763"/>
              <a:gd name="connsiteY214" fmla="*/ 1382955 h 1720299"/>
              <a:gd name="connsiteX215" fmla="*/ 1625112 w 1878763"/>
              <a:gd name="connsiteY215" fmla="*/ 1382955 h 1720299"/>
              <a:gd name="connsiteX216" fmla="*/ 1510812 w 1878763"/>
              <a:gd name="connsiteY216" fmla="*/ 1355523 h 1720299"/>
              <a:gd name="connsiteX217" fmla="*/ 1538244 w 1878763"/>
              <a:gd name="connsiteY217" fmla="*/ 1355523 h 1720299"/>
              <a:gd name="connsiteX218" fmla="*/ 1538244 w 1878763"/>
              <a:gd name="connsiteY218" fmla="*/ 1382955 h 1720299"/>
              <a:gd name="connsiteX219" fmla="*/ 1510812 w 1878763"/>
              <a:gd name="connsiteY219" fmla="*/ 1382955 h 1720299"/>
              <a:gd name="connsiteX220" fmla="*/ 1394702 w 1878763"/>
              <a:gd name="connsiteY220" fmla="*/ 1355523 h 1720299"/>
              <a:gd name="connsiteX221" fmla="*/ 1422134 w 1878763"/>
              <a:gd name="connsiteY221" fmla="*/ 1355523 h 1720299"/>
              <a:gd name="connsiteX222" fmla="*/ 1422134 w 1878763"/>
              <a:gd name="connsiteY222" fmla="*/ 1382955 h 1720299"/>
              <a:gd name="connsiteX223" fmla="*/ 1394702 w 1878763"/>
              <a:gd name="connsiteY223" fmla="*/ 1382955 h 1720299"/>
              <a:gd name="connsiteX224" fmla="*/ 1278592 w 1878763"/>
              <a:gd name="connsiteY224" fmla="*/ 1355523 h 1720299"/>
              <a:gd name="connsiteX225" fmla="*/ 1306024 w 1878763"/>
              <a:gd name="connsiteY225" fmla="*/ 1355523 h 1720299"/>
              <a:gd name="connsiteX226" fmla="*/ 1306024 w 1878763"/>
              <a:gd name="connsiteY226" fmla="*/ 1382955 h 1720299"/>
              <a:gd name="connsiteX227" fmla="*/ 1278592 w 1878763"/>
              <a:gd name="connsiteY227" fmla="*/ 1382955 h 1720299"/>
              <a:gd name="connsiteX228" fmla="*/ 1162482 w 1878763"/>
              <a:gd name="connsiteY228" fmla="*/ 1355523 h 1720299"/>
              <a:gd name="connsiteX229" fmla="*/ 1189914 w 1878763"/>
              <a:gd name="connsiteY229" fmla="*/ 1355523 h 1720299"/>
              <a:gd name="connsiteX230" fmla="*/ 1189914 w 1878763"/>
              <a:gd name="connsiteY230" fmla="*/ 1382955 h 1720299"/>
              <a:gd name="connsiteX231" fmla="*/ 1162482 w 1878763"/>
              <a:gd name="connsiteY231" fmla="*/ 1382955 h 1720299"/>
              <a:gd name="connsiteX232" fmla="*/ 1042307 w 1878763"/>
              <a:gd name="connsiteY232" fmla="*/ 1355523 h 1720299"/>
              <a:gd name="connsiteX233" fmla="*/ 1069739 w 1878763"/>
              <a:gd name="connsiteY233" fmla="*/ 1355523 h 1720299"/>
              <a:gd name="connsiteX234" fmla="*/ 1069739 w 1878763"/>
              <a:gd name="connsiteY234" fmla="*/ 1382955 h 1720299"/>
              <a:gd name="connsiteX235" fmla="*/ 1042307 w 1878763"/>
              <a:gd name="connsiteY235" fmla="*/ 1382955 h 1720299"/>
              <a:gd name="connsiteX236" fmla="*/ 926798 w 1878763"/>
              <a:gd name="connsiteY236" fmla="*/ 1355523 h 1720299"/>
              <a:gd name="connsiteX237" fmla="*/ 954230 w 1878763"/>
              <a:gd name="connsiteY237" fmla="*/ 1355523 h 1720299"/>
              <a:gd name="connsiteX238" fmla="*/ 954230 w 1878763"/>
              <a:gd name="connsiteY238" fmla="*/ 1382955 h 1720299"/>
              <a:gd name="connsiteX239" fmla="*/ 926798 w 1878763"/>
              <a:gd name="connsiteY239" fmla="*/ 1382955 h 1720299"/>
              <a:gd name="connsiteX240" fmla="*/ 812625 w 1878763"/>
              <a:gd name="connsiteY240" fmla="*/ 1355523 h 1720299"/>
              <a:gd name="connsiteX241" fmla="*/ 840057 w 1878763"/>
              <a:gd name="connsiteY241" fmla="*/ 1355523 h 1720299"/>
              <a:gd name="connsiteX242" fmla="*/ 840057 w 1878763"/>
              <a:gd name="connsiteY242" fmla="*/ 1382955 h 1720299"/>
              <a:gd name="connsiteX243" fmla="*/ 812625 w 1878763"/>
              <a:gd name="connsiteY243" fmla="*/ 1382955 h 1720299"/>
              <a:gd name="connsiteX244" fmla="*/ 692450 w 1878763"/>
              <a:gd name="connsiteY244" fmla="*/ 1355523 h 1720299"/>
              <a:gd name="connsiteX245" fmla="*/ 719882 w 1878763"/>
              <a:gd name="connsiteY245" fmla="*/ 1355523 h 1720299"/>
              <a:gd name="connsiteX246" fmla="*/ 719882 w 1878763"/>
              <a:gd name="connsiteY246" fmla="*/ 1382955 h 1720299"/>
              <a:gd name="connsiteX247" fmla="*/ 692450 w 1878763"/>
              <a:gd name="connsiteY247" fmla="*/ 1382955 h 1720299"/>
              <a:gd name="connsiteX248" fmla="*/ 576340 w 1878763"/>
              <a:gd name="connsiteY248" fmla="*/ 1355523 h 1720299"/>
              <a:gd name="connsiteX249" fmla="*/ 603772 w 1878763"/>
              <a:gd name="connsiteY249" fmla="*/ 1355523 h 1720299"/>
              <a:gd name="connsiteX250" fmla="*/ 603772 w 1878763"/>
              <a:gd name="connsiteY250" fmla="*/ 1382955 h 1720299"/>
              <a:gd name="connsiteX251" fmla="*/ 576340 w 1878763"/>
              <a:gd name="connsiteY251" fmla="*/ 1382955 h 1720299"/>
              <a:gd name="connsiteX252" fmla="*/ 456165 w 1878763"/>
              <a:gd name="connsiteY252" fmla="*/ 1355523 h 1720299"/>
              <a:gd name="connsiteX253" fmla="*/ 483597 w 1878763"/>
              <a:gd name="connsiteY253" fmla="*/ 1355523 h 1720299"/>
              <a:gd name="connsiteX254" fmla="*/ 483597 w 1878763"/>
              <a:gd name="connsiteY254" fmla="*/ 1382955 h 1720299"/>
              <a:gd name="connsiteX255" fmla="*/ 456165 w 1878763"/>
              <a:gd name="connsiteY255" fmla="*/ 1382955 h 1720299"/>
              <a:gd name="connsiteX256" fmla="*/ 340656 w 1878763"/>
              <a:gd name="connsiteY256" fmla="*/ 1355523 h 1720299"/>
              <a:gd name="connsiteX257" fmla="*/ 368088 w 1878763"/>
              <a:gd name="connsiteY257" fmla="*/ 1355523 h 1720299"/>
              <a:gd name="connsiteX258" fmla="*/ 368088 w 1878763"/>
              <a:gd name="connsiteY258" fmla="*/ 1382955 h 1720299"/>
              <a:gd name="connsiteX259" fmla="*/ 340656 w 1878763"/>
              <a:gd name="connsiteY259" fmla="*/ 1382955 h 1720299"/>
              <a:gd name="connsiteX260" fmla="*/ 226483 w 1878763"/>
              <a:gd name="connsiteY260" fmla="*/ 1355523 h 1720299"/>
              <a:gd name="connsiteX261" fmla="*/ 253915 w 1878763"/>
              <a:gd name="connsiteY261" fmla="*/ 1355523 h 1720299"/>
              <a:gd name="connsiteX262" fmla="*/ 253915 w 1878763"/>
              <a:gd name="connsiteY262" fmla="*/ 1382955 h 1720299"/>
              <a:gd name="connsiteX263" fmla="*/ 226483 w 1878763"/>
              <a:gd name="connsiteY263" fmla="*/ 1382955 h 1720299"/>
              <a:gd name="connsiteX264" fmla="*/ 114173 w 1878763"/>
              <a:gd name="connsiteY264" fmla="*/ 1355523 h 1720299"/>
              <a:gd name="connsiteX265" fmla="*/ 141605 w 1878763"/>
              <a:gd name="connsiteY265" fmla="*/ 1355523 h 1720299"/>
              <a:gd name="connsiteX266" fmla="*/ 141605 w 1878763"/>
              <a:gd name="connsiteY266" fmla="*/ 1382955 h 1720299"/>
              <a:gd name="connsiteX267" fmla="*/ 114173 w 1878763"/>
              <a:gd name="connsiteY267" fmla="*/ 1382955 h 1720299"/>
              <a:gd name="connsiteX268" fmla="*/ 0 w 1878763"/>
              <a:gd name="connsiteY268" fmla="*/ 1355523 h 1720299"/>
              <a:gd name="connsiteX269" fmla="*/ 27432 w 1878763"/>
              <a:gd name="connsiteY269" fmla="*/ 1355523 h 1720299"/>
              <a:gd name="connsiteX270" fmla="*/ 27432 w 1878763"/>
              <a:gd name="connsiteY270" fmla="*/ 1382955 h 1720299"/>
              <a:gd name="connsiteX271" fmla="*/ 0 w 1878763"/>
              <a:gd name="connsiteY271" fmla="*/ 1382955 h 1720299"/>
              <a:gd name="connsiteX272" fmla="*/ 1851331 w 1878763"/>
              <a:gd name="connsiteY272" fmla="*/ 1242220 h 1720299"/>
              <a:gd name="connsiteX273" fmla="*/ 1878763 w 1878763"/>
              <a:gd name="connsiteY273" fmla="*/ 1242220 h 1720299"/>
              <a:gd name="connsiteX274" fmla="*/ 1878763 w 1878763"/>
              <a:gd name="connsiteY274" fmla="*/ 1269652 h 1720299"/>
              <a:gd name="connsiteX275" fmla="*/ 1851331 w 1878763"/>
              <a:gd name="connsiteY275" fmla="*/ 1269652 h 1720299"/>
              <a:gd name="connsiteX276" fmla="*/ 1737031 w 1878763"/>
              <a:gd name="connsiteY276" fmla="*/ 1242220 h 1720299"/>
              <a:gd name="connsiteX277" fmla="*/ 1764463 w 1878763"/>
              <a:gd name="connsiteY277" fmla="*/ 1242220 h 1720299"/>
              <a:gd name="connsiteX278" fmla="*/ 1764463 w 1878763"/>
              <a:gd name="connsiteY278" fmla="*/ 1269652 h 1720299"/>
              <a:gd name="connsiteX279" fmla="*/ 1737031 w 1878763"/>
              <a:gd name="connsiteY279" fmla="*/ 1269652 h 1720299"/>
              <a:gd name="connsiteX280" fmla="*/ 1625112 w 1878763"/>
              <a:gd name="connsiteY280" fmla="*/ 1242220 h 1720299"/>
              <a:gd name="connsiteX281" fmla="*/ 1652544 w 1878763"/>
              <a:gd name="connsiteY281" fmla="*/ 1242220 h 1720299"/>
              <a:gd name="connsiteX282" fmla="*/ 1652544 w 1878763"/>
              <a:gd name="connsiteY282" fmla="*/ 1269652 h 1720299"/>
              <a:gd name="connsiteX283" fmla="*/ 1625112 w 1878763"/>
              <a:gd name="connsiteY283" fmla="*/ 1269652 h 1720299"/>
              <a:gd name="connsiteX284" fmla="*/ 1510812 w 1878763"/>
              <a:gd name="connsiteY284" fmla="*/ 1242220 h 1720299"/>
              <a:gd name="connsiteX285" fmla="*/ 1538244 w 1878763"/>
              <a:gd name="connsiteY285" fmla="*/ 1242220 h 1720299"/>
              <a:gd name="connsiteX286" fmla="*/ 1538244 w 1878763"/>
              <a:gd name="connsiteY286" fmla="*/ 1269652 h 1720299"/>
              <a:gd name="connsiteX287" fmla="*/ 1510812 w 1878763"/>
              <a:gd name="connsiteY287" fmla="*/ 1269652 h 1720299"/>
              <a:gd name="connsiteX288" fmla="*/ 1394702 w 1878763"/>
              <a:gd name="connsiteY288" fmla="*/ 1242220 h 1720299"/>
              <a:gd name="connsiteX289" fmla="*/ 1422134 w 1878763"/>
              <a:gd name="connsiteY289" fmla="*/ 1242220 h 1720299"/>
              <a:gd name="connsiteX290" fmla="*/ 1422134 w 1878763"/>
              <a:gd name="connsiteY290" fmla="*/ 1269652 h 1720299"/>
              <a:gd name="connsiteX291" fmla="*/ 1394702 w 1878763"/>
              <a:gd name="connsiteY291" fmla="*/ 1269652 h 1720299"/>
              <a:gd name="connsiteX292" fmla="*/ 1278592 w 1878763"/>
              <a:gd name="connsiteY292" fmla="*/ 1242220 h 1720299"/>
              <a:gd name="connsiteX293" fmla="*/ 1306024 w 1878763"/>
              <a:gd name="connsiteY293" fmla="*/ 1242220 h 1720299"/>
              <a:gd name="connsiteX294" fmla="*/ 1306024 w 1878763"/>
              <a:gd name="connsiteY294" fmla="*/ 1269652 h 1720299"/>
              <a:gd name="connsiteX295" fmla="*/ 1278592 w 1878763"/>
              <a:gd name="connsiteY295" fmla="*/ 1269652 h 1720299"/>
              <a:gd name="connsiteX296" fmla="*/ 1162482 w 1878763"/>
              <a:gd name="connsiteY296" fmla="*/ 1242220 h 1720299"/>
              <a:gd name="connsiteX297" fmla="*/ 1189914 w 1878763"/>
              <a:gd name="connsiteY297" fmla="*/ 1242220 h 1720299"/>
              <a:gd name="connsiteX298" fmla="*/ 1189914 w 1878763"/>
              <a:gd name="connsiteY298" fmla="*/ 1269652 h 1720299"/>
              <a:gd name="connsiteX299" fmla="*/ 1162482 w 1878763"/>
              <a:gd name="connsiteY299" fmla="*/ 1269652 h 1720299"/>
              <a:gd name="connsiteX300" fmla="*/ 1042307 w 1878763"/>
              <a:gd name="connsiteY300" fmla="*/ 1242220 h 1720299"/>
              <a:gd name="connsiteX301" fmla="*/ 1069739 w 1878763"/>
              <a:gd name="connsiteY301" fmla="*/ 1242220 h 1720299"/>
              <a:gd name="connsiteX302" fmla="*/ 1069739 w 1878763"/>
              <a:gd name="connsiteY302" fmla="*/ 1269652 h 1720299"/>
              <a:gd name="connsiteX303" fmla="*/ 1042307 w 1878763"/>
              <a:gd name="connsiteY303" fmla="*/ 1269652 h 1720299"/>
              <a:gd name="connsiteX304" fmla="*/ 926798 w 1878763"/>
              <a:gd name="connsiteY304" fmla="*/ 1242220 h 1720299"/>
              <a:gd name="connsiteX305" fmla="*/ 954230 w 1878763"/>
              <a:gd name="connsiteY305" fmla="*/ 1242220 h 1720299"/>
              <a:gd name="connsiteX306" fmla="*/ 954230 w 1878763"/>
              <a:gd name="connsiteY306" fmla="*/ 1269652 h 1720299"/>
              <a:gd name="connsiteX307" fmla="*/ 926798 w 1878763"/>
              <a:gd name="connsiteY307" fmla="*/ 1269652 h 1720299"/>
              <a:gd name="connsiteX308" fmla="*/ 812625 w 1878763"/>
              <a:gd name="connsiteY308" fmla="*/ 1242220 h 1720299"/>
              <a:gd name="connsiteX309" fmla="*/ 840057 w 1878763"/>
              <a:gd name="connsiteY309" fmla="*/ 1242220 h 1720299"/>
              <a:gd name="connsiteX310" fmla="*/ 840057 w 1878763"/>
              <a:gd name="connsiteY310" fmla="*/ 1269652 h 1720299"/>
              <a:gd name="connsiteX311" fmla="*/ 812625 w 1878763"/>
              <a:gd name="connsiteY311" fmla="*/ 1269652 h 1720299"/>
              <a:gd name="connsiteX312" fmla="*/ 692450 w 1878763"/>
              <a:gd name="connsiteY312" fmla="*/ 1242220 h 1720299"/>
              <a:gd name="connsiteX313" fmla="*/ 719882 w 1878763"/>
              <a:gd name="connsiteY313" fmla="*/ 1242220 h 1720299"/>
              <a:gd name="connsiteX314" fmla="*/ 719882 w 1878763"/>
              <a:gd name="connsiteY314" fmla="*/ 1269652 h 1720299"/>
              <a:gd name="connsiteX315" fmla="*/ 692450 w 1878763"/>
              <a:gd name="connsiteY315" fmla="*/ 1269652 h 1720299"/>
              <a:gd name="connsiteX316" fmla="*/ 576340 w 1878763"/>
              <a:gd name="connsiteY316" fmla="*/ 1242220 h 1720299"/>
              <a:gd name="connsiteX317" fmla="*/ 603772 w 1878763"/>
              <a:gd name="connsiteY317" fmla="*/ 1242220 h 1720299"/>
              <a:gd name="connsiteX318" fmla="*/ 603772 w 1878763"/>
              <a:gd name="connsiteY318" fmla="*/ 1269652 h 1720299"/>
              <a:gd name="connsiteX319" fmla="*/ 576340 w 1878763"/>
              <a:gd name="connsiteY319" fmla="*/ 1269652 h 1720299"/>
              <a:gd name="connsiteX320" fmla="*/ 456165 w 1878763"/>
              <a:gd name="connsiteY320" fmla="*/ 1242220 h 1720299"/>
              <a:gd name="connsiteX321" fmla="*/ 483597 w 1878763"/>
              <a:gd name="connsiteY321" fmla="*/ 1242220 h 1720299"/>
              <a:gd name="connsiteX322" fmla="*/ 483597 w 1878763"/>
              <a:gd name="connsiteY322" fmla="*/ 1269652 h 1720299"/>
              <a:gd name="connsiteX323" fmla="*/ 456165 w 1878763"/>
              <a:gd name="connsiteY323" fmla="*/ 1269652 h 1720299"/>
              <a:gd name="connsiteX324" fmla="*/ 340656 w 1878763"/>
              <a:gd name="connsiteY324" fmla="*/ 1242220 h 1720299"/>
              <a:gd name="connsiteX325" fmla="*/ 368088 w 1878763"/>
              <a:gd name="connsiteY325" fmla="*/ 1242220 h 1720299"/>
              <a:gd name="connsiteX326" fmla="*/ 368088 w 1878763"/>
              <a:gd name="connsiteY326" fmla="*/ 1269652 h 1720299"/>
              <a:gd name="connsiteX327" fmla="*/ 340656 w 1878763"/>
              <a:gd name="connsiteY327" fmla="*/ 1269652 h 1720299"/>
              <a:gd name="connsiteX328" fmla="*/ 226483 w 1878763"/>
              <a:gd name="connsiteY328" fmla="*/ 1242220 h 1720299"/>
              <a:gd name="connsiteX329" fmla="*/ 253915 w 1878763"/>
              <a:gd name="connsiteY329" fmla="*/ 1242220 h 1720299"/>
              <a:gd name="connsiteX330" fmla="*/ 253915 w 1878763"/>
              <a:gd name="connsiteY330" fmla="*/ 1269652 h 1720299"/>
              <a:gd name="connsiteX331" fmla="*/ 226483 w 1878763"/>
              <a:gd name="connsiteY331" fmla="*/ 1269652 h 1720299"/>
              <a:gd name="connsiteX332" fmla="*/ 114173 w 1878763"/>
              <a:gd name="connsiteY332" fmla="*/ 1242220 h 1720299"/>
              <a:gd name="connsiteX333" fmla="*/ 141605 w 1878763"/>
              <a:gd name="connsiteY333" fmla="*/ 1242220 h 1720299"/>
              <a:gd name="connsiteX334" fmla="*/ 141605 w 1878763"/>
              <a:gd name="connsiteY334" fmla="*/ 1269652 h 1720299"/>
              <a:gd name="connsiteX335" fmla="*/ 114173 w 1878763"/>
              <a:gd name="connsiteY335" fmla="*/ 1269652 h 1720299"/>
              <a:gd name="connsiteX336" fmla="*/ 0 w 1878763"/>
              <a:gd name="connsiteY336" fmla="*/ 1242220 h 1720299"/>
              <a:gd name="connsiteX337" fmla="*/ 27432 w 1878763"/>
              <a:gd name="connsiteY337" fmla="*/ 1242220 h 1720299"/>
              <a:gd name="connsiteX338" fmla="*/ 27432 w 1878763"/>
              <a:gd name="connsiteY338" fmla="*/ 1269652 h 1720299"/>
              <a:gd name="connsiteX339" fmla="*/ 0 w 1878763"/>
              <a:gd name="connsiteY339" fmla="*/ 1269652 h 1720299"/>
              <a:gd name="connsiteX340" fmla="*/ 1851331 w 1878763"/>
              <a:gd name="connsiteY340" fmla="*/ 1128713 h 1720299"/>
              <a:gd name="connsiteX341" fmla="*/ 1878763 w 1878763"/>
              <a:gd name="connsiteY341" fmla="*/ 1128713 h 1720299"/>
              <a:gd name="connsiteX342" fmla="*/ 1878763 w 1878763"/>
              <a:gd name="connsiteY342" fmla="*/ 1156145 h 1720299"/>
              <a:gd name="connsiteX343" fmla="*/ 1851331 w 1878763"/>
              <a:gd name="connsiteY343" fmla="*/ 1156145 h 1720299"/>
              <a:gd name="connsiteX344" fmla="*/ 1737031 w 1878763"/>
              <a:gd name="connsiteY344" fmla="*/ 1128713 h 1720299"/>
              <a:gd name="connsiteX345" fmla="*/ 1764463 w 1878763"/>
              <a:gd name="connsiteY345" fmla="*/ 1128713 h 1720299"/>
              <a:gd name="connsiteX346" fmla="*/ 1764463 w 1878763"/>
              <a:gd name="connsiteY346" fmla="*/ 1156145 h 1720299"/>
              <a:gd name="connsiteX347" fmla="*/ 1737031 w 1878763"/>
              <a:gd name="connsiteY347" fmla="*/ 1156145 h 1720299"/>
              <a:gd name="connsiteX348" fmla="*/ 1625112 w 1878763"/>
              <a:gd name="connsiteY348" fmla="*/ 1128713 h 1720299"/>
              <a:gd name="connsiteX349" fmla="*/ 1652544 w 1878763"/>
              <a:gd name="connsiteY349" fmla="*/ 1128713 h 1720299"/>
              <a:gd name="connsiteX350" fmla="*/ 1652544 w 1878763"/>
              <a:gd name="connsiteY350" fmla="*/ 1156145 h 1720299"/>
              <a:gd name="connsiteX351" fmla="*/ 1625112 w 1878763"/>
              <a:gd name="connsiteY351" fmla="*/ 1156145 h 1720299"/>
              <a:gd name="connsiteX352" fmla="*/ 1510812 w 1878763"/>
              <a:gd name="connsiteY352" fmla="*/ 1128713 h 1720299"/>
              <a:gd name="connsiteX353" fmla="*/ 1538244 w 1878763"/>
              <a:gd name="connsiteY353" fmla="*/ 1128713 h 1720299"/>
              <a:gd name="connsiteX354" fmla="*/ 1538244 w 1878763"/>
              <a:gd name="connsiteY354" fmla="*/ 1156145 h 1720299"/>
              <a:gd name="connsiteX355" fmla="*/ 1510812 w 1878763"/>
              <a:gd name="connsiteY355" fmla="*/ 1156145 h 1720299"/>
              <a:gd name="connsiteX356" fmla="*/ 1394702 w 1878763"/>
              <a:gd name="connsiteY356" fmla="*/ 1128713 h 1720299"/>
              <a:gd name="connsiteX357" fmla="*/ 1422134 w 1878763"/>
              <a:gd name="connsiteY357" fmla="*/ 1128713 h 1720299"/>
              <a:gd name="connsiteX358" fmla="*/ 1422134 w 1878763"/>
              <a:gd name="connsiteY358" fmla="*/ 1156145 h 1720299"/>
              <a:gd name="connsiteX359" fmla="*/ 1394702 w 1878763"/>
              <a:gd name="connsiteY359" fmla="*/ 1156145 h 1720299"/>
              <a:gd name="connsiteX360" fmla="*/ 1278592 w 1878763"/>
              <a:gd name="connsiteY360" fmla="*/ 1128713 h 1720299"/>
              <a:gd name="connsiteX361" fmla="*/ 1306024 w 1878763"/>
              <a:gd name="connsiteY361" fmla="*/ 1128713 h 1720299"/>
              <a:gd name="connsiteX362" fmla="*/ 1306024 w 1878763"/>
              <a:gd name="connsiteY362" fmla="*/ 1156145 h 1720299"/>
              <a:gd name="connsiteX363" fmla="*/ 1278592 w 1878763"/>
              <a:gd name="connsiteY363" fmla="*/ 1156145 h 1720299"/>
              <a:gd name="connsiteX364" fmla="*/ 1162482 w 1878763"/>
              <a:gd name="connsiteY364" fmla="*/ 1128713 h 1720299"/>
              <a:gd name="connsiteX365" fmla="*/ 1189914 w 1878763"/>
              <a:gd name="connsiteY365" fmla="*/ 1128713 h 1720299"/>
              <a:gd name="connsiteX366" fmla="*/ 1189914 w 1878763"/>
              <a:gd name="connsiteY366" fmla="*/ 1156145 h 1720299"/>
              <a:gd name="connsiteX367" fmla="*/ 1162482 w 1878763"/>
              <a:gd name="connsiteY367" fmla="*/ 1156145 h 1720299"/>
              <a:gd name="connsiteX368" fmla="*/ 1042307 w 1878763"/>
              <a:gd name="connsiteY368" fmla="*/ 1128713 h 1720299"/>
              <a:gd name="connsiteX369" fmla="*/ 1069739 w 1878763"/>
              <a:gd name="connsiteY369" fmla="*/ 1128713 h 1720299"/>
              <a:gd name="connsiteX370" fmla="*/ 1069739 w 1878763"/>
              <a:gd name="connsiteY370" fmla="*/ 1156145 h 1720299"/>
              <a:gd name="connsiteX371" fmla="*/ 1042307 w 1878763"/>
              <a:gd name="connsiteY371" fmla="*/ 1156145 h 1720299"/>
              <a:gd name="connsiteX372" fmla="*/ 926798 w 1878763"/>
              <a:gd name="connsiteY372" fmla="*/ 1128713 h 1720299"/>
              <a:gd name="connsiteX373" fmla="*/ 954230 w 1878763"/>
              <a:gd name="connsiteY373" fmla="*/ 1128713 h 1720299"/>
              <a:gd name="connsiteX374" fmla="*/ 954230 w 1878763"/>
              <a:gd name="connsiteY374" fmla="*/ 1156145 h 1720299"/>
              <a:gd name="connsiteX375" fmla="*/ 926798 w 1878763"/>
              <a:gd name="connsiteY375" fmla="*/ 1156145 h 1720299"/>
              <a:gd name="connsiteX376" fmla="*/ 812625 w 1878763"/>
              <a:gd name="connsiteY376" fmla="*/ 1128713 h 1720299"/>
              <a:gd name="connsiteX377" fmla="*/ 840057 w 1878763"/>
              <a:gd name="connsiteY377" fmla="*/ 1128713 h 1720299"/>
              <a:gd name="connsiteX378" fmla="*/ 840057 w 1878763"/>
              <a:gd name="connsiteY378" fmla="*/ 1156145 h 1720299"/>
              <a:gd name="connsiteX379" fmla="*/ 812625 w 1878763"/>
              <a:gd name="connsiteY379" fmla="*/ 1156145 h 1720299"/>
              <a:gd name="connsiteX380" fmla="*/ 692450 w 1878763"/>
              <a:gd name="connsiteY380" fmla="*/ 1128713 h 1720299"/>
              <a:gd name="connsiteX381" fmla="*/ 719882 w 1878763"/>
              <a:gd name="connsiteY381" fmla="*/ 1128713 h 1720299"/>
              <a:gd name="connsiteX382" fmla="*/ 719882 w 1878763"/>
              <a:gd name="connsiteY382" fmla="*/ 1156145 h 1720299"/>
              <a:gd name="connsiteX383" fmla="*/ 692450 w 1878763"/>
              <a:gd name="connsiteY383" fmla="*/ 1156145 h 1720299"/>
              <a:gd name="connsiteX384" fmla="*/ 576340 w 1878763"/>
              <a:gd name="connsiteY384" fmla="*/ 1128713 h 1720299"/>
              <a:gd name="connsiteX385" fmla="*/ 603772 w 1878763"/>
              <a:gd name="connsiteY385" fmla="*/ 1128713 h 1720299"/>
              <a:gd name="connsiteX386" fmla="*/ 603772 w 1878763"/>
              <a:gd name="connsiteY386" fmla="*/ 1156145 h 1720299"/>
              <a:gd name="connsiteX387" fmla="*/ 576340 w 1878763"/>
              <a:gd name="connsiteY387" fmla="*/ 1156145 h 1720299"/>
              <a:gd name="connsiteX388" fmla="*/ 456165 w 1878763"/>
              <a:gd name="connsiteY388" fmla="*/ 1128713 h 1720299"/>
              <a:gd name="connsiteX389" fmla="*/ 483597 w 1878763"/>
              <a:gd name="connsiteY389" fmla="*/ 1128713 h 1720299"/>
              <a:gd name="connsiteX390" fmla="*/ 483597 w 1878763"/>
              <a:gd name="connsiteY390" fmla="*/ 1156145 h 1720299"/>
              <a:gd name="connsiteX391" fmla="*/ 456165 w 1878763"/>
              <a:gd name="connsiteY391" fmla="*/ 1156145 h 1720299"/>
              <a:gd name="connsiteX392" fmla="*/ 340656 w 1878763"/>
              <a:gd name="connsiteY392" fmla="*/ 1128713 h 1720299"/>
              <a:gd name="connsiteX393" fmla="*/ 368088 w 1878763"/>
              <a:gd name="connsiteY393" fmla="*/ 1128713 h 1720299"/>
              <a:gd name="connsiteX394" fmla="*/ 368088 w 1878763"/>
              <a:gd name="connsiteY394" fmla="*/ 1156145 h 1720299"/>
              <a:gd name="connsiteX395" fmla="*/ 340656 w 1878763"/>
              <a:gd name="connsiteY395" fmla="*/ 1156145 h 1720299"/>
              <a:gd name="connsiteX396" fmla="*/ 226483 w 1878763"/>
              <a:gd name="connsiteY396" fmla="*/ 1128713 h 1720299"/>
              <a:gd name="connsiteX397" fmla="*/ 253915 w 1878763"/>
              <a:gd name="connsiteY397" fmla="*/ 1128713 h 1720299"/>
              <a:gd name="connsiteX398" fmla="*/ 253915 w 1878763"/>
              <a:gd name="connsiteY398" fmla="*/ 1156145 h 1720299"/>
              <a:gd name="connsiteX399" fmla="*/ 226483 w 1878763"/>
              <a:gd name="connsiteY399" fmla="*/ 1156145 h 1720299"/>
              <a:gd name="connsiteX400" fmla="*/ 114173 w 1878763"/>
              <a:gd name="connsiteY400" fmla="*/ 1128713 h 1720299"/>
              <a:gd name="connsiteX401" fmla="*/ 141605 w 1878763"/>
              <a:gd name="connsiteY401" fmla="*/ 1128713 h 1720299"/>
              <a:gd name="connsiteX402" fmla="*/ 141605 w 1878763"/>
              <a:gd name="connsiteY402" fmla="*/ 1156145 h 1720299"/>
              <a:gd name="connsiteX403" fmla="*/ 114173 w 1878763"/>
              <a:gd name="connsiteY403" fmla="*/ 1156145 h 1720299"/>
              <a:gd name="connsiteX404" fmla="*/ 0 w 1878763"/>
              <a:gd name="connsiteY404" fmla="*/ 1128713 h 1720299"/>
              <a:gd name="connsiteX405" fmla="*/ 27432 w 1878763"/>
              <a:gd name="connsiteY405" fmla="*/ 1128713 h 1720299"/>
              <a:gd name="connsiteX406" fmla="*/ 27432 w 1878763"/>
              <a:gd name="connsiteY406" fmla="*/ 1156145 h 1720299"/>
              <a:gd name="connsiteX407" fmla="*/ 0 w 1878763"/>
              <a:gd name="connsiteY407" fmla="*/ 1156145 h 1720299"/>
              <a:gd name="connsiteX408" fmla="*/ 1851331 w 1878763"/>
              <a:gd name="connsiteY408" fmla="*/ 1018383 h 1720299"/>
              <a:gd name="connsiteX409" fmla="*/ 1878763 w 1878763"/>
              <a:gd name="connsiteY409" fmla="*/ 1018383 h 1720299"/>
              <a:gd name="connsiteX410" fmla="*/ 1878763 w 1878763"/>
              <a:gd name="connsiteY410" fmla="*/ 1045815 h 1720299"/>
              <a:gd name="connsiteX411" fmla="*/ 1851331 w 1878763"/>
              <a:gd name="connsiteY411" fmla="*/ 1045815 h 1720299"/>
              <a:gd name="connsiteX412" fmla="*/ 1737031 w 1878763"/>
              <a:gd name="connsiteY412" fmla="*/ 1018383 h 1720299"/>
              <a:gd name="connsiteX413" fmla="*/ 1764463 w 1878763"/>
              <a:gd name="connsiteY413" fmla="*/ 1018383 h 1720299"/>
              <a:gd name="connsiteX414" fmla="*/ 1764463 w 1878763"/>
              <a:gd name="connsiteY414" fmla="*/ 1045815 h 1720299"/>
              <a:gd name="connsiteX415" fmla="*/ 1737031 w 1878763"/>
              <a:gd name="connsiteY415" fmla="*/ 1045815 h 1720299"/>
              <a:gd name="connsiteX416" fmla="*/ 1625112 w 1878763"/>
              <a:gd name="connsiteY416" fmla="*/ 1018383 h 1720299"/>
              <a:gd name="connsiteX417" fmla="*/ 1652544 w 1878763"/>
              <a:gd name="connsiteY417" fmla="*/ 1018383 h 1720299"/>
              <a:gd name="connsiteX418" fmla="*/ 1652544 w 1878763"/>
              <a:gd name="connsiteY418" fmla="*/ 1045815 h 1720299"/>
              <a:gd name="connsiteX419" fmla="*/ 1625112 w 1878763"/>
              <a:gd name="connsiteY419" fmla="*/ 1045815 h 1720299"/>
              <a:gd name="connsiteX420" fmla="*/ 1510812 w 1878763"/>
              <a:gd name="connsiteY420" fmla="*/ 1018383 h 1720299"/>
              <a:gd name="connsiteX421" fmla="*/ 1538244 w 1878763"/>
              <a:gd name="connsiteY421" fmla="*/ 1018383 h 1720299"/>
              <a:gd name="connsiteX422" fmla="*/ 1538244 w 1878763"/>
              <a:gd name="connsiteY422" fmla="*/ 1045815 h 1720299"/>
              <a:gd name="connsiteX423" fmla="*/ 1510812 w 1878763"/>
              <a:gd name="connsiteY423" fmla="*/ 1045815 h 1720299"/>
              <a:gd name="connsiteX424" fmla="*/ 1394702 w 1878763"/>
              <a:gd name="connsiteY424" fmla="*/ 1018383 h 1720299"/>
              <a:gd name="connsiteX425" fmla="*/ 1422134 w 1878763"/>
              <a:gd name="connsiteY425" fmla="*/ 1018383 h 1720299"/>
              <a:gd name="connsiteX426" fmla="*/ 1422134 w 1878763"/>
              <a:gd name="connsiteY426" fmla="*/ 1045815 h 1720299"/>
              <a:gd name="connsiteX427" fmla="*/ 1394702 w 1878763"/>
              <a:gd name="connsiteY427" fmla="*/ 1045815 h 1720299"/>
              <a:gd name="connsiteX428" fmla="*/ 1278592 w 1878763"/>
              <a:gd name="connsiteY428" fmla="*/ 1018383 h 1720299"/>
              <a:gd name="connsiteX429" fmla="*/ 1306024 w 1878763"/>
              <a:gd name="connsiteY429" fmla="*/ 1018383 h 1720299"/>
              <a:gd name="connsiteX430" fmla="*/ 1306024 w 1878763"/>
              <a:gd name="connsiteY430" fmla="*/ 1045815 h 1720299"/>
              <a:gd name="connsiteX431" fmla="*/ 1278592 w 1878763"/>
              <a:gd name="connsiteY431" fmla="*/ 1045815 h 1720299"/>
              <a:gd name="connsiteX432" fmla="*/ 1162482 w 1878763"/>
              <a:gd name="connsiteY432" fmla="*/ 1018383 h 1720299"/>
              <a:gd name="connsiteX433" fmla="*/ 1189914 w 1878763"/>
              <a:gd name="connsiteY433" fmla="*/ 1018383 h 1720299"/>
              <a:gd name="connsiteX434" fmla="*/ 1189914 w 1878763"/>
              <a:gd name="connsiteY434" fmla="*/ 1045815 h 1720299"/>
              <a:gd name="connsiteX435" fmla="*/ 1162482 w 1878763"/>
              <a:gd name="connsiteY435" fmla="*/ 1045815 h 1720299"/>
              <a:gd name="connsiteX436" fmla="*/ 1042307 w 1878763"/>
              <a:gd name="connsiteY436" fmla="*/ 1018383 h 1720299"/>
              <a:gd name="connsiteX437" fmla="*/ 1069739 w 1878763"/>
              <a:gd name="connsiteY437" fmla="*/ 1018383 h 1720299"/>
              <a:gd name="connsiteX438" fmla="*/ 1069739 w 1878763"/>
              <a:gd name="connsiteY438" fmla="*/ 1045815 h 1720299"/>
              <a:gd name="connsiteX439" fmla="*/ 1042307 w 1878763"/>
              <a:gd name="connsiteY439" fmla="*/ 1045815 h 1720299"/>
              <a:gd name="connsiteX440" fmla="*/ 926798 w 1878763"/>
              <a:gd name="connsiteY440" fmla="*/ 1018383 h 1720299"/>
              <a:gd name="connsiteX441" fmla="*/ 954230 w 1878763"/>
              <a:gd name="connsiteY441" fmla="*/ 1018383 h 1720299"/>
              <a:gd name="connsiteX442" fmla="*/ 954230 w 1878763"/>
              <a:gd name="connsiteY442" fmla="*/ 1045815 h 1720299"/>
              <a:gd name="connsiteX443" fmla="*/ 926798 w 1878763"/>
              <a:gd name="connsiteY443" fmla="*/ 1045815 h 1720299"/>
              <a:gd name="connsiteX444" fmla="*/ 812625 w 1878763"/>
              <a:gd name="connsiteY444" fmla="*/ 1018383 h 1720299"/>
              <a:gd name="connsiteX445" fmla="*/ 840057 w 1878763"/>
              <a:gd name="connsiteY445" fmla="*/ 1018383 h 1720299"/>
              <a:gd name="connsiteX446" fmla="*/ 840057 w 1878763"/>
              <a:gd name="connsiteY446" fmla="*/ 1045815 h 1720299"/>
              <a:gd name="connsiteX447" fmla="*/ 812625 w 1878763"/>
              <a:gd name="connsiteY447" fmla="*/ 1045815 h 1720299"/>
              <a:gd name="connsiteX448" fmla="*/ 692450 w 1878763"/>
              <a:gd name="connsiteY448" fmla="*/ 1018383 h 1720299"/>
              <a:gd name="connsiteX449" fmla="*/ 719882 w 1878763"/>
              <a:gd name="connsiteY449" fmla="*/ 1018383 h 1720299"/>
              <a:gd name="connsiteX450" fmla="*/ 719882 w 1878763"/>
              <a:gd name="connsiteY450" fmla="*/ 1045815 h 1720299"/>
              <a:gd name="connsiteX451" fmla="*/ 692450 w 1878763"/>
              <a:gd name="connsiteY451" fmla="*/ 1045815 h 1720299"/>
              <a:gd name="connsiteX452" fmla="*/ 576340 w 1878763"/>
              <a:gd name="connsiteY452" fmla="*/ 1018383 h 1720299"/>
              <a:gd name="connsiteX453" fmla="*/ 603772 w 1878763"/>
              <a:gd name="connsiteY453" fmla="*/ 1018383 h 1720299"/>
              <a:gd name="connsiteX454" fmla="*/ 603772 w 1878763"/>
              <a:gd name="connsiteY454" fmla="*/ 1045815 h 1720299"/>
              <a:gd name="connsiteX455" fmla="*/ 576340 w 1878763"/>
              <a:gd name="connsiteY455" fmla="*/ 1045815 h 1720299"/>
              <a:gd name="connsiteX456" fmla="*/ 456165 w 1878763"/>
              <a:gd name="connsiteY456" fmla="*/ 1018383 h 1720299"/>
              <a:gd name="connsiteX457" fmla="*/ 483597 w 1878763"/>
              <a:gd name="connsiteY457" fmla="*/ 1018383 h 1720299"/>
              <a:gd name="connsiteX458" fmla="*/ 483597 w 1878763"/>
              <a:gd name="connsiteY458" fmla="*/ 1045815 h 1720299"/>
              <a:gd name="connsiteX459" fmla="*/ 456165 w 1878763"/>
              <a:gd name="connsiteY459" fmla="*/ 1045815 h 1720299"/>
              <a:gd name="connsiteX460" fmla="*/ 340656 w 1878763"/>
              <a:gd name="connsiteY460" fmla="*/ 1018383 h 1720299"/>
              <a:gd name="connsiteX461" fmla="*/ 368088 w 1878763"/>
              <a:gd name="connsiteY461" fmla="*/ 1018383 h 1720299"/>
              <a:gd name="connsiteX462" fmla="*/ 368088 w 1878763"/>
              <a:gd name="connsiteY462" fmla="*/ 1045815 h 1720299"/>
              <a:gd name="connsiteX463" fmla="*/ 340656 w 1878763"/>
              <a:gd name="connsiteY463" fmla="*/ 1045815 h 1720299"/>
              <a:gd name="connsiteX464" fmla="*/ 226483 w 1878763"/>
              <a:gd name="connsiteY464" fmla="*/ 1018383 h 1720299"/>
              <a:gd name="connsiteX465" fmla="*/ 253915 w 1878763"/>
              <a:gd name="connsiteY465" fmla="*/ 1018383 h 1720299"/>
              <a:gd name="connsiteX466" fmla="*/ 253915 w 1878763"/>
              <a:gd name="connsiteY466" fmla="*/ 1045815 h 1720299"/>
              <a:gd name="connsiteX467" fmla="*/ 226483 w 1878763"/>
              <a:gd name="connsiteY467" fmla="*/ 1045815 h 1720299"/>
              <a:gd name="connsiteX468" fmla="*/ 114173 w 1878763"/>
              <a:gd name="connsiteY468" fmla="*/ 1018383 h 1720299"/>
              <a:gd name="connsiteX469" fmla="*/ 141605 w 1878763"/>
              <a:gd name="connsiteY469" fmla="*/ 1018383 h 1720299"/>
              <a:gd name="connsiteX470" fmla="*/ 141605 w 1878763"/>
              <a:gd name="connsiteY470" fmla="*/ 1045815 h 1720299"/>
              <a:gd name="connsiteX471" fmla="*/ 114173 w 1878763"/>
              <a:gd name="connsiteY471" fmla="*/ 1045815 h 1720299"/>
              <a:gd name="connsiteX472" fmla="*/ 0 w 1878763"/>
              <a:gd name="connsiteY472" fmla="*/ 1018383 h 1720299"/>
              <a:gd name="connsiteX473" fmla="*/ 27432 w 1878763"/>
              <a:gd name="connsiteY473" fmla="*/ 1018383 h 1720299"/>
              <a:gd name="connsiteX474" fmla="*/ 27432 w 1878763"/>
              <a:gd name="connsiteY474" fmla="*/ 1045815 h 1720299"/>
              <a:gd name="connsiteX475" fmla="*/ 0 w 1878763"/>
              <a:gd name="connsiteY475" fmla="*/ 1045815 h 1720299"/>
              <a:gd name="connsiteX476" fmla="*/ 1851331 w 1878763"/>
              <a:gd name="connsiteY476" fmla="*/ 904876 h 1720299"/>
              <a:gd name="connsiteX477" fmla="*/ 1878763 w 1878763"/>
              <a:gd name="connsiteY477" fmla="*/ 904876 h 1720299"/>
              <a:gd name="connsiteX478" fmla="*/ 1878763 w 1878763"/>
              <a:gd name="connsiteY478" fmla="*/ 932308 h 1720299"/>
              <a:gd name="connsiteX479" fmla="*/ 1851331 w 1878763"/>
              <a:gd name="connsiteY479" fmla="*/ 932308 h 1720299"/>
              <a:gd name="connsiteX480" fmla="*/ 1737031 w 1878763"/>
              <a:gd name="connsiteY480" fmla="*/ 904876 h 1720299"/>
              <a:gd name="connsiteX481" fmla="*/ 1764463 w 1878763"/>
              <a:gd name="connsiteY481" fmla="*/ 904876 h 1720299"/>
              <a:gd name="connsiteX482" fmla="*/ 1764463 w 1878763"/>
              <a:gd name="connsiteY482" fmla="*/ 932308 h 1720299"/>
              <a:gd name="connsiteX483" fmla="*/ 1737031 w 1878763"/>
              <a:gd name="connsiteY483" fmla="*/ 932308 h 1720299"/>
              <a:gd name="connsiteX484" fmla="*/ 1625112 w 1878763"/>
              <a:gd name="connsiteY484" fmla="*/ 904876 h 1720299"/>
              <a:gd name="connsiteX485" fmla="*/ 1652544 w 1878763"/>
              <a:gd name="connsiteY485" fmla="*/ 904876 h 1720299"/>
              <a:gd name="connsiteX486" fmla="*/ 1652544 w 1878763"/>
              <a:gd name="connsiteY486" fmla="*/ 932308 h 1720299"/>
              <a:gd name="connsiteX487" fmla="*/ 1625112 w 1878763"/>
              <a:gd name="connsiteY487" fmla="*/ 932308 h 1720299"/>
              <a:gd name="connsiteX488" fmla="*/ 1510812 w 1878763"/>
              <a:gd name="connsiteY488" fmla="*/ 904876 h 1720299"/>
              <a:gd name="connsiteX489" fmla="*/ 1538244 w 1878763"/>
              <a:gd name="connsiteY489" fmla="*/ 904876 h 1720299"/>
              <a:gd name="connsiteX490" fmla="*/ 1538244 w 1878763"/>
              <a:gd name="connsiteY490" fmla="*/ 932308 h 1720299"/>
              <a:gd name="connsiteX491" fmla="*/ 1510812 w 1878763"/>
              <a:gd name="connsiteY491" fmla="*/ 932308 h 1720299"/>
              <a:gd name="connsiteX492" fmla="*/ 1394702 w 1878763"/>
              <a:gd name="connsiteY492" fmla="*/ 904876 h 1720299"/>
              <a:gd name="connsiteX493" fmla="*/ 1422134 w 1878763"/>
              <a:gd name="connsiteY493" fmla="*/ 904876 h 1720299"/>
              <a:gd name="connsiteX494" fmla="*/ 1422134 w 1878763"/>
              <a:gd name="connsiteY494" fmla="*/ 932308 h 1720299"/>
              <a:gd name="connsiteX495" fmla="*/ 1394702 w 1878763"/>
              <a:gd name="connsiteY495" fmla="*/ 932308 h 1720299"/>
              <a:gd name="connsiteX496" fmla="*/ 1278592 w 1878763"/>
              <a:gd name="connsiteY496" fmla="*/ 904876 h 1720299"/>
              <a:gd name="connsiteX497" fmla="*/ 1306024 w 1878763"/>
              <a:gd name="connsiteY497" fmla="*/ 904876 h 1720299"/>
              <a:gd name="connsiteX498" fmla="*/ 1306024 w 1878763"/>
              <a:gd name="connsiteY498" fmla="*/ 932308 h 1720299"/>
              <a:gd name="connsiteX499" fmla="*/ 1278592 w 1878763"/>
              <a:gd name="connsiteY499" fmla="*/ 932308 h 1720299"/>
              <a:gd name="connsiteX500" fmla="*/ 1162482 w 1878763"/>
              <a:gd name="connsiteY500" fmla="*/ 904876 h 1720299"/>
              <a:gd name="connsiteX501" fmla="*/ 1189914 w 1878763"/>
              <a:gd name="connsiteY501" fmla="*/ 904876 h 1720299"/>
              <a:gd name="connsiteX502" fmla="*/ 1189914 w 1878763"/>
              <a:gd name="connsiteY502" fmla="*/ 932308 h 1720299"/>
              <a:gd name="connsiteX503" fmla="*/ 1162482 w 1878763"/>
              <a:gd name="connsiteY503" fmla="*/ 932308 h 1720299"/>
              <a:gd name="connsiteX504" fmla="*/ 1042307 w 1878763"/>
              <a:gd name="connsiteY504" fmla="*/ 904876 h 1720299"/>
              <a:gd name="connsiteX505" fmla="*/ 1069739 w 1878763"/>
              <a:gd name="connsiteY505" fmla="*/ 904876 h 1720299"/>
              <a:gd name="connsiteX506" fmla="*/ 1069739 w 1878763"/>
              <a:gd name="connsiteY506" fmla="*/ 932308 h 1720299"/>
              <a:gd name="connsiteX507" fmla="*/ 1042307 w 1878763"/>
              <a:gd name="connsiteY507" fmla="*/ 932308 h 1720299"/>
              <a:gd name="connsiteX508" fmla="*/ 926798 w 1878763"/>
              <a:gd name="connsiteY508" fmla="*/ 904876 h 1720299"/>
              <a:gd name="connsiteX509" fmla="*/ 954230 w 1878763"/>
              <a:gd name="connsiteY509" fmla="*/ 904876 h 1720299"/>
              <a:gd name="connsiteX510" fmla="*/ 954230 w 1878763"/>
              <a:gd name="connsiteY510" fmla="*/ 932308 h 1720299"/>
              <a:gd name="connsiteX511" fmla="*/ 926798 w 1878763"/>
              <a:gd name="connsiteY511" fmla="*/ 932308 h 1720299"/>
              <a:gd name="connsiteX512" fmla="*/ 812625 w 1878763"/>
              <a:gd name="connsiteY512" fmla="*/ 904876 h 1720299"/>
              <a:gd name="connsiteX513" fmla="*/ 840057 w 1878763"/>
              <a:gd name="connsiteY513" fmla="*/ 904876 h 1720299"/>
              <a:gd name="connsiteX514" fmla="*/ 840057 w 1878763"/>
              <a:gd name="connsiteY514" fmla="*/ 932308 h 1720299"/>
              <a:gd name="connsiteX515" fmla="*/ 812625 w 1878763"/>
              <a:gd name="connsiteY515" fmla="*/ 932308 h 1720299"/>
              <a:gd name="connsiteX516" fmla="*/ 692450 w 1878763"/>
              <a:gd name="connsiteY516" fmla="*/ 904876 h 1720299"/>
              <a:gd name="connsiteX517" fmla="*/ 719882 w 1878763"/>
              <a:gd name="connsiteY517" fmla="*/ 904876 h 1720299"/>
              <a:gd name="connsiteX518" fmla="*/ 719882 w 1878763"/>
              <a:gd name="connsiteY518" fmla="*/ 932308 h 1720299"/>
              <a:gd name="connsiteX519" fmla="*/ 692450 w 1878763"/>
              <a:gd name="connsiteY519" fmla="*/ 932308 h 1720299"/>
              <a:gd name="connsiteX520" fmla="*/ 576340 w 1878763"/>
              <a:gd name="connsiteY520" fmla="*/ 904876 h 1720299"/>
              <a:gd name="connsiteX521" fmla="*/ 603772 w 1878763"/>
              <a:gd name="connsiteY521" fmla="*/ 904876 h 1720299"/>
              <a:gd name="connsiteX522" fmla="*/ 603772 w 1878763"/>
              <a:gd name="connsiteY522" fmla="*/ 932308 h 1720299"/>
              <a:gd name="connsiteX523" fmla="*/ 576340 w 1878763"/>
              <a:gd name="connsiteY523" fmla="*/ 932308 h 1720299"/>
              <a:gd name="connsiteX524" fmla="*/ 456165 w 1878763"/>
              <a:gd name="connsiteY524" fmla="*/ 904876 h 1720299"/>
              <a:gd name="connsiteX525" fmla="*/ 483597 w 1878763"/>
              <a:gd name="connsiteY525" fmla="*/ 904876 h 1720299"/>
              <a:gd name="connsiteX526" fmla="*/ 483597 w 1878763"/>
              <a:gd name="connsiteY526" fmla="*/ 932308 h 1720299"/>
              <a:gd name="connsiteX527" fmla="*/ 456165 w 1878763"/>
              <a:gd name="connsiteY527" fmla="*/ 932308 h 1720299"/>
              <a:gd name="connsiteX528" fmla="*/ 340656 w 1878763"/>
              <a:gd name="connsiteY528" fmla="*/ 904876 h 1720299"/>
              <a:gd name="connsiteX529" fmla="*/ 368088 w 1878763"/>
              <a:gd name="connsiteY529" fmla="*/ 904876 h 1720299"/>
              <a:gd name="connsiteX530" fmla="*/ 368088 w 1878763"/>
              <a:gd name="connsiteY530" fmla="*/ 932308 h 1720299"/>
              <a:gd name="connsiteX531" fmla="*/ 340656 w 1878763"/>
              <a:gd name="connsiteY531" fmla="*/ 932308 h 1720299"/>
              <a:gd name="connsiteX532" fmla="*/ 226483 w 1878763"/>
              <a:gd name="connsiteY532" fmla="*/ 904876 h 1720299"/>
              <a:gd name="connsiteX533" fmla="*/ 253915 w 1878763"/>
              <a:gd name="connsiteY533" fmla="*/ 904876 h 1720299"/>
              <a:gd name="connsiteX534" fmla="*/ 253915 w 1878763"/>
              <a:gd name="connsiteY534" fmla="*/ 932308 h 1720299"/>
              <a:gd name="connsiteX535" fmla="*/ 226483 w 1878763"/>
              <a:gd name="connsiteY535" fmla="*/ 932308 h 1720299"/>
              <a:gd name="connsiteX536" fmla="*/ 114173 w 1878763"/>
              <a:gd name="connsiteY536" fmla="*/ 904876 h 1720299"/>
              <a:gd name="connsiteX537" fmla="*/ 141605 w 1878763"/>
              <a:gd name="connsiteY537" fmla="*/ 904876 h 1720299"/>
              <a:gd name="connsiteX538" fmla="*/ 141605 w 1878763"/>
              <a:gd name="connsiteY538" fmla="*/ 932308 h 1720299"/>
              <a:gd name="connsiteX539" fmla="*/ 114173 w 1878763"/>
              <a:gd name="connsiteY539" fmla="*/ 932308 h 1720299"/>
              <a:gd name="connsiteX540" fmla="*/ 0 w 1878763"/>
              <a:gd name="connsiteY540" fmla="*/ 904876 h 1720299"/>
              <a:gd name="connsiteX541" fmla="*/ 27432 w 1878763"/>
              <a:gd name="connsiteY541" fmla="*/ 904876 h 1720299"/>
              <a:gd name="connsiteX542" fmla="*/ 27432 w 1878763"/>
              <a:gd name="connsiteY542" fmla="*/ 932308 h 1720299"/>
              <a:gd name="connsiteX543" fmla="*/ 0 w 1878763"/>
              <a:gd name="connsiteY543" fmla="*/ 932308 h 1720299"/>
              <a:gd name="connsiteX544" fmla="*/ 1851331 w 1878763"/>
              <a:gd name="connsiteY544" fmla="*/ 789782 h 1720299"/>
              <a:gd name="connsiteX545" fmla="*/ 1878763 w 1878763"/>
              <a:gd name="connsiteY545" fmla="*/ 789782 h 1720299"/>
              <a:gd name="connsiteX546" fmla="*/ 1878763 w 1878763"/>
              <a:gd name="connsiteY546" fmla="*/ 817214 h 1720299"/>
              <a:gd name="connsiteX547" fmla="*/ 1851331 w 1878763"/>
              <a:gd name="connsiteY547" fmla="*/ 817214 h 1720299"/>
              <a:gd name="connsiteX548" fmla="*/ 1737031 w 1878763"/>
              <a:gd name="connsiteY548" fmla="*/ 789782 h 1720299"/>
              <a:gd name="connsiteX549" fmla="*/ 1764463 w 1878763"/>
              <a:gd name="connsiteY549" fmla="*/ 789782 h 1720299"/>
              <a:gd name="connsiteX550" fmla="*/ 1764463 w 1878763"/>
              <a:gd name="connsiteY550" fmla="*/ 817214 h 1720299"/>
              <a:gd name="connsiteX551" fmla="*/ 1737031 w 1878763"/>
              <a:gd name="connsiteY551" fmla="*/ 817214 h 1720299"/>
              <a:gd name="connsiteX552" fmla="*/ 1625112 w 1878763"/>
              <a:gd name="connsiteY552" fmla="*/ 789782 h 1720299"/>
              <a:gd name="connsiteX553" fmla="*/ 1652544 w 1878763"/>
              <a:gd name="connsiteY553" fmla="*/ 789782 h 1720299"/>
              <a:gd name="connsiteX554" fmla="*/ 1652544 w 1878763"/>
              <a:gd name="connsiteY554" fmla="*/ 817214 h 1720299"/>
              <a:gd name="connsiteX555" fmla="*/ 1625112 w 1878763"/>
              <a:gd name="connsiteY555" fmla="*/ 817214 h 1720299"/>
              <a:gd name="connsiteX556" fmla="*/ 1510812 w 1878763"/>
              <a:gd name="connsiteY556" fmla="*/ 789782 h 1720299"/>
              <a:gd name="connsiteX557" fmla="*/ 1538244 w 1878763"/>
              <a:gd name="connsiteY557" fmla="*/ 789782 h 1720299"/>
              <a:gd name="connsiteX558" fmla="*/ 1538244 w 1878763"/>
              <a:gd name="connsiteY558" fmla="*/ 817214 h 1720299"/>
              <a:gd name="connsiteX559" fmla="*/ 1510812 w 1878763"/>
              <a:gd name="connsiteY559" fmla="*/ 817214 h 1720299"/>
              <a:gd name="connsiteX560" fmla="*/ 1394702 w 1878763"/>
              <a:gd name="connsiteY560" fmla="*/ 789782 h 1720299"/>
              <a:gd name="connsiteX561" fmla="*/ 1422134 w 1878763"/>
              <a:gd name="connsiteY561" fmla="*/ 789782 h 1720299"/>
              <a:gd name="connsiteX562" fmla="*/ 1422134 w 1878763"/>
              <a:gd name="connsiteY562" fmla="*/ 817214 h 1720299"/>
              <a:gd name="connsiteX563" fmla="*/ 1394702 w 1878763"/>
              <a:gd name="connsiteY563" fmla="*/ 817214 h 1720299"/>
              <a:gd name="connsiteX564" fmla="*/ 1278592 w 1878763"/>
              <a:gd name="connsiteY564" fmla="*/ 789782 h 1720299"/>
              <a:gd name="connsiteX565" fmla="*/ 1306024 w 1878763"/>
              <a:gd name="connsiteY565" fmla="*/ 789782 h 1720299"/>
              <a:gd name="connsiteX566" fmla="*/ 1306024 w 1878763"/>
              <a:gd name="connsiteY566" fmla="*/ 817214 h 1720299"/>
              <a:gd name="connsiteX567" fmla="*/ 1278592 w 1878763"/>
              <a:gd name="connsiteY567" fmla="*/ 817214 h 1720299"/>
              <a:gd name="connsiteX568" fmla="*/ 1162482 w 1878763"/>
              <a:gd name="connsiteY568" fmla="*/ 789782 h 1720299"/>
              <a:gd name="connsiteX569" fmla="*/ 1189914 w 1878763"/>
              <a:gd name="connsiteY569" fmla="*/ 789782 h 1720299"/>
              <a:gd name="connsiteX570" fmla="*/ 1189914 w 1878763"/>
              <a:gd name="connsiteY570" fmla="*/ 817214 h 1720299"/>
              <a:gd name="connsiteX571" fmla="*/ 1162482 w 1878763"/>
              <a:gd name="connsiteY571" fmla="*/ 817214 h 1720299"/>
              <a:gd name="connsiteX572" fmla="*/ 1042307 w 1878763"/>
              <a:gd name="connsiteY572" fmla="*/ 789782 h 1720299"/>
              <a:gd name="connsiteX573" fmla="*/ 1069739 w 1878763"/>
              <a:gd name="connsiteY573" fmla="*/ 789782 h 1720299"/>
              <a:gd name="connsiteX574" fmla="*/ 1069739 w 1878763"/>
              <a:gd name="connsiteY574" fmla="*/ 817214 h 1720299"/>
              <a:gd name="connsiteX575" fmla="*/ 1042307 w 1878763"/>
              <a:gd name="connsiteY575" fmla="*/ 817214 h 1720299"/>
              <a:gd name="connsiteX576" fmla="*/ 926798 w 1878763"/>
              <a:gd name="connsiteY576" fmla="*/ 789782 h 1720299"/>
              <a:gd name="connsiteX577" fmla="*/ 954230 w 1878763"/>
              <a:gd name="connsiteY577" fmla="*/ 789782 h 1720299"/>
              <a:gd name="connsiteX578" fmla="*/ 954230 w 1878763"/>
              <a:gd name="connsiteY578" fmla="*/ 817214 h 1720299"/>
              <a:gd name="connsiteX579" fmla="*/ 926798 w 1878763"/>
              <a:gd name="connsiteY579" fmla="*/ 817214 h 1720299"/>
              <a:gd name="connsiteX580" fmla="*/ 812625 w 1878763"/>
              <a:gd name="connsiteY580" fmla="*/ 789782 h 1720299"/>
              <a:gd name="connsiteX581" fmla="*/ 840057 w 1878763"/>
              <a:gd name="connsiteY581" fmla="*/ 789782 h 1720299"/>
              <a:gd name="connsiteX582" fmla="*/ 840057 w 1878763"/>
              <a:gd name="connsiteY582" fmla="*/ 817214 h 1720299"/>
              <a:gd name="connsiteX583" fmla="*/ 812625 w 1878763"/>
              <a:gd name="connsiteY583" fmla="*/ 817214 h 1720299"/>
              <a:gd name="connsiteX584" fmla="*/ 692450 w 1878763"/>
              <a:gd name="connsiteY584" fmla="*/ 789782 h 1720299"/>
              <a:gd name="connsiteX585" fmla="*/ 719882 w 1878763"/>
              <a:gd name="connsiteY585" fmla="*/ 789782 h 1720299"/>
              <a:gd name="connsiteX586" fmla="*/ 719882 w 1878763"/>
              <a:gd name="connsiteY586" fmla="*/ 817214 h 1720299"/>
              <a:gd name="connsiteX587" fmla="*/ 692450 w 1878763"/>
              <a:gd name="connsiteY587" fmla="*/ 817214 h 1720299"/>
              <a:gd name="connsiteX588" fmla="*/ 576340 w 1878763"/>
              <a:gd name="connsiteY588" fmla="*/ 789782 h 1720299"/>
              <a:gd name="connsiteX589" fmla="*/ 603772 w 1878763"/>
              <a:gd name="connsiteY589" fmla="*/ 789782 h 1720299"/>
              <a:gd name="connsiteX590" fmla="*/ 603772 w 1878763"/>
              <a:gd name="connsiteY590" fmla="*/ 817214 h 1720299"/>
              <a:gd name="connsiteX591" fmla="*/ 576340 w 1878763"/>
              <a:gd name="connsiteY591" fmla="*/ 817214 h 1720299"/>
              <a:gd name="connsiteX592" fmla="*/ 456165 w 1878763"/>
              <a:gd name="connsiteY592" fmla="*/ 789782 h 1720299"/>
              <a:gd name="connsiteX593" fmla="*/ 483597 w 1878763"/>
              <a:gd name="connsiteY593" fmla="*/ 789782 h 1720299"/>
              <a:gd name="connsiteX594" fmla="*/ 483597 w 1878763"/>
              <a:gd name="connsiteY594" fmla="*/ 817214 h 1720299"/>
              <a:gd name="connsiteX595" fmla="*/ 456165 w 1878763"/>
              <a:gd name="connsiteY595" fmla="*/ 817214 h 1720299"/>
              <a:gd name="connsiteX596" fmla="*/ 340656 w 1878763"/>
              <a:gd name="connsiteY596" fmla="*/ 789782 h 1720299"/>
              <a:gd name="connsiteX597" fmla="*/ 368088 w 1878763"/>
              <a:gd name="connsiteY597" fmla="*/ 789782 h 1720299"/>
              <a:gd name="connsiteX598" fmla="*/ 368088 w 1878763"/>
              <a:gd name="connsiteY598" fmla="*/ 817214 h 1720299"/>
              <a:gd name="connsiteX599" fmla="*/ 340656 w 1878763"/>
              <a:gd name="connsiteY599" fmla="*/ 817214 h 1720299"/>
              <a:gd name="connsiteX600" fmla="*/ 226483 w 1878763"/>
              <a:gd name="connsiteY600" fmla="*/ 789782 h 1720299"/>
              <a:gd name="connsiteX601" fmla="*/ 253915 w 1878763"/>
              <a:gd name="connsiteY601" fmla="*/ 789782 h 1720299"/>
              <a:gd name="connsiteX602" fmla="*/ 253915 w 1878763"/>
              <a:gd name="connsiteY602" fmla="*/ 817214 h 1720299"/>
              <a:gd name="connsiteX603" fmla="*/ 226483 w 1878763"/>
              <a:gd name="connsiteY603" fmla="*/ 817214 h 1720299"/>
              <a:gd name="connsiteX604" fmla="*/ 114173 w 1878763"/>
              <a:gd name="connsiteY604" fmla="*/ 789782 h 1720299"/>
              <a:gd name="connsiteX605" fmla="*/ 141605 w 1878763"/>
              <a:gd name="connsiteY605" fmla="*/ 789782 h 1720299"/>
              <a:gd name="connsiteX606" fmla="*/ 141605 w 1878763"/>
              <a:gd name="connsiteY606" fmla="*/ 817214 h 1720299"/>
              <a:gd name="connsiteX607" fmla="*/ 114173 w 1878763"/>
              <a:gd name="connsiteY607" fmla="*/ 817214 h 1720299"/>
              <a:gd name="connsiteX608" fmla="*/ 0 w 1878763"/>
              <a:gd name="connsiteY608" fmla="*/ 789782 h 1720299"/>
              <a:gd name="connsiteX609" fmla="*/ 27432 w 1878763"/>
              <a:gd name="connsiteY609" fmla="*/ 789782 h 1720299"/>
              <a:gd name="connsiteX610" fmla="*/ 27432 w 1878763"/>
              <a:gd name="connsiteY610" fmla="*/ 817214 h 1720299"/>
              <a:gd name="connsiteX611" fmla="*/ 0 w 1878763"/>
              <a:gd name="connsiteY611" fmla="*/ 817214 h 1720299"/>
              <a:gd name="connsiteX612" fmla="*/ 1851331 w 1878763"/>
              <a:gd name="connsiteY612" fmla="*/ 676275 h 1720299"/>
              <a:gd name="connsiteX613" fmla="*/ 1878763 w 1878763"/>
              <a:gd name="connsiteY613" fmla="*/ 676275 h 1720299"/>
              <a:gd name="connsiteX614" fmla="*/ 1878763 w 1878763"/>
              <a:gd name="connsiteY614" fmla="*/ 703707 h 1720299"/>
              <a:gd name="connsiteX615" fmla="*/ 1851331 w 1878763"/>
              <a:gd name="connsiteY615" fmla="*/ 703707 h 1720299"/>
              <a:gd name="connsiteX616" fmla="*/ 1737031 w 1878763"/>
              <a:gd name="connsiteY616" fmla="*/ 676275 h 1720299"/>
              <a:gd name="connsiteX617" fmla="*/ 1764463 w 1878763"/>
              <a:gd name="connsiteY617" fmla="*/ 676275 h 1720299"/>
              <a:gd name="connsiteX618" fmla="*/ 1764463 w 1878763"/>
              <a:gd name="connsiteY618" fmla="*/ 703707 h 1720299"/>
              <a:gd name="connsiteX619" fmla="*/ 1737031 w 1878763"/>
              <a:gd name="connsiteY619" fmla="*/ 703707 h 1720299"/>
              <a:gd name="connsiteX620" fmla="*/ 1625112 w 1878763"/>
              <a:gd name="connsiteY620" fmla="*/ 676275 h 1720299"/>
              <a:gd name="connsiteX621" fmla="*/ 1652544 w 1878763"/>
              <a:gd name="connsiteY621" fmla="*/ 676275 h 1720299"/>
              <a:gd name="connsiteX622" fmla="*/ 1652544 w 1878763"/>
              <a:gd name="connsiteY622" fmla="*/ 703707 h 1720299"/>
              <a:gd name="connsiteX623" fmla="*/ 1625112 w 1878763"/>
              <a:gd name="connsiteY623" fmla="*/ 703707 h 1720299"/>
              <a:gd name="connsiteX624" fmla="*/ 1510812 w 1878763"/>
              <a:gd name="connsiteY624" fmla="*/ 676275 h 1720299"/>
              <a:gd name="connsiteX625" fmla="*/ 1538244 w 1878763"/>
              <a:gd name="connsiteY625" fmla="*/ 676275 h 1720299"/>
              <a:gd name="connsiteX626" fmla="*/ 1538244 w 1878763"/>
              <a:gd name="connsiteY626" fmla="*/ 703707 h 1720299"/>
              <a:gd name="connsiteX627" fmla="*/ 1510812 w 1878763"/>
              <a:gd name="connsiteY627" fmla="*/ 703707 h 1720299"/>
              <a:gd name="connsiteX628" fmla="*/ 1394702 w 1878763"/>
              <a:gd name="connsiteY628" fmla="*/ 676275 h 1720299"/>
              <a:gd name="connsiteX629" fmla="*/ 1422134 w 1878763"/>
              <a:gd name="connsiteY629" fmla="*/ 676275 h 1720299"/>
              <a:gd name="connsiteX630" fmla="*/ 1422134 w 1878763"/>
              <a:gd name="connsiteY630" fmla="*/ 703707 h 1720299"/>
              <a:gd name="connsiteX631" fmla="*/ 1394702 w 1878763"/>
              <a:gd name="connsiteY631" fmla="*/ 703707 h 1720299"/>
              <a:gd name="connsiteX632" fmla="*/ 1278592 w 1878763"/>
              <a:gd name="connsiteY632" fmla="*/ 676275 h 1720299"/>
              <a:gd name="connsiteX633" fmla="*/ 1306024 w 1878763"/>
              <a:gd name="connsiteY633" fmla="*/ 676275 h 1720299"/>
              <a:gd name="connsiteX634" fmla="*/ 1306024 w 1878763"/>
              <a:gd name="connsiteY634" fmla="*/ 703707 h 1720299"/>
              <a:gd name="connsiteX635" fmla="*/ 1278592 w 1878763"/>
              <a:gd name="connsiteY635" fmla="*/ 703707 h 1720299"/>
              <a:gd name="connsiteX636" fmla="*/ 1162482 w 1878763"/>
              <a:gd name="connsiteY636" fmla="*/ 676275 h 1720299"/>
              <a:gd name="connsiteX637" fmla="*/ 1189914 w 1878763"/>
              <a:gd name="connsiteY637" fmla="*/ 676275 h 1720299"/>
              <a:gd name="connsiteX638" fmla="*/ 1189914 w 1878763"/>
              <a:gd name="connsiteY638" fmla="*/ 703707 h 1720299"/>
              <a:gd name="connsiteX639" fmla="*/ 1162482 w 1878763"/>
              <a:gd name="connsiteY639" fmla="*/ 703707 h 1720299"/>
              <a:gd name="connsiteX640" fmla="*/ 1042307 w 1878763"/>
              <a:gd name="connsiteY640" fmla="*/ 676275 h 1720299"/>
              <a:gd name="connsiteX641" fmla="*/ 1069739 w 1878763"/>
              <a:gd name="connsiteY641" fmla="*/ 676275 h 1720299"/>
              <a:gd name="connsiteX642" fmla="*/ 1069739 w 1878763"/>
              <a:gd name="connsiteY642" fmla="*/ 703707 h 1720299"/>
              <a:gd name="connsiteX643" fmla="*/ 1042307 w 1878763"/>
              <a:gd name="connsiteY643" fmla="*/ 703707 h 1720299"/>
              <a:gd name="connsiteX644" fmla="*/ 926798 w 1878763"/>
              <a:gd name="connsiteY644" fmla="*/ 676275 h 1720299"/>
              <a:gd name="connsiteX645" fmla="*/ 954230 w 1878763"/>
              <a:gd name="connsiteY645" fmla="*/ 676275 h 1720299"/>
              <a:gd name="connsiteX646" fmla="*/ 954230 w 1878763"/>
              <a:gd name="connsiteY646" fmla="*/ 703707 h 1720299"/>
              <a:gd name="connsiteX647" fmla="*/ 926798 w 1878763"/>
              <a:gd name="connsiteY647" fmla="*/ 703707 h 1720299"/>
              <a:gd name="connsiteX648" fmla="*/ 812625 w 1878763"/>
              <a:gd name="connsiteY648" fmla="*/ 676275 h 1720299"/>
              <a:gd name="connsiteX649" fmla="*/ 840057 w 1878763"/>
              <a:gd name="connsiteY649" fmla="*/ 676275 h 1720299"/>
              <a:gd name="connsiteX650" fmla="*/ 840057 w 1878763"/>
              <a:gd name="connsiteY650" fmla="*/ 703707 h 1720299"/>
              <a:gd name="connsiteX651" fmla="*/ 812625 w 1878763"/>
              <a:gd name="connsiteY651" fmla="*/ 703707 h 1720299"/>
              <a:gd name="connsiteX652" fmla="*/ 692450 w 1878763"/>
              <a:gd name="connsiteY652" fmla="*/ 676275 h 1720299"/>
              <a:gd name="connsiteX653" fmla="*/ 719882 w 1878763"/>
              <a:gd name="connsiteY653" fmla="*/ 676275 h 1720299"/>
              <a:gd name="connsiteX654" fmla="*/ 719882 w 1878763"/>
              <a:gd name="connsiteY654" fmla="*/ 703707 h 1720299"/>
              <a:gd name="connsiteX655" fmla="*/ 692450 w 1878763"/>
              <a:gd name="connsiteY655" fmla="*/ 703707 h 1720299"/>
              <a:gd name="connsiteX656" fmla="*/ 576340 w 1878763"/>
              <a:gd name="connsiteY656" fmla="*/ 676275 h 1720299"/>
              <a:gd name="connsiteX657" fmla="*/ 603772 w 1878763"/>
              <a:gd name="connsiteY657" fmla="*/ 676275 h 1720299"/>
              <a:gd name="connsiteX658" fmla="*/ 603772 w 1878763"/>
              <a:gd name="connsiteY658" fmla="*/ 703707 h 1720299"/>
              <a:gd name="connsiteX659" fmla="*/ 576340 w 1878763"/>
              <a:gd name="connsiteY659" fmla="*/ 703707 h 1720299"/>
              <a:gd name="connsiteX660" fmla="*/ 456165 w 1878763"/>
              <a:gd name="connsiteY660" fmla="*/ 676275 h 1720299"/>
              <a:gd name="connsiteX661" fmla="*/ 483597 w 1878763"/>
              <a:gd name="connsiteY661" fmla="*/ 676275 h 1720299"/>
              <a:gd name="connsiteX662" fmla="*/ 483597 w 1878763"/>
              <a:gd name="connsiteY662" fmla="*/ 703707 h 1720299"/>
              <a:gd name="connsiteX663" fmla="*/ 456165 w 1878763"/>
              <a:gd name="connsiteY663" fmla="*/ 703707 h 1720299"/>
              <a:gd name="connsiteX664" fmla="*/ 340656 w 1878763"/>
              <a:gd name="connsiteY664" fmla="*/ 676275 h 1720299"/>
              <a:gd name="connsiteX665" fmla="*/ 368088 w 1878763"/>
              <a:gd name="connsiteY665" fmla="*/ 676275 h 1720299"/>
              <a:gd name="connsiteX666" fmla="*/ 368088 w 1878763"/>
              <a:gd name="connsiteY666" fmla="*/ 703707 h 1720299"/>
              <a:gd name="connsiteX667" fmla="*/ 340656 w 1878763"/>
              <a:gd name="connsiteY667" fmla="*/ 703707 h 1720299"/>
              <a:gd name="connsiteX668" fmla="*/ 226483 w 1878763"/>
              <a:gd name="connsiteY668" fmla="*/ 676275 h 1720299"/>
              <a:gd name="connsiteX669" fmla="*/ 253915 w 1878763"/>
              <a:gd name="connsiteY669" fmla="*/ 676275 h 1720299"/>
              <a:gd name="connsiteX670" fmla="*/ 253915 w 1878763"/>
              <a:gd name="connsiteY670" fmla="*/ 703707 h 1720299"/>
              <a:gd name="connsiteX671" fmla="*/ 226483 w 1878763"/>
              <a:gd name="connsiteY671" fmla="*/ 703707 h 1720299"/>
              <a:gd name="connsiteX672" fmla="*/ 114173 w 1878763"/>
              <a:gd name="connsiteY672" fmla="*/ 676275 h 1720299"/>
              <a:gd name="connsiteX673" fmla="*/ 141605 w 1878763"/>
              <a:gd name="connsiteY673" fmla="*/ 676275 h 1720299"/>
              <a:gd name="connsiteX674" fmla="*/ 141605 w 1878763"/>
              <a:gd name="connsiteY674" fmla="*/ 703707 h 1720299"/>
              <a:gd name="connsiteX675" fmla="*/ 114173 w 1878763"/>
              <a:gd name="connsiteY675" fmla="*/ 703707 h 1720299"/>
              <a:gd name="connsiteX676" fmla="*/ 0 w 1878763"/>
              <a:gd name="connsiteY676" fmla="*/ 676275 h 1720299"/>
              <a:gd name="connsiteX677" fmla="*/ 27432 w 1878763"/>
              <a:gd name="connsiteY677" fmla="*/ 676275 h 1720299"/>
              <a:gd name="connsiteX678" fmla="*/ 27432 w 1878763"/>
              <a:gd name="connsiteY678" fmla="*/ 703707 h 1720299"/>
              <a:gd name="connsiteX679" fmla="*/ 0 w 1878763"/>
              <a:gd name="connsiteY679" fmla="*/ 703707 h 1720299"/>
              <a:gd name="connsiteX680" fmla="*/ 1851331 w 1878763"/>
              <a:gd name="connsiteY680" fmla="*/ 565945 h 1720299"/>
              <a:gd name="connsiteX681" fmla="*/ 1878763 w 1878763"/>
              <a:gd name="connsiteY681" fmla="*/ 565945 h 1720299"/>
              <a:gd name="connsiteX682" fmla="*/ 1878763 w 1878763"/>
              <a:gd name="connsiteY682" fmla="*/ 593377 h 1720299"/>
              <a:gd name="connsiteX683" fmla="*/ 1851331 w 1878763"/>
              <a:gd name="connsiteY683" fmla="*/ 593377 h 1720299"/>
              <a:gd name="connsiteX684" fmla="*/ 1737031 w 1878763"/>
              <a:gd name="connsiteY684" fmla="*/ 565945 h 1720299"/>
              <a:gd name="connsiteX685" fmla="*/ 1764463 w 1878763"/>
              <a:gd name="connsiteY685" fmla="*/ 565945 h 1720299"/>
              <a:gd name="connsiteX686" fmla="*/ 1764463 w 1878763"/>
              <a:gd name="connsiteY686" fmla="*/ 593377 h 1720299"/>
              <a:gd name="connsiteX687" fmla="*/ 1737031 w 1878763"/>
              <a:gd name="connsiteY687" fmla="*/ 593377 h 1720299"/>
              <a:gd name="connsiteX688" fmla="*/ 1625112 w 1878763"/>
              <a:gd name="connsiteY688" fmla="*/ 565945 h 1720299"/>
              <a:gd name="connsiteX689" fmla="*/ 1652544 w 1878763"/>
              <a:gd name="connsiteY689" fmla="*/ 565945 h 1720299"/>
              <a:gd name="connsiteX690" fmla="*/ 1652544 w 1878763"/>
              <a:gd name="connsiteY690" fmla="*/ 593377 h 1720299"/>
              <a:gd name="connsiteX691" fmla="*/ 1625112 w 1878763"/>
              <a:gd name="connsiteY691" fmla="*/ 593377 h 1720299"/>
              <a:gd name="connsiteX692" fmla="*/ 1510812 w 1878763"/>
              <a:gd name="connsiteY692" fmla="*/ 565945 h 1720299"/>
              <a:gd name="connsiteX693" fmla="*/ 1538244 w 1878763"/>
              <a:gd name="connsiteY693" fmla="*/ 565945 h 1720299"/>
              <a:gd name="connsiteX694" fmla="*/ 1538244 w 1878763"/>
              <a:gd name="connsiteY694" fmla="*/ 593377 h 1720299"/>
              <a:gd name="connsiteX695" fmla="*/ 1510812 w 1878763"/>
              <a:gd name="connsiteY695" fmla="*/ 593377 h 1720299"/>
              <a:gd name="connsiteX696" fmla="*/ 1394702 w 1878763"/>
              <a:gd name="connsiteY696" fmla="*/ 565945 h 1720299"/>
              <a:gd name="connsiteX697" fmla="*/ 1422134 w 1878763"/>
              <a:gd name="connsiteY697" fmla="*/ 565945 h 1720299"/>
              <a:gd name="connsiteX698" fmla="*/ 1422134 w 1878763"/>
              <a:gd name="connsiteY698" fmla="*/ 593377 h 1720299"/>
              <a:gd name="connsiteX699" fmla="*/ 1394702 w 1878763"/>
              <a:gd name="connsiteY699" fmla="*/ 593377 h 1720299"/>
              <a:gd name="connsiteX700" fmla="*/ 1278592 w 1878763"/>
              <a:gd name="connsiteY700" fmla="*/ 565945 h 1720299"/>
              <a:gd name="connsiteX701" fmla="*/ 1306024 w 1878763"/>
              <a:gd name="connsiteY701" fmla="*/ 565945 h 1720299"/>
              <a:gd name="connsiteX702" fmla="*/ 1306024 w 1878763"/>
              <a:gd name="connsiteY702" fmla="*/ 593377 h 1720299"/>
              <a:gd name="connsiteX703" fmla="*/ 1278592 w 1878763"/>
              <a:gd name="connsiteY703" fmla="*/ 593377 h 1720299"/>
              <a:gd name="connsiteX704" fmla="*/ 1162482 w 1878763"/>
              <a:gd name="connsiteY704" fmla="*/ 565945 h 1720299"/>
              <a:gd name="connsiteX705" fmla="*/ 1189914 w 1878763"/>
              <a:gd name="connsiteY705" fmla="*/ 565945 h 1720299"/>
              <a:gd name="connsiteX706" fmla="*/ 1189914 w 1878763"/>
              <a:gd name="connsiteY706" fmla="*/ 593377 h 1720299"/>
              <a:gd name="connsiteX707" fmla="*/ 1162482 w 1878763"/>
              <a:gd name="connsiteY707" fmla="*/ 593377 h 1720299"/>
              <a:gd name="connsiteX708" fmla="*/ 1042307 w 1878763"/>
              <a:gd name="connsiteY708" fmla="*/ 565945 h 1720299"/>
              <a:gd name="connsiteX709" fmla="*/ 1069739 w 1878763"/>
              <a:gd name="connsiteY709" fmla="*/ 565945 h 1720299"/>
              <a:gd name="connsiteX710" fmla="*/ 1069739 w 1878763"/>
              <a:gd name="connsiteY710" fmla="*/ 593377 h 1720299"/>
              <a:gd name="connsiteX711" fmla="*/ 1042307 w 1878763"/>
              <a:gd name="connsiteY711" fmla="*/ 593377 h 1720299"/>
              <a:gd name="connsiteX712" fmla="*/ 926798 w 1878763"/>
              <a:gd name="connsiteY712" fmla="*/ 565945 h 1720299"/>
              <a:gd name="connsiteX713" fmla="*/ 954230 w 1878763"/>
              <a:gd name="connsiteY713" fmla="*/ 565945 h 1720299"/>
              <a:gd name="connsiteX714" fmla="*/ 954230 w 1878763"/>
              <a:gd name="connsiteY714" fmla="*/ 593377 h 1720299"/>
              <a:gd name="connsiteX715" fmla="*/ 926798 w 1878763"/>
              <a:gd name="connsiteY715" fmla="*/ 593377 h 1720299"/>
              <a:gd name="connsiteX716" fmla="*/ 812625 w 1878763"/>
              <a:gd name="connsiteY716" fmla="*/ 565945 h 1720299"/>
              <a:gd name="connsiteX717" fmla="*/ 840057 w 1878763"/>
              <a:gd name="connsiteY717" fmla="*/ 565945 h 1720299"/>
              <a:gd name="connsiteX718" fmla="*/ 840057 w 1878763"/>
              <a:gd name="connsiteY718" fmla="*/ 593377 h 1720299"/>
              <a:gd name="connsiteX719" fmla="*/ 812625 w 1878763"/>
              <a:gd name="connsiteY719" fmla="*/ 593377 h 1720299"/>
              <a:gd name="connsiteX720" fmla="*/ 692450 w 1878763"/>
              <a:gd name="connsiteY720" fmla="*/ 565945 h 1720299"/>
              <a:gd name="connsiteX721" fmla="*/ 719882 w 1878763"/>
              <a:gd name="connsiteY721" fmla="*/ 565945 h 1720299"/>
              <a:gd name="connsiteX722" fmla="*/ 719882 w 1878763"/>
              <a:gd name="connsiteY722" fmla="*/ 593377 h 1720299"/>
              <a:gd name="connsiteX723" fmla="*/ 692450 w 1878763"/>
              <a:gd name="connsiteY723" fmla="*/ 593377 h 1720299"/>
              <a:gd name="connsiteX724" fmla="*/ 576340 w 1878763"/>
              <a:gd name="connsiteY724" fmla="*/ 565945 h 1720299"/>
              <a:gd name="connsiteX725" fmla="*/ 603772 w 1878763"/>
              <a:gd name="connsiteY725" fmla="*/ 565945 h 1720299"/>
              <a:gd name="connsiteX726" fmla="*/ 603772 w 1878763"/>
              <a:gd name="connsiteY726" fmla="*/ 593377 h 1720299"/>
              <a:gd name="connsiteX727" fmla="*/ 576340 w 1878763"/>
              <a:gd name="connsiteY727" fmla="*/ 593377 h 1720299"/>
              <a:gd name="connsiteX728" fmla="*/ 456165 w 1878763"/>
              <a:gd name="connsiteY728" fmla="*/ 565945 h 1720299"/>
              <a:gd name="connsiteX729" fmla="*/ 483597 w 1878763"/>
              <a:gd name="connsiteY729" fmla="*/ 565945 h 1720299"/>
              <a:gd name="connsiteX730" fmla="*/ 483597 w 1878763"/>
              <a:gd name="connsiteY730" fmla="*/ 593377 h 1720299"/>
              <a:gd name="connsiteX731" fmla="*/ 456165 w 1878763"/>
              <a:gd name="connsiteY731" fmla="*/ 593377 h 1720299"/>
              <a:gd name="connsiteX732" fmla="*/ 340656 w 1878763"/>
              <a:gd name="connsiteY732" fmla="*/ 565945 h 1720299"/>
              <a:gd name="connsiteX733" fmla="*/ 368088 w 1878763"/>
              <a:gd name="connsiteY733" fmla="*/ 565945 h 1720299"/>
              <a:gd name="connsiteX734" fmla="*/ 368088 w 1878763"/>
              <a:gd name="connsiteY734" fmla="*/ 593377 h 1720299"/>
              <a:gd name="connsiteX735" fmla="*/ 340656 w 1878763"/>
              <a:gd name="connsiteY735" fmla="*/ 593377 h 1720299"/>
              <a:gd name="connsiteX736" fmla="*/ 226483 w 1878763"/>
              <a:gd name="connsiteY736" fmla="*/ 565945 h 1720299"/>
              <a:gd name="connsiteX737" fmla="*/ 253915 w 1878763"/>
              <a:gd name="connsiteY737" fmla="*/ 565945 h 1720299"/>
              <a:gd name="connsiteX738" fmla="*/ 253915 w 1878763"/>
              <a:gd name="connsiteY738" fmla="*/ 593377 h 1720299"/>
              <a:gd name="connsiteX739" fmla="*/ 226483 w 1878763"/>
              <a:gd name="connsiteY739" fmla="*/ 593377 h 1720299"/>
              <a:gd name="connsiteX740" fmla="*/ 114173 w 1878763"/>
              <a:gd name="connsiteY740" fmla="*/ 565945 h 1720299"/>
              <a:gd name="connsiteX741" fmla="*/ 141605 w 1878763"/>
              <a:gd name="connsiteY741" fmla="*/ 565945 h 1720299"/>
              <a:gd name="connsiteX742" fmla="*/ 141605 w 1878763"/>
              <a:gd name="connsiteY742" fmla="*/ 593377 h 1720299"/>
              <a:gd name="connsiteX743" fmla="*/ 114173 w 1878763"/>
              <a:gd name="connsiteY743" fmla="*/ 593377 h 1720299"/>
              <a:gd name="connsiteX744" fmla="*/ 0 w 1878763"/>
              <a:gd name="connsiteY744" fmla="*/ 565945 h 1720299"/>
              <a:gd name="connsiteX745" fmla="*/ 27432 w 1878763"/>
              <a:gd name="connsiteY745" fmla="*/ 565945 h 1720299"/>
              <a:gd name="connsiteX746" fmla="*/ 27432 w 1878763"/>
              <a:gd name="connsiteY746" fmla="*/ 593377 h 1720299"/>
              <a:gd name="connsiteX747" fmla="*/ 0 w 1878763"/>
              <a:gd name="connsiteY747" fmla="*/ 593377 h 1720299"/>
              <a:gd name="connsiteX748" fmla="*/ 1851331 w 1878763"/>
              <a:gd name="connsiteY748" fmla="*/ 452438 h 1720299"/>
              <a:gd name="connsiteX749" fmla="*/ 1878763 w 1878763"/>
              <a:gd name="connsiteY749" fmla="*/ 452438 h 1720299"/>
              <a:gd name="connsiteX750" fmla="*/ 1878763 w 1878763"/>
              <a:gd name="connsiteY750" fmla="*/ 479870 h 1720299"/>
              <a:gd name="connsiteX751" fmla="*/ 1851331 w 1878763"/>
              <a:gd name="connsiteY751" fmla="*/ 479870 h 1720299"/>
              <a:gd name="connsiteX752" fmla="*/ 1737031 w 1878763"/>
              <a:gd name="connsiteY752" fmla="*/ 452438 h 1720299"/>
              <a:gd name="connsiteX753" fmla="*/ 1764463 w 1878763"/>
              <a:gd name="connsiteY753" fmla="*/ 452438 h 1720299"/>
              <a:gd name="connsiteX754" fmla="*/ 1764463 w 1878763"/>
              <a:gd name="connsiteY754" fmla="*/ 479870 h 1720299"/>
              <a:gd name="connsiteX755" fmla="*/ 1737031 w 1878763"/>
              <a:gd name="connsiteY755" fmla="*/ 479870 h 1720299"/>
              <a:gd name="connsiteX756" fmla="*/ 1625112 w 1878763"/>
              <a:gd name="connsiteY756" fmla="*/ 452438 h 1720299"/>
              <a:gd name="connsiteX757" fmla="*/ 1652544 w 1878763"/>
              <a:gd name="connsiteY757" fmla="*/ 452438 h 1720299"/>
              <a:gd name="connsiteX758" fmla="*/ 1652544 w 1878763"/>
              <a:gd name="connsiteY758" fmla="*/ 479870 h 1720299"/>
              <a:gd name="connsiteX759" fmla="*/ 1625112 w 1878763"/>
              <a:gd name="connsiteY759" fmla="*/ 479870 h 1720299"/>
              <a:gd name="connsiteX760" fmla="*/ 1510812 w 1878763"/>
              <a:gd name="connsiteY760" fmla="*/ 452438 h 1720299"/>
              <a:gd name="connsiteX761" fmla="*/ 1538244 w 1878763"/>
              <a:gd name="connsiteY761" fmla="*/ 452438 h 1720299"/>
              <a:gd name="connsiteX762" fmla="*/ 1538244 w 1878763"/>
              <a:gd name="connsiteY762" fmla="*/ 479870 h 1720299"/>
              <a:gd name="connsiteX763" fmla="*/ 1510812 w 1878763"/>
              <a:gd name="connsiteY763" fmla="*/ 479870 h 1720299"/>
              <a:gd name="connsiteX764" fmla="*/ 1394702 w 1878763"/>
              <a:gd name="connsiteY764" fmla="*/ 452438 h 1720299"/>
              <a:gd name="connsiteX765" fmla="*/ 1422134 w 1878763"/>
              <a:gd name="connsiteY765" fmla="*/ 452438 h 1720299"/>
              <a:gd name="connsiteX766" fmla="*/ 1422134 w 1878763"/>
              <a:gd name="connsiteY766" fmla="*/ 479870 h 1720299"/>
              <a:gd name="connsiteX767" fmla="*/ 1394702 w 1878763"/>
              <a:gd name="connsiteY767" fmla="*/ 479870 h 1720299"/>
              <a:gd name="connsiteX768" fmla="*/ 1278592 w 1878763"/>
              <a:gd name="connsiteY768" fmla="*/ 452438 h 1720299"/>
              <a:gd name="connsiteX769" fmla="*/ 1306024 w 1878763"/>
              <a:gd name="connsiteY769" fmla="*/ 452438 h 1720299"/>
              <a:gd name="connsiteX770" fmla="*/ 1306024 w 1878763"/>
              <a:gd name="connsiteY770" fmla="*/ 479870 h 1720299"/>
              <a:gd name="connsiteX771" fmla="*/ 1278592 w 1878763"/>
              <a:gd name="connsiteY771" fmla="*/ 479870 h 1720299"/>
              <a:gd name="connsiteX772" fmla="*/ 1162482 w 1878763"/>
              <a:gd name="connsiteY772" fmla="*/ 452438 h 1720299"/>
              <a:gd name="connsiteX773" fmla="*/ 1189914 w 1878763"/>
              <a:gd name="connsiteY773" fmla="*/ 452438 h 1720299"/>
              <a:gd name="connsiteX774" fmla="*/ 1189914 w 1878763"/>
              <a:gd name="connsiteY774" fmla="*/ 479870 h 1720299"/>
              <a:gd name="connsiteX775" fmla="*/ 1162482 w 1878763"/>
              <a:gd name="connsiteY775" fmla="*/ 479870 h 1720299"/>
              <a:gd name="connsiteX776" fmla="*/ 1042307 w 1878763"/>
              <a:gd name="connsiteY776" fmla="*/ 452438 h 1720299"/>
              <a:gd name="connsiteX777" fmla="*/ 1069739 w 1878763"/>
              <a:gd name="connsiteY777" fmla="*/ 452438 h 1720299"/>
              <a:gd name="connsiteX778" fmla="*/ 1069739 w 1878763"/>
              <a:gd name="connsiteY778" fmla="*/ 479870 h 1720299"/>
              <a:gd name="connsiteX779" fmla="*/ 1042307 w 1878763"/>
              <a:gd name="connsiteY779" fmla="*/ 479870 h 1720299"/>
              <a:gd name="connsiteX780" fmla="*/ 926798 w 1878763"/>
              <a:gd name="connsiteY780" fmla="*/ 452438 h 1720299"/>
              <a:gd name="connsiteX781" fmla="*/ 954230 w 1878763"/>
              <a:gd name="connsiteY781" fmla="*/ 452438 h 1720299"/>
              <a:gd name="connsiteX782" fmla="*/ 954230 w 1878763"/>
              <a:gd name="connsiteY782" fmla="*/ 479870 h 1720299"/>
              <a:gd name="connsiteX783" fmla="*/ 926798 w 1878763"/>
              <a:gd name="connsiteY783" fmla="*/ 479870 h 1720299"/>
              <a:gd name="connsiteX784" fmla="*/ 812625 w 1878763"/>
              <a:gd name="connsiteY784" fmla="*/ 452438 h 1720299"/>
              <a:gd name="connsiteX785" fmla="*/ 840057 w 1878763"/>
              <a:gd name="connsiteY785" fmla="*/ 452438 h 1720299"/>
              <a:gd name="connsiteX786" fmla="*/ 840057 w 1878763"/>
              <a:gd name="connsiteY786" fmla="*/ 479870 h 1720299"/>
              <a:gd name="connsiteX787" fmla="*/ 812625 w 1878763"/>
              <a:gd name="connsiteY787" fmla="*/ 479870 h 1720299"/>
              <a:gd name="connsiteX788" fmla="*/ 692450 w 1878763"/>
              <a:gd name="connsiteY788" fmla="*/ 452438 h 1720299"/>
              <a:gd name="connsiteX789" fmla="*/ 719882 w 1878763"/>
              <a:gd name="connsiteY789" fmla="*/ 452438 h 1720299"/>
              <a:gd name="connsiteX790" fmla="*/ 719882 w 1878763"/>
              <a:gd name="connsiteY790" fmla="*/ 479870 h 1720299"/>
              <a:gd name="connsiteX791" fmla="*/ 692450 w 1878763"/>
              <a:gd name="connsiteY791" fmla="*/ 479870 h 1720299"/>
              <a:gd name="connsiteX792" fmla="*/ 576340 w 1878763"/>
              <a:gd name="connsiteY792" fmla="*/ 452438 h 1720299"/>
              <a:gd name="connsiteX793" fmla="*/ 603772 w 1878763"/>
              <a:gd name="connsiteY793" fmla="*/ 452438 h 1720299"/>
              <a:gd name="connsiteX794" fmla="*/ 603772 w 1878763"/>
              <a:gd name="connsiteY794" fmla="*/ 479870 h 1720299"/>
              <a:gd name="connsiteX795" fmla="*/ 576340 w 1878763"/>
              <a:gd name="connsiteY795" fmla="*/ 479870 h 1720299"/>
              <a:gd name="connsiteX796" fmla="*/ 456165 w 1878763"/>
              <a:gd name="connsiteY796" fmla="*/ 452438 h 1720299"/>
              <a:gd name="connsiteX797" fmla="*/ 483597 w 1878763"/>
              <a:gd name="connsiteY797" fmla="*/ 452438 h 1720299"/>
              <a:gd name="connsiteX798" fmla="*/ 483597 w 1878763"/>
              <a:gd name="connsiteY798" fmla="*/ 479870 h 1720299"/>
              <a:gd name="connsiteX799" fmla="*/ 456165 w 1878763"/>
              <a:gd name="connsiteY799" fmla="*/ 479870 h 1720299"/>
              <a:gd name="connsiteX800" fmla="*/ 340656 w 1878763"/>
              <a:gd name="connsiteY800" fmla="*/ 452438 h 1720299"/>
              <a:gd name="connsiteX801" fmla="*/ 368088 w 1878763"/>
              <a:gd name="connsiteY801" fmla="*/ 452438 h 1720299"/>
              <a:gd name="connsiteX802" fmla="*/ 368088 w 1878763"/>
              <a:gd name="connsiteY802" fmla="*/ 479870 h 1720299"/>
              <a:gd name="connsiteX803" fmla="*/ 340656 w 1878763"/>
              <a:gd name="connsiteY803" fmla="*/ 479870 h 1720299"/>
              <a:gd name="connsiteX804" fmla="*/ 226483 w 1878763"/>
              <a:gd name="connsiteY804" fmla="*/ 452438 h 1720299"/>
              <a:gd name="connsiteX805" fmla="*/ 253915 w 1878763"/>
              <a:gd name="connsiteY805" fmla="*/ 452438 h 1720299"/>
              <a:gd name="connsiteX806" fmla="*/ 253915 w 1878763"/>
              <a:gd name="connsiteY806" fmla="*/ 479870 h 1720299"/>
              <a:gd name="connsiteX807" fmla="*/ 226483 w 1878763"/>
              <a:gd name="connsiteY807" fmla="*/ 479870 h 1720299"/>
              <a:gd name="connsiteX808" fmla="*/ 114173 w 1878763"/>
              <a:gd name="connsiteY808" fmla="*/ 452438 h 1720299"/>
              <a:gd name="connsiteX809" fmla="*/ 141605 w 1878763"/>
              <a:gd name="connsiteY809" fmla="*/ 452438 h 1720299"/>
              <a:gd name="connsiteX810" fmla="*/ 141605 w 1878763"/>
              <a:gd name="connsiteY810" fmla="*/ 479870 h 1720299"/>
              <a:gd name="connsiteX811" fmla="*/ 114173 w 1878763"/>
              <a:gd name="connsiteY811" fmla="*/ 479870 h 1720299"/>
              <a:gd name="connsiteX812" fmla="*/ 0 w 1878763"/>
              <a:gd name="connsiteY812" fmla="*/ 452438 h 1720299"/>
              <a:gd name="connsiteX813" fmla="*/ 27432 w 1878763"/>
              <a:gd name="connsiteY813" fmla="*/ 452438 h 1720299"/>
              <a:gd name="connsiteX814" fmla="*/ 27432 w 1878763"/>
              <a:gd name="connsiteY814" fmla="*/ 479870 h 1720299"/>
              <a:gd name="connsiteX815" fmla="*/ 0 w 1878763"/>
              <a:gd name="connsiteY815" fmla="*/ 479870 h 1720299"/>
              <a:gd name="connsiteX816" fmla="*/ 1851331 w 1878763"/>
              <a:gd name="connsiteY816" fmla="*/ 337344 h 1720299"/>
              <a:gd name="connsiteX817" fmla="*/ 1878763 w 1878763"/>
              <a:gd name="connsiteY817" fmla="*/ 337344 h 1720299"/>
              <a:gd name="connsiteX818" fmla="*/ 1878763 w 1878763"/>
              <a:gd name="connsiteY818" fmla="*/ 364776 h 1720299"/>
              <a:gd name="connsiteX819" fmla="*/ 1851331 w 1878763"/>
              <a:gd name="connsiteY819" fmla="*/ 364776 h 1720299"/>
              <a:gd name="connsiteX820" fmla="*/ 1737031 w 1878763"/>
              <a:gd name="connsiteY820" fmla="*/ 337344 h 1720299"/>
              <a:gd name="connsiteX821" fmla="*/ 1764463 w 1878763"/>
              <a:gd name="connsiteY821" fmla="*/ 337344 h 1720299"/>
              <a:gd name="connsiteX822" fmla="*/ 1764463 w 1878763"/>
              <a:gd name="connsiteY822" fmla="*/ 364776 h 1720299"/>
              <a:gd name="connsiteX823" fmla="*/ 1737031 w 1878763"/>
              <a:gd name="connsiteY823" fmla="*/ 364776 h 1720299"/>
              <a:gd name="connsiteX824" fmla="*/ 1625112 w 1878763"/>
              <a:gd name="connsiteY824" fmla="*/ 337344 h 1720299"/>
              <a:gd name="connsiteX825" fmla="*/ 1652544 w 1878763"/>
              <a:gd name="connsiteY825" fmla="*/ 337344 h 1720299"/>
              <a:gd name="connsiteX826" fmla="*/ 1652544 w 1878763"/>
              <a:gd name="connsiteY826" fmla="*/ 364776 h 1720299"/>
              <a:gd name="connsiteX827" fmla="*/ 1625112 w 1878763"/>
              <a:gd name="connsiteY827" fmla="*/ 364776 h 1720299"/>
              <a:gd name="connsiteX828" fmla="*/ 1510812 w 1878763"/>
              <a:gd name="connsiteY828" fmla="*/ 337344 h 1720299"/>
              <a:gd name="connsiteX829" fmla="*/ 1538244 w 1878763"/>
              <a:gd name="connsiteY829" fmla="*/ 337344 h 1720299"/>
              <a:gd name="connsiteX830" fmla="*/ 1538244 w 1878763"/>
              <a:gd name="connsiteY830" fmla="*/ 364776 h 1720299"/>
              <a:gd name="connsiteX831" fmla="*/ 1510812 w 1878763"/>
              <a:gd name="connsiteY831" fmla="*/ 364776 h 1720299"/>
              <a:gd name="connsiteX832" fmla="*/ 1394702 w 1878763"/>
              <a:gd name="connsiteY832" fmla="*/ 337344 h 1720299"/>
              <a:gd name="connsiteX833" fmla="*/ 1422134 w 1878763"/>
              <a:gd name="connsiteY833" fmla="*/ 337344 h 1720299"/>
              <a:gd name="connsiteX834" fmla="*/ 1422134 w 1878763"/>
              <a:gd name="connsiteY834" fmla="*/ 364776 h 1720299"/>
              <a:gd name="connsiteX835" fmla="*/ 1394702 w 1878763"/>
              <a:gd name="connsiteY835" fmla="*/ 364776 h 1720299"/>
              <a:gd name="connsiteX836" fmla="*/ 1278592 w 1878763"/>
              <a:gd name="connsiteY836" fmla="*/ 337344 h 1720299"/>
              <a:gd name="connsiteX837" fmla="*/ 1306024 w 1878763"/>
              <a:gd name="connsiteY837" fmla="*/ 337344 h 1720299"/>
              <a:gd name="connsiteX838" fmla="*/ 1306024 w 1878763"/>
              <a:gd name="connsiteY838" fmla="*/ 364776 h 1720299"/>
              <a:gd name="connsiteX839" fmla="*/ 1278592 w 1878763"/>
              <a:gd name="connsiteY839" fmla="*/ 364776 h 1720299"/>
              <a:gd name="connsiteX840" fmla="*/ 1162482 w 1878763"/>
              <a:gd name="connsiteY840" fmla="*/ 337344 h 1720299"/>
              <a:gd name="connsiteX841" fmla="*/ 1189914 w 1878763"/>
              <a:gd name="connsiteY841" fmla="*/ 337344 h 1720299"/>
              <a:gd name="connsiteX842" fmla="*/ 1189914 w 1878763"/>
              <a:gd name="connsiteY842" fmla="*/ 364776 h 1720299"/>
              <a:gd name="connsiteX843" fmla="*/ 1162482 w 1878763"/>
              <a:gd name="connsiteY843" fmla="*/ 364776 h 1720299"/>
              <a:gd name="connsiteX844" fmla="*/ 1042307 w 1878763"/>
              <a:gd name="connsiteY844" fmla="*/ 337344 h 1720299"/>
              <a:gd name="connsiteX845" fmla="*/ 1069739 w 1878763"/>
              <a:gd name="connsiteY845" fmla="*/ 337344 h 1720299"/>
              <a:gd name="connsiteX846" fmla="*/ 1069739 w 1878763"/>
              <a:gd name="connsiteY846" fmla="*/ 364776 h 1720299"/>
              <a:gd name="connsiteX847" fmla="*/ 1042307 w 1878763"/>
              <a:gd name="connsiteY847" fmla="*/ 364776 h 1720299"/>
              <a:gd name="connsiteX848" fmla="*/ 926798 w 1878763"/>
              <a:gd name="connsiteY848" fmla="*/ 337344 h 1720299"/>
              <a:gd name="connsiteX849" fmla="*/ 954230 w 1878763"/>
              <a:gd name="connsiteY849" fmla="*/ 337344 h 1720299"/>
              <a:gd name="connsiteX850" fmla="*/ 954230 w 1878763"/>
              <a:gd name="connsiteY850" fmla="*/ 364776 h 1720299"/>
              <a:gd name="connsiteX851" fmla="*/ 926798 w 1878763"/>
              <a:gd name="connsiteY851" fmla="*/ 364776 h 1720299"/>
              <a:gd name="connsiteX852" fmla="*/ 812625 w 1878763"/>
              <a:gd name="connsiteY852" fmla="*/ 337344 h 1720299"/>
              <a:gd name="connsiteX853" fmla="*/ 840057 w 1878763"/>
              <a:gd name="connsiteY853" fmla="*/ 337344 h 1720299"/>
              <a:gd name="connsiteX854" fmla="*/ 840057 w 1878763"/>
              <a:gd name="connsiteY854" fmla="*/ 364776 h 1720299"/>
              <a:gd name="connsiteX855" fmla="*/ 812625 w 1878763"/>
              <a:gd name="connsiteY855" fmla="*/ 364776 h 1720299"/>
              <a:gd name="connsiteX856" fmla="*/ 692450 w 1878763"/>
              <a:gd name="connsiteY856" fmla="*/ 337344 h 1720299"/>
              <a:gd name="connsiteX857" fmla="*/ 719882 w 1878763"/>
              <a:gd name="connsiteY857" fmla="*/ 337344 h 1720299"/>
              <a:gd name="connsiteX858" fmla="*/ 719882 w 1878763"/>
              <a:gd name="connsiteY858" fmla="*/ 364776 h 1720299"/>
              <a:gd name="connsiteX859" fmla="*/ 692450 w 1878763"/>
              <a:gd name="connsiteY859" fmla="*/ 364776 h 1720299"/>
              <a:gd name="connsiteX860" fmla="*/ 576340 w 1878763"/>
              <a:gd name="connsiteY860" fmla="*/ 337344 h 1720299"/>
              <a:gd name="connsiteX861" fmla="*/ 603772 w 1878763"/>
              <a:gd name="connsiteY861" fmla="*/ 337344 h 1720299"/>
              <a:gd name="connsiteX862" fmla="*/ 603772 w 1878763"/>
              <a:gd name="connsiteY862" fmla="*/ 364776 h 1720299"/>
              <a:gd name="connsiteX863" fmla="*/ 576340 w 1878763"/>
              <a:gd name="connsiteY863" fmla="*/ 364776 h 1720299"/>
              <a:gd name="connsiteX864" fmla="*/ 456165 w 1878763"/>
              <a:gd name="connsiteY864" fmla="*/ 337344 h 1720299"/>
              <a:gd name="connsiteX865" fmla="*/ 483597 w 1878763"/>
              <a:gd name="connsiteY865" fmla="*/ 337344 h 1720299"/>
              <a:gd name="connsiteX866" fmla="*/ 483597 w 1878763"/>
              <a:gd name="connsiteY866" fmla="*/ 364776 h 1720299"/>
              <a:gd name="connsiteX867" fmla="*/ 456165 w 1878763"/>
              <a:gd name="connsiteY867" fmla="*/ 364776 h 1720299"/>
              <a:gd name="connsiteX868" fmla="*/ 340656 w 1878763"/>
              <a:gd name="connsiteY868" fmla="*/ 337344 h 1720299"/>
              <a:gd name="connsiteX869" fmla="*/ 368088 w 1878763"/>
              <a:gd name="connsiteY869" fmla="*/ 337344 h 1720299"/>
              <a:gd name="connsiteX870" fmla="*/ 368088 w 1878763"/>
              <a:gd name="connsiteY870" fmla="*/ 364776 h 1720299"/>
              <a:gd name="connsiteX871" fmla="*/ 340656 w 1878763"/>
              <a:gd name="connsiteY871" fmla="*/ 364776 h 1720299"/>
              <a:gd name="connsiteX872" fmla="*/ 226483 w 1878763"/>
              <a:gd name="connsiteY872" fmla="*/ 337344 h 1720299"/>
              <a:gd name="connsiteX873" fmla="*/ 253915 w 1878763"/>
              <a:gd name="connsiteY873" fmla="*/ 337344 h 1720299"/>
              <a:gd name="connsiteX874" fmla="*/ 253915 w 1878763"/>
              <a:gd name="connsiteY874" fmla="*/ 364776 h 1720299"/>
              <a:gd name="connsiteX875" fmla="*/ 226483 w 1878763"/>
              <a:gd name="connsiteY875" fmla="*/ 364776 h 1720299"/>
              <a:gd name="connsiteX876" fmla="*/ 114173 w 1878763"/>
              <a:gd name="connsiteY876" fmla="*/ 337344 h 1720299"/>
              <a:gd name="connsiteX877" fmla="*/ 141605 w 1878763"/>
              <a:gd name="connsiteY877" fmla="*/ 337344 h 1720299"/>
              <a:gd name="connsiteX878" fmla="*/ 141605 w 1878763"/>
              <a:gd name="connsiteY878" fmla="*/ 364776 h 1720299"/>
              <a:gd name="connsiteX879" fmla="*/ 114173 w 1878763"/>
              <a:gd name="connsiteY879" fmla="*/ 364776 h 1720299"/>
              <a:gd name="connsiteX880" fmla="*/ 0 w 1878763"/>
              <a:gd name="connsiteY880" fmla="*/ 337344 h 1720299"/>
              <a:gd name="connsiteX881" fmla="*/ 27432 w 1878763"/>
              <a:gd name="connsiteY881" fmla="*/ 337344 h 1720299"/>
              <a:gd name="connsiteX882" fmla="*/ 27432 w 1878763"/>
              <a:gd name="connsiteY882" fmla="*/ 364776 h 1720299"/>
              <a:gd name="connsiteX883" fmla="*/ 0 w 1878763"/>
              <a:gd name="connsiteY883" fmla="*/ 364776 h 1720299"/>
              <a:gd name="connsiteX884" fmla="*/ 1851331 w 1878763"/>
              <a:gd name="connsiteY884" fmla="*/ 223837 h 1720299"/>
              <a:gd name="connsiteX885" fmla="*/ 1878763 w 1878763"/>
              <a:gd name="connsiteY885" fmla="*/ 223837 h 1720299"/>
              <a:gd name="connsiteX886" fmla="*/ 1878763 w 1878763"/>
              <a:gd name="connsiteY886" fmla="*/ 251269 h 1720299"/>
              <a:gd name="connsiteX887" fmla="*/ 1851331 w 1878763"/>
              <a:gd name="connsiteY887" fmla="*/ 251269 h 1720299"/>
              <a:gd name="connsiteX888" fmla="*/ 1737031 w 1878763"/>
              <a:gd name="connsiteY888" fmla="*/ 223837 h 1720299"/>
              <a:gd name="connsiteX889" fmla="*/ 1764463 w 1878763"/>
              <a:gd name="connsiteY889" fmla="*/ 223837 h 1720299"/>
              <a:gd name="connsiteX890" fmla="*/ 1764463 w 1878763"/>
              <a:gd name="connsiteY890" fmla="*/ 251269 h 1720299"/>
              <a:gd name="connsiteX891" fmla="*/ 1737031 w 1878763"/>
              <a:gd name="connsiteY891" fmla="*/ 251269 h 1720299"/>
              <a:gd name="connsiteX892" fmla="*/ 1625112 w 1878763"/>
              <a:gd name="connsiteY892" fmla="*/ 223837 h 1720299"/>
              <a:gd name="connsiteX893" fmla="*/ 1652544 w 1878763"/>
              <a:gd name="connsiteY893" fmla="*/ 223837 h 1720299"/>
              <a:gd name="connsiteX894" fmla="*/ 1652544 w 1878763"/>
              <a:gd name="connsiteY894" fmla="*/ 251269 h 1720299"/>
              <a:gd name="connsiteX895" fmla="*/ 1625112 w 1878763"/>
              <a:gd name="connsiteY895" fmla="*/ 251269 h 1720299"/>
              <a:gd name="connsiteX896" fmla="*/ 1510812 w 1878763"/>
              <a:gd name="connsiteY896" fmla="*/ 223837 h 1720299"/>
              <a:gd name="connsiteX897" fmla="*/ 1538244 w 1878763"/>
              <a:gd name="connsiteY897" fmla="*/ 223837 h 1720299"/>
              <a:gd name="connsiteX898" fmla="*/ 1538244 w 1878763"/>
              <a:gd name="connsiteY898" fmla="*/ 251269 h 1720299"/>
              <a:gd name="connsiteX899" fmla="*/ 1510812 w 1878763"/>
              <a:gd name="connsiteY899" fmla="*/ 251269 h 1720299"/>
              <a:gd name="connsiteX900" fmla="*/ 1394702 w 1878763"/>
              <a:gd name="connsiteY900" fmla="*/ 223837 h 1720299"/>
              <a:gd name="connsiteX901" fmla="*/ 1422134 w 1878763"/>
              <a:gd name="connsiteY901" fmla="*/ 223837 h 1720299"/>
              <a:gd name="connsiteX902" fmla="*/ 1422134 w 1878763"/>
              <a:gd name="connsiteY902" fmla="*/ 251269 h 1720299"/>
              <a:gd name="connsiteX903" fmla="*/ 1394702 w 1878763"/>
              <a:gd name="connsiteY903" fmla="*/ 251269 h 1720299"/>
              <a:gd name="connsiteX904" fmla="*/ 1278592 w 1878763"/>
              <a:gd name="connsiteY904" fmla="*/ 223837 h 1720299"/>
              <a:gd name="connsiteX905" fmla="*/ 1306024 w 1878763"/>
              <a:gd name="connsiteY905" fmla="*/ 223837 h 1720299"/>
              <a:gd name="connsiteX906" fmla="*/ 1306024 w 1878763"/>
              <a:gd name="connsiteY906" fmla="*/ 251269 h 1720299"/>
              <a:gd name="connsiteX907" fmla="*/ 1278592 w 1878763"/>
              <a:gd name="connsiteY907" fmla="*/ 251269 h 1720299"/>
              <a:gd name="connsiteX908" fmla="*/ 1162482 w 1878763"/>
              <a:gd name="connsiteY908" fmla="*/ 223837 h 1720299"/>
              <a:gd name="connsiteX909" fmla="*/ 1189914 w 1878763"/>
              <a:gd name="connsiteY909" fmla="*/ 223837 h 1720299"/>
              <a:gd name="connsiteX910" fmla="*/ 1189914 w 1878763"/>
              <a:gd name="connsiteY910" fmla="*/ 251269 h 1720299"/>
              <a:gd name="connsiteX911" fmla="*/ 1162482 w 1878763"/>
              <a:gd name="connsiteY911" fmla="*/ 251269 h 1720299"/>
              <a:gd name="connsiteX912" fmla="*/ 1042307 w 1878763"/>
              <a:gd name="connsiteY912" fmla="*/ 223837 h 1720299"/>
              <a:gd name="connsiteX913" fmla="*/ 1069739 w 1878763"/>
              <a:gd name="connsiteY913" fmla="*/ 223837 h 1720299"/>
              <a:gd name="connsiteX914" fmla="*/ 1069739 w 1878763"/>
              <a:gd name="connsiteY914" fmla="*/ 251269 h 1720299"/>
              <a:gd name="connsiteX915" fmla="*/ 1042307 w 1878763"/>
              <a:gd name="connsiteY915" fmla="*/ 251269 h 1720299"/>
              <a:gd name="connsiteX916" fmla="*/ 926798 w 1878763"/>
              <a:gd name="connsiteY916" fmla="*/ 223837 h 1720299"/>
              <a:gd name="connsiteX917" fmla="*/ 954230 w 1878763"/>
              <a:gd name="connsiteY917" fmla="*/ 223837 h 1720299"/>
              <a:gd name="connsiteX918" fmla="*/ 954230 w 1878763"/>
              <a:gd name="connsiteY918" fmla="*/ 251269 h 1720299"/>
              <a:gd name="connsiteX919" fmla="*/ 926798 w 1878763"/>
              <a:gd name="connsiteY919" fmla="*/ 251269 h 1720299"/>
              <a:gd name="connsiteX920" fmla="*/ 812625 w 1878763"/>
              <a:gd name="connsiteY920" fmla="*/ 223837 h 1720299"/>
              <a:gd name="connsiteX921" fmla="*/ 840057 w 1878763"/>
              <a:gd name="connsiteY921" fmla="*/ 223837 h 1720299"/>
              <a:gd name="connsiteX922" fmla="*/ 840057 w 1878763"/>
              <a:gd name="connsiteY922" fmla="*/ 251269 h 1720299"/>
              <a:gd name="connsiteX923" fmla="*/ 812625 w 1878763"/>
              <a:gd name="connsiteY923" fmla="*/ 251269 h 1720299"/>
              <a:gd name="connsiteX924" fmla="*/ 692450 w 1878763"/>
              <a:gd name="connsiteY924" fmla="*/ 223837 h 1720299"/>
              <a:gd name="connsiteX925" fmla="*/ 719882 w 1878763"/>
              <a:gd name="connsiteY925" fmla="*/ 223837 h 1720299"/>
              <a:gd name="connsiteX926" fmla="*/ 719882 w 1878763"/>
              <a:gd name="connsiteY926" fmla="*/ 251269 h 1720299"/>
              <a:gd name="connsiteX927" fmla="*/ 692450 w 1878763"/>
              <a:gd name="connsiteY927" fmla="*/ 251269 h 1720299"/>
              <a:gd name="connsiteX928" fmla="*/ 576340 w 1878763"/>
              <a:gd name="connsiteY928" fmla="*/ 223837 h 1720299"/>
              <a:gd name="connsiteX929" fmla="*/ 603772 w 1878763"/>
              <a:gd name="connsiteY929" fmla="*/ 223837 h 1720299"/>
              <a:gd name="connsiteX930" fmla="*/ 603772 w 1878763"/>
              <a:gd name="connsiteY930" fmla="*/ 251269 h 1720299"/>
              <a:gd name="connsiteX931" fmla="*/ 576340 w 1878763"/>
              <a:gd name="connsiteY931" fmla="*/ 251269 h 1720299"/>
              <a:gd name="connsiteX932" fmla="*/ 456165 w 1878763"/>
              <a:gd name="connsiteY932" fmla="*/ 223837 h 1720299"/>
              <a:gd name="connsiteX933" fmla="*/ 483597 w 1878763"/>
              <a:gd name="connsiteY933" fmla="*/ 223837 h 1720299"/>
              <a:gd name="connsiteX934" fmla="*/ 483597 w 1878763"/>
              <a:gd name="connsiteY934" fmla="*/ 251269 h 1720299"/>
              <a:gd name="connsiteX935" fmla="*/ 456165 w 1878763"/>
              <a:gd name="connsiteY935" fmla="*/ 251269 h 1720299"/>
              <a:gd name="connsiteX936" fmla="*/ 340656 w 1878763"/>
              <a:gd name="connsiteY936" fmla="*/ 223837 h 1720299"/>
              <a:gd name="connsiteX937" fmla="*/ 368088 w 1878763"/>
              <a:gd name="connsiteY937" fmla="*/ 223837 h 1720299"/>
              <a:gd name="connsiteX938" fmla="*/ 368088 w 1878763"/>
              <a:gd name="connsiteY938" fmla="*/ 251269 h 1720299"/>
              <a:gd name="connsiteX939" fmla="*/ 340656 w 1878763"/>
              <a:gd name="connsiteY939" fmla="*/ 251269 h 1720299"/>
              <a:gd name="connsiteX940" fmla="*/ 226483 w 1878763"/>
              <a:gd name="connsiteY940" fmla="*/ 223837 h 1720299"/>
              <a:gd name="connsiteX941" fmla="*/ 253915 w 1878763"/>
              <a:gd name="connsiteY941" fmla="*/ 223837 h 1720299"/>
              <a:gd name="connsiteX942" fmla="*/ 253915 w 1878763"/>
              <a:gd name="connsiteY942" fmla="*/ 251269 h 1720299"/>
              <a:gd name="connsiteX943" fmla="*/ 226483 w 1878763"/>
              <a:gd name="connsiteY943" fmla="*/ 251269 h 1720299"/>
              <a:gd name="connsiteX944" fmla="*/ 114173 w 1878763"/>
              <a:gd name="connsiteY944" fmla="*/ 223837 h 1720299"/>
              <a:gd name="connsiteX945" fmla="*/ 141605 w 1878763"/>
              <a:gd name="connsiteY945" fmla="*/ 223837 h 1720299"/>
              <a:gd name="connsiteX946" fmla="*/ 141605 w 1878763"/>
              <a:gd name="connsiteY946" fmla="*/ 251269 h 1720299"/>
              <a:gd name="connsiteX947" fmla="*/ 114173 w 1878763"/>
              <a:gd name="connsiteY947" fmla="*/ 251269 h 1720299"/>
              <a:gd name="connsiteX948" fmla="*/ 0 w 1878763"/>
              <a:gd name="connsiteY948" fmla="*/ 223837 h 1720299"/>
              <a:gd name="connsiteX949" fmla="*/ 27432 w 1878763"/>
              <a:gd name="connsiteY949" fmla="*/ 223837 h 1720299"/>
              <a:gd name="connsiteX950" fmla="*/ 27432 w 1878763"/>
              <a:gd name="connsiteY950" fmla="*/ 251269 h 1720299"/>
              <a:gd name="connsiteX951" fmla="*/ 0 w 1878763"/>
              <a:gd name="connsiteY951" fmla="*/ 251269 h 1720299"/>
              <a:gd name="connsiteX952" fmla="*/ 1851331 w 1878763"/>
              <a:gd name="connsiteY952" fmla="*/ 113507 h 1720299"/>
              <a:gd name="connsiteX953" fmla="*/ 1878763 w 1878763"/>
              <a:gd name="connsiteY953" fmla="*/ 113507 h 1720299"/>
              <a:gd name="connsiteX954" fmla="*/ 1878763 w 1878763"/>
              <a:gd name="connsiteY954" fmla="*/ 140939 h 1720299"/>
              <a:gd name="connsiteX955" fmla="*/ 1851331 w 1878763"/>
              <a:gd name="connsiteY955" fmla="*/ 140939 h 1720299"/>
              <a:gd name="connsiteX956" fmla="*/ 1737031 w 1878763"/>
              <a:gd name="connsiteY956" fmla="*/ 113507 h 1720299"/>
              <a:gd name="connsiteX957" fmla="*/ 1764463 w 1878763"/>
              <a:gd name="connsiteY957" fmla="*/ 113507 h 1720299"/>
              <a:gd name="connsiteX958" fmla="*/ 1764463 w 1878763"/>
              <a:gd name="connsiteY958" fmla="*/ 140939 h 1720299"/>
              <a:gd name="connsiteX959" fmla="*/ 1737031 w 1878763"/>
              <a:gd name="connsiteY959" fmla="*/ 140939 h 1720299"/>
              <a:gd name="connsiteX960" fmla="*/ 1625112 w 1878763"/>
              <a:gd name="connsiteY960" fmla="*/ 113507 h 1720299"/>
              <a:gd name="connsiteX961" fmla="*/ 1652544 w 1878763"/>
              <a:gd name="connsiteY961" fmla="*/ 113507 h 1720299"/>
              <a:gd name="connsiteX962" fmla="*/ 1652544 w 1878763"/>
              <a:gd name="connsiteY962" fmla="*/ 140939 h 1720299"/>
              <a:gd name="connsiteX963" fmla="*/ 1625112 w 1878763"/>
              <a:gd name="connsiteY963" fmla="*/ 140939 h 1720299"/>
              <a:gd name="connsiteX964" fmla="*/ 1510812 w 1878763"/>
              <a:gd name="connsiteY964" fmla="*/ 113507 h 1720299"/>
              <a:gd name="connsiteX965" fmla="*/ 1538244 w 1878763"/>
              <a:gd name="connsiteY965" fmla="*/ 113507 h 1720299"/>
              <a:gd name="connsiteX966" fmla="*/ 1538244 w 1878763"/>
              <a:gd name="connsiteY966" fmla="*/ 140939 h 1720299"/>
              <a:gd name="connsiteX967" fmla="*/ 1510812 w 1878763"/>
              <a:gd name="connsiteY967" fmla="*/ 140939 h 1720299"/>
              <a:gd name="connsiteX968" fmla="*/ 1394702 w 1878763"/>
              <a:gd name="connsiteY968" fmla="*/ 113507 h 1720299"/>
              <a:gd name="connsiteX969" fmla="*/ 1422134 w 1878763"/>
              <a:gd name="connsiteY969" fmla="*/ 113507 h 1720299"/>
              <a:gd name="connsiteX970" fmla="*/ 1422134 w 1878763"/>
              <a:gd name="connsiteY970" fmla="*/ 140939 h 1720299"/>
              <a:gd name="connsiteX971" fmla="*/ 1394702 w 1878763"/>
              <a:gd name="connsiteY971" fmla="*/ 140939 h 1720299"/>
              <a:gd name="connsiteX972" fmla="*/ 1278592 w 1878763"/>
              <a:gd name="connsiteY972" fmla="*/ 113507 h 1720299"/>
              <a:gd name="connsiteX973" fmla="*/ 1306024 w 1878763"/>
              <a:gd name="connsiteY973" fmla="*/ 113507 h 1720299"/>
              <a:gd name="connsiteX974" fmla="*/ 1306024 w 1878763"/>
              <a:gd name="connsiteY974" fmla="*/ 140939 h 1720299"/>
              <a:gd name="connsiteX975" fmla="*/ 1278592 w 1878763"/>
              <a:gd name="connsiteY975" fmla="*/ 140939 h 1720299"/>
              <a:gd name="connsiteX976" fmla="*/ 1162482 w 1878763"/>
              <a:gd name="connsiteY976" fmla="*/ 113507 h 1720299"/>
              <a:gd name="connsiteX977" fmla="*/ 1189914 w 1878763"/>
              <a:gd name="connsiteY977" fmla="*/ 113507 h 1720299"/>
              <a:gd name="connsiteX978" fmla="*/ 1189914 w 1878763"/>
              <a:gd name="connsiteY978" fmla="*/ 140939 h 1720299"/>
              <a:gd name="connsiteX979" fmla="*/ 1162482 w 1878763"/>
              <a:gd name="connsiteY979" fmla="*/ 140939 h 1720299"/>
              <a:gd name="connsiteX980" fmla="*/ 1042307 w 1878763"/>
              <a:gd name="connsiteY980" fmla="*/ 113507 h 1720299"/>
              <a:gd name="connsiteX981" fmla="*/ 1069739 w 1878763"/>
              <a:gd name="connsiteY981" fmla="*/ 113507 h 1720299"/>
              <a:gd name="connsiteX982" fmla="*/ 1069739 w 1878763"/>
              <a:gd name="connsiteY982" fmla="*/ 140939 h 1720299"/>
              <a:gd name="connsiteX983" fmla="*/ 1042307 w 1878763"/>
              <a:gd name="connsiteY983" fmla="*/ 140939 h 1720299"/>
              <a:gd name="connsiteX984" fmla="*/ 926798 w 1878763"/>
              <a:gd name="connsiteY984" fmla="*/ 113507 h 1720299"/>
              <a:gd name="connsiteX985" fmla="*/ 954230 w 1878763"/>
              <a:gd name="connsiteY985" fmla="*/ 113507 h 1720299"/>
              <a:gd name="connsiteX986" fmla="*/ 954230 w 1878763"/>
              <a:gd name="connsiteY986" fmla="*/ 140939 h 1720299"/>
              <a:gd name="connsiteX987" fmla="*/ 926798 w 1878763"/>
              <a:gd name="connsiteY987" fmla="*/ 140939 h 1720299"/>
              <a:gd name="connsiteX988" fmla="*/ 812625 w 1878763"/>
              <a:gd name="connsiteY988" fmla="*/ 113507 h 1720299"/>
              <a:gd name="connsiteX989" fmla="*/ 840057 w 1878763"/>
              <a:gd name="connsiteY989" fmla="*/ 113507 h 1720299"/>
              <a:gd name="connsiteX990" fmla="*/ 840057 w 1878763"/>
              <a:gd name="connsiteY990" fmla="*/ 140939 h 1720299"/>
              <a:gd name="connsiteX991" fmla="*/ 812625 w 1878763"/>
              <a:gd name="connsiteY991" fmla="*/ 140939 h 1720299"/>
              <a:gd name="connsiteX992" fmla="*/ 692450 w 1878763"/>
              <a:gd name="connsiteY992" fmla="*/ 113507 h 1720299"/>
              <a:gd name="connsiteX993" fmla="*/ 719882 w 1878763"/>
              <a:gd name="connsiteY993" fmla="*/ 113507 h 1720299"/>
              <a:gd name="connsiteX994" fmla="*/ 719882 w 1878763"/>
              <a:gd name="connsiteY994" fmla="*/ 140939 h 1720299"/>
              <a:gd name="connsiteX995" fmla="*/ 692450 w 1878763"/>
              <a:gd name="connsiteY995" fmla="*/ 140939 h 1720299"/>
              <a:gd name="connsiteX996" fmla="*/ 576340 w 1878763"/>
              <a:gd name="connsiteY996" fmla="*/ 113507 h 1720299"/>
              <a:gd name="connsiteX997" fmla="*/ 603772 w 1878763"/>
              <a:gd name="connsiteY997" fmla="*/ 113507 h 1720299"/>
              <a:gd name="connsiteX998" fmla="*/ 603772 w 1878763"/>
              <a:gd name="connsiteY998" fmla="*/ 140939 h 1720299"/>
              <a:gd name="connsiteX999" fmla="*/ 576340 w 1878763"/>
              <a:gd name="connsiteY999" fmla="*/ 140939 h 1720299"/>
              <a:gd name="connsiteX1000" fmla="*/ 456165 w 1878763"/>
              <a:gd name="connsiteY1000" fmla="*/ 113507 h 1720299"/>
              <a:gd name="connsiteX1001" fmla="*/ 483597 w 1878763"/>
              <a:gd name="connsiteY1001" fmla="*/ 113507 h 1720299"/>
              <a:gd name="connsiteX1002" fmla="*/ 483597 w 1878763"/>
              <a:gd name="connsiteY1002" fmla="*/ 140939 h 1720299"/>
              <a:gd name="connsiteX1003" fmla="*/ 456165 w 1878763"/>
              <a:gd name="connsiteY1003" fmla="*/ 140939 h 1720299"/>
              <a:gd name="connsiteX1004" fmla="*/ 340656 w 1878763"/>
              <a:gd name="connsiteY1004" fmla="*/ 113507 h 1720299"/>
              <a:gd name="connsiteX1005" fmla="*/ 368088 w 1878763"/>
              <a:gd name="connsiteY1005" fmla="*/ 113507 h 1720299"/>
              <a:gd name="connsiteX1006" fmla="*/ 368088 w 1878763"/>
              <a:gd name="connsiteY1006" fmla="*/ 140939 h 1720299"/>
              <a:gd name="connsiteX1007" fmla="*/ 340656 w 1878763"/>
              <a:gd name="connsiteY1007" fmla="*/ 140939 h 1720299"/>
              <a:gd name="connsiteX1008" fmla="*/ 226483 w 1878763"/>
              <a:gd name="connsiteY1008" fmla="*/ 113507 h 1720299"/>
              <a:gd name="connsiteX1009" fmla="*/ 253915 w 1878763"/>
              <a:gd name="connsiteY1009" fmla="*/ 113507 h 1720299"/>
              <a:gd name="connsiteX1010" fmla="*/ 253915 w 1878763"/>
              <a:gd name="connsiteY1010" fmla="*/ 140939 h 1720299"/>
              <a:gd name="connsiteX1011" fmla="*/ 226483 w 1878763"/>
              <a:gd name="connsiteY1011" fmla="*/ 140939 h 1720299"/>
              <a:gd name="connsiteX1012" fmla="*/ 114173 w 1878763"/>
              <a:gd name="connsiteY1012" fmla="*/ 113507 h 1720299"/>
              <a:gd name="connsiteX1013" fmla="*/ 141605 w 1878763"/>
              <a:gd name="connsiteY1013" fmla="*/ 113507 h 1720299"/>
              <a:gd name="connsiteX1014" fmla="*/ 141605 w 1878763"/>
              <a:gd name="connsiteY1014" fmla="*/ 140939 h 1720299"/>
              <a:gd name="connsiteX1015" fmla="*/ 114173 w 1878763"/>
              <a:gd name="connsiteY1015" fmla="*/ 140939 h 1720299"/>
              <a:gd name="connsiteX1016" fmla="*/ 0 w 1878763"/>
              <a:gd name="connsiteY1016" fmla="*/ 113507 h 1720299"/>
              <a:gd name="connsiteX1017" fmla="*/ 27432 w 1878763"/>
              <a:gd name="connsiteY1017" fmla="*/ 113507 h 1720299"/>
              <a:gd name="connsiteX1018" fmla="*/ 27432 w 1878763"/>
              <a:gd name="connsiteY1018" fmla="*/ 140939 h 1720299"/>
              <a:gd name="connsiteX1019" fmla="*/ 0 w 1878763"/>
              <a:gd name="connsiteY1019" fmla="*/ 140939 h 1720299"/>
              <a:gd name="connsiteX1020" fmla="*/ 1851331 w 1878763"/>
              <a:gd name="connsiteY1020" fmla="*/ 0 h 1720299"/>
              <a:gd name="connsiteX1021" fmla="*/ 1878763 w 1878763"/>
              <a:gd name="connsiteY1021" fmla="*/ 0 h 1720299"/>
              <a:gd name="connsiteX1022" fmla="*/ 1878763 w 1878763"/>
              <a:gd name="connsiteY1022" fmla="*/ 27432 h 1720299"/>
              <a:gd name="connsiteX1023" fmla="*/ 1851331 w 1878763"/>
              <a:gd name="connsiteY1023" fmla="*/ 27432 h 1720299"/>
              <a:gd name="connsiteX1024" fmla="*/ 1737031 w 1878763"/>
              <a:gd name="connsiteY1024" fmla="*/ 0 h 1720299"/>
              <a:gd name="connsiteX1025" fmla="*/ 1764463 w 1878763"/>
              <a:gd name="connsiteY1025" fmla="*/ 0 h 1720299"/>
              <a:gd name="connsiteX1026" fmla="*/ 1764463 w 1878763"/>
              <a:gd name="connsiteY1026" fmla="*/ 27432 h 1720299"/>
              <a:gd name="connsiteX1027" fmla="*/ 1737031 w 1878763"/>
              <a:gd name="connsiteY1027" fmla="*/ 27432 h 1720299"/>
              <a:gd name="connsiteX1028" fmla="*/ 1625112 w 1878763"/>
              <a:gd name="connsiteY1028" fmla="*/ 0 h 1720299"/>
              <a:gd name="connsiteX1029" fmla="*/ 1652544 w 1878763"/>
              <a:gd name="connsiteY1029" fmla="*/ 0 h 1720299"/>
              <a:gd name="connsiteX1030" fmla="*/ 1652544 w 1878763"/>
              <a:gd name="connsiteY1030" fmla="*/ 27432 h 1720299"/>
              <a:gd name="connsiteX1031" fmla="*/ 1625112 w 1878763"/>
              <a:gd name="connsiteY1031" fmla="*/ 27432 h 1720299"/>
              <a:gd name="connsiteX1032" fmla="*/ 1510812 w 1878763"/>
              <a:gd name="connsiteY1032" fmla="*/ 0 h 1720299"/>
              <a:gd name="connsiteX1033" fmla="*/ 1538244 w 1878763"/>
              <a:gd name="connsiteY1033" fmla="*/ 0 h 1720299"/>
              <a:gd name="connsiteX1034" fmla="*/ 1538244 w 1878763"/>
              <a:gd name="connsiteY1034" fmla="*/ 27432 h 1720299"/>
              <a:gd name="connsiteX1035" fmla="*/ 1510812 w 1878763"/>
              <a:gd name="connsiteY1035" fmla="*/ 27432 h 1720299"/>
              <a:gd name="connsiteX1036" fmla="*/ 1394702 w 1878763"/>
              <a:gd name="connsiteY1036" fmla="*/ 0 h 1720299"/>
              <a:gd name="connsiteX1037" fmla="*/ 1422134 w 1878763"/>
              <a:gd name="connsiteY1037" fmla="*/ 0 h 1720299"/>
              <a:gd name="connsiteX1038" fmla="*/ 1422134 w 1878763"/>
              <a:gd name="connsiteY1038" fmla="*/ 27432 h 1720299"/>
              <a:gd name="connsiteX1039" fmla="*/ 1394702 w 1878763"/>
              <a:gd name="connsiteY1039" fmla="*/ 27432 h 1720299"/>
              <a:gd name="connsiteX1040" fmla="*/ 1278592 w 1878763"/>
              <a:gd name="connsiteY1040" fmla="*/ 0 h 1720299"/>
              <a:gd name="connsiteX1041" fmla="*/ 1306024 w 1878763"/>
              <a:gd name="connsiteY1041" fmla="*/ 0 h 1720299"/>
              <a:gd name="connsiteX1042" fmla="*/ 1306024 w 1878763"/>
              <a:gd name="connsiteY1042" fmla="*/ 27432 h 1720299"/>
              <a:gd name="connsiteX1043" fmla="*/ 1278592 w 1878763"/>
              <a:gd name="connsiteY1043" fmla="*/ 27432 h 1720299"/>
              <a:gd name="connsiteX1044" fmla="*/ 1162482 w 1878763"/>
              <a:gd name="connsiteY1044" fmla="*/ 0 h 1720299"/>
              <a:gd name="connsiteX1045" fmla="*/ 1189914 w 1878763"/>
              <a:gd name="connsiteY1045" fmla="*/ 0 h 1720299"/>
              <a:gd name="connsiteX1046" fmla="*/ 1189914 w 1878763"/>
              <a:gd name="connsiteY1046" fmla="*/ 27432 h 1720299"/>
              <a:gd name="connsiteX1047" fmla="*/ 1162482 w 1878763"/>
              <a:gd name="connsiteY1047" fmla="*/ 27432 h 1720299"/>
              <a:gd name="connsiteX1048" fmla="*/ 1042307 w 1878763"/>
              <a:gd name="connsiteY1048" fmla="*/ 0 h 1720299"/>
              <a:gd name="connsiteX1049" fmla="*/ 1069739 w 1878763"/>
              <a:gd name="connsiteY1049" fmla="*/ 0 h 1720299"/>
              <a:gd name="connsiteX1050" fmla="*/ 1069739 w 1878763"/>
              <a:gd name="connsiteY1050" fmla="*/ 27432 h 1720299"/>
              <a:gd name="connsiteX1051" fmla="*/ 1042307 w 1878763"/>
              <a:gd name="connsiteY1051" fmla="*/ 27432 h 1720299"/>
              <a:gd name="connsiteX1052" fmla="*/ 926798 w 1878763"/>
              <a:gd name="connsiteY1052" fmla="*/ 0 h 1720299"/>
              <a:gd name="connsiteX1053" fmla="*/ 954230 w 1878763"/>
              <a:gd name="connsiteY1053" fmla="*/ 0 h 1720299"/>
              <a:gd name="connsiteX1054" fmla="*/ 954230 w 1878763"/>
              <a:gd name="connsiteY1054" fmla="*/ 27432 h 1720299"/>
              <a:gd name="connsiteX1055" fmla="*/ 926798 w 1878763"/>
              <a:gd name="connsiteY1055" fmla="*/ 27432 h 1720299"/>
              <a:gd name="connsiteX1056" fmla="*/ 812625 w 1878763"/>
              <a:gd name="connsiteY1056" fmla="*/ 0 h 1720299"/>
              <a:gd name="connsiteX1057" fmla="*/ 840057 w 1878763"/>
              <a:gd name="connsiteY1057" fmla="*/ 0 h 1720299"/>
              <a:gd name="connsiteX1058" fmla="*/ 840057 w 1878763"/>
              <a:gd name="connsiteY1058" fmla="*/ 27432 h 1720299"/>
              <a:gd name="connsiteX1059" fmla="*/ 812625 w 1878763"/>
              <a:gd name="connsiteY1059" fmla="*/ 27432 h 1720299"/>
              <a:gd name="connsiteX1060" fmla="*/ 692450 w 1878763"/>
              <a:gd name="connsiteY1060" fmla="*/ 0 h 1720299"/>
              <a:gd name="connsiteX1061" fmla="*/ 719882 w 1878763"/>
              <a:gd name="connsiteY1061" fmla="*/ 0 h 1720299"/>
              <a:gd name="connsiteX1062" fmla="*/ 719882 w 1878763"/>
              <a:gd name="connsiteY1062" fmla="*/ 27432 h 1720299"/>
              <a:gd name="connsiteX1063" fmla="*/ 692450 w 1878763"/>
              <a:gd name="connsiteY1063" fmla="*/ 27432 h 1720299"/>
              <a:gd name="connsiteX1064" fmla="*/ 576340 w 1878763"/>
              <a:gd name="connsiteY1064" fmla="*/ 0 h 1720299"/>
              <a:gd name="connsiteX1065" fmla="*/ 603772 w 1878763"/>
              <a:gd name="connsiteY1065" fmla="*/ 0 h 1720299"/>
              <a:gd name="connsiteX1066" fmla="*/ 603772 w 1878763"/>
              <a:gd name="connsiteY1066" fmla="*/ 27432 h 1720299"/>
              <a:gd name="connsiteX1067" fmla="*/ 576340 w 1878763"/>
              <a:gd name="connsiteY1067" fmla="*/ 27432 h 1720299"/>
              <a:gd name="connsiteX1068" fmla="*/ 456165 w 1878763"/>
              <a:gd name="connsiteY1068" fmla="*/ 0 h 1720299"/>
              <a:gd name="connsiteX1069" fmla="*/ 483597 w 1878763"/>
              <a:gd name="connsiteY1069" fmla="*/ 0 h 1720299"/>
              <a:gd name="connsiteX1070" fmla="*/ 483597 w 1878763"/>
              <a:gd name="connsiteY1070" fmla="*/ 27432 h 1720299"/>
              <a:gd name="connsiteX1071" fmla="*/ 456165 w 1878763"/>
              <a:gd name="connsiteY1071" fmla="*/ 27432 h 1720299"/>
              <a:gd name="connsiteX1072" fmla="*/ 340656 w 1878763"/>
              <a:gd name="connsiteY1072" fmla="*/ 0 h 1720299"/>
              <a:gd name="connsiteX1073" fmla="*/ 368088 w 1878763"/>
              <a:gd name="connsiteY1073" fmla="*/ 0 h 1720299"/>
              <a:gd name="connsiteX1074" fmla="*/ 368088 w 1878763"/>
              <a:gd name="connsiteY1074" fmla="*/ 27432 h 1720299"/>
              <a:gd name="connsiteX1075" fmla="*/ 340656 w 1878763"/>
              <a:gd name="connsiteY1075" fmla="*/ 27432 h 1720299"/>
              <a:gd name="connsiteX1076" fmla="*/ 226483 w 1878763"/>
              <a:gd name="connsiteY1076" fmla="*/ 0 h 1720299"/>
              <a:gd name="connsiteX1077" fmla="*/ 253915 w 1878763"/>
              <a:gd name="connsiteY1077" fmla="*/ 0 h 1720299"/>
              <a:gd name="connsiteX1078" fmla="*/ 253915 w 1878763"/>
              <a:gd name="connsiteY1078" fmla="*/ 27432 h 1720299"/>
              <a:gd name="connsiteX1079" fmla="*/ 226483 w 1878763"/>
              <a:gd name="connsiteY1079" fmla="*/ 27432 h 1720299"/>
              <a:gd name="connsiteX1080" fmla="*/ 114173 w 1878763"/>
              <a:gd name="connsiteY1080" fmla="*/ 0 h 1720299"/>
              <a:gd name="connsiteX1081" fmla="*/ 141605 w 1878763"/>
              <a:gd name="connsiteY1081" fmla="*/ 0 h 1720299"/>
              <a:gd name="connsiteX1082" fmla="*/ 141605 w 1878763"/>
              <a:gd name="connsiteY1082" fmla="*/ 27432 h 1720299"/>
              <a:gd name="connsiteX1083" fmla="*/ 114173 w 1878763"/>
              <a:gd name="connsiteY1083" fmla="*/ 27432 h 1720299"/>
              <a:gd name="connsiteX1084" fmla="*/ 0 w 1878763"/>
              <a:gd name="connsiteY1084" fmla="*/ 0 h 1720299"/>
              <a:gd name="connsiteX1085" fmla="*/ 27432 w 1878763"/>
              <a:gd name="connsiteY1085" fmla="*/ 0 h 1720299"/>
              <a:gd name="connsiteX1086" fmla="*/ 27432 w 1878763"/>
              <a:gd name="connsiteY1086" fmla="*/ 27432 h 1720299"/>
              <a:gd name="connsiteX1087" fmla="*/ 0 w 1878763"/>
              <a:gd name="connsiteY1087" fmla="*/ 27432 h 17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1878763" h="1720299">
                <a:moveTo>
                  <a:pt x="1851331" y="1692867"/>
                </a:moveTo>
                <a:lnTo>
                  <a:pt x="1878763" y="1692867"/>
                </a:lnTo>
                <a:lnTo>
                  <a:pt x="1878763" y="1720299"/>
                </a:lnTo>
                <a:lnTo>
                  <a:pt x="1851331" y="1720299"/>
                </a:lnTo>
                <a:close/>
                <a:moveTo>
                  <a:pt x="1737031" y="1692867"/>
                </a:moveTo>
                <a:lnTo>
                  <a:pt x="1764463" y="1692867"/>
                </a:lnTo>
                <a:lnTo>
                  <a:pt x="1764463" y="1720299"/>
                </a:lnTo>
                <a:lnTo>
                  <a:pt x="1737031" y="1720299"/>
                </a:lnTo>
                <a:close/>
                <a:moveTo>
                  <a:pt x="1625112" y="1692867"/>
                </a:moveTo>
                <a:lnTo>
                  <a:pt x="1652544" y="1692867"/>
                </a:lnTo>
                <a:lnTo>
                  <a:pt x="1652544" y="1720299"/>
                </a:lnTo>
                <a:lnTo>
                  <a:pt x="1625112" y="1720299"/>
                </a:lnTo>
                <a:close/>
                <a:moveTo>
                  <a:pt x="1510812" y="1692867"/>
                </a:moveTo>
                <a:lnTo>
                  <a:pt x="1538244" y="1692867"/>
                </a:lnTo>
                <a:lnTo>
                  <a:pt x="1538244" y="1720299"/>
                </a:lnTo>
                <a:lnTo>
                  <a:pt x="1510812" y="1720299"/>
                </a:lnTo>
                <a:close/>
                <a:moveTo>
                  <a:pt x="1394702" y="1692867"/>
                </a:moveTo>
                <a:lnTo>
                  <a:pt x="1422134" y="1692867"/>
                </a:lnTo>
                <a:lnTo>
                  <a:pt x="1422134" y="1720299"/>
                </a:lnTo>
                <a:lnTo>
                  <a:pt x="1394702" y="1720299"/>
                </a:lnTo>
                <a:close/>
                <a:moveTo>
                  <a:pt x="1278592" y="1692867"/>
                </a:moveTo>
                <a:lnTo>
                  <a:pt x="1306024" y="1692867"/>
                </a:lnTo>
                <a:lnTo>
                  <a:pt x="1306024" y="1720299"/>
                </a:lnTo>
                <a:lnTo>
                  <a:pt x="1278592" y="1720299"/>
                </a:lnTo>
                <a:close/>
                <a:moveTo>
                  <a:pt x="1162482" y="1692867"/>
                </a:moveTo>
                <a:lnTo>
                  <a:pt x="1189914" y="1692867"/>
                </a:lnTo>
                <a:lnTo>
                  <a:pt x="1189914" y="1720299"/>
                </a:lnTo>
                <a:lnTo>
                  <a:pt x="1162482" y="1720299"/>
                </a:lnTo>
                <a:close/>
                <a:moveTo>
                  <a:pt x="1042307" y="1692867"/>
                </a:moveTo>
                <a:lnTo>
                  <a:pt x="1069739" y="1692867"/>
                </a:lnTo>
                <a:lnTo>
                  <a:pt x="1069739" y="1720299"/>
                </a:lnTo>
                <a:lnTo>
                  <a:pt x="1042307" y="1720299"/>
                </a:lnTo>
                <a:close/>
                <a:moveTo>
                  <a:pt x="926798" y="1692867"/>
                </a:moveTo>
                <a:lnTo>
                  <a:pt x="954230" y="1692867"/>
                </a:lnTo>
                <a:lnTo>
                  <a:pt x="954230" y="1720299"/>
                </a:lnTo>
                <a:lnTo>
                  <a:pt x="926798" y="1720299"/>
                </a:lnTo>
                <a:close/>
                <a:moveTo>
                  <a:pt x="812625" y="1692867"/>
                </a:moveTo>
                <a:lnTo>
                  <a:pt x="840057" y="1692867"/>
                </a:lnTo>
                <a:lnTo>
                  <a:pt x="840057" y="1720299"/>
                </a:lnTo>
                <a:lnTo>
                  <a:pt x="812625" y="1720299"/>
                </a:lnTo>
                <a:close/>
                <a:moveTo>
                  <a:pt x="692450" y="1692867"/>
                </a:moveTo>
                <a:lnTo>
                  <a:pt x="719882" y="1692867"/>
                </a:lnTo>
                <a:lnTo>
                  <a:pt x="719882" y="1720299"/>
                </a:lnTo>
                <a:lnTo>
                  <a:pt x="692450" y="1720299"/>
                </a:lnTo>
                <a:close/>
                <a:moveTo>
                  <a:pt x="576340" y="1692867"/>
                </a:moveTo>
                <a:lnTo>
                  <a:pt x="603772" y="1692867"/>
                </a:lnTo>
                <a:lnTo>
                  <a:pt x="603772" y="1720299"/>
                </a:lnTo>
                <a:lnTo>
                  <a:pt x="576340" y="1720299"/>
                </a:lnTo>
                <a:close/>
                <a:moveTo>
                  <a:pt x="456165" y="1692867"/>
                </a:moveTo>
                <a:lnTo>
                  <a:pt x="483597" y="1692867"/>
                </a:lnTo>
                <a:lnTo>
                  <a:pt x="483597" y="1720299"/>
                </a:lnTo>
                <a:lnTo>
                  <a:pt x="456165" y="1720299"/>
                </a:lnTo>
                <a:close/>
                <a:moveTo>
                  <a:pt x="340656" y="1692867"/>
                </a:moveTo>
                <a:lnTo>
                  <a:pt x="368088" y="1692867"/>
                </a:lnTo>
                <a:lnTo>
                  <a:pt x="368088" y="1720299"/>
                </a:lnTo>
                <a:lnTo>
                  <a:pt x="340656" y="1720299"/>
                </a:lnTo>
                <a:close/>
                <a:moveTo>
                  <a:pt x="226483" y="1692867"/>
                </a:moveTo>
                <a:lnTo>
                  <a:pt x="253915" y="1692867"/>
                </a:lnTo>
                <a:lnTo>
                  <a:pt x="253915" y="1720299"/>
                </a:lnTo>
                <a:lnTo>
                  <a:pt x="226483" y="1720299"/>
                </a:lnTo>
                <a:close/>
                <a:moveTo>
                  <a:pt x="114173" y="1692867"/>
                </a:moveTo>
                <a:lnTo>
                  <a:pt x="141605" y="1692867"/>
                </a:lnTo>
                <a:lnTo>
                  <a:pt x="141605" y="1720299"/>
                </a:lnTo>
                <a:lnTo>
                  <a:pt x="114173" y="1720299"/>
                </a:lnTo>
                <a:close/>
                <a:moveTo>
                  <a:pt x="0" y="1692867"/>
                </a:moveTo>
                <a:lnTo>
                  <a:pt x="27432" y="1692867"/>
                </a:lnTo>
                <a:lnTo>
                  <a:pt x="27432" y="1720299"/>
                </a:lnTo>
                <a:lnTo>
                  <a:pt x="0" y="1720299"/>
                </a:lnTo>
                <a:close/>
                <a:moveTo>
                  <a:pt x="1851331" y="1579360"/>
                </a:moveTo>
                <a:lnTo>
                  <a:pt x="1878763" y="1579360"/>
                </a:lnTo>
                <a:lnTo>
                  <a:pt x="1878763" y="1606792"/>
                </a:lnTo>
                <a:lnTo>
                  <a:pt x="1851331" y="1606792"/>
                </a:lnTo>
                <a:close/>
                <a:moveTo>
                  <a:pt x="1737031" y="1579360"/>
                </a:moveTo>
                <a:lnTo>
                  <a:pt x="1764463" y="1579360"/>
                </a:lnTo>
                <a:lnTo>
                  <a:pt x="1764463" y="1606792"/>
                </a:lnTo>
                <a:lnTo>
                  <a:pt x="1737031" y="1606792"/>
                </a:lnTo>
                <a:close/>
                <a:moveTo>
                  <a:pt x="1625112" y="1579360"/>
                </a:moveTo>
                <a:lnTo>
                  <a:pt x="1652544" y="1579360"/>
                </a:lnTo>
                <a:lnTo>
                  <a:pt x="1652544" y="1606792"/>
                </a:lnTo>
                <a:lnTo>
                  <a:pt x="1625112" y="1606792"/>
                </a:lnTo>
                <a:close/>
                <a:moveTo>
                  <a:pt x="1510812" y="1579360"/>
                </a:moveTo>
                <a:lnTo>
                  <a:pt x="1538244" y="1579360"/>
                </a:lnTo>
                <a:lnTo>
                  <a:pt x="1538244" y="1606792"/>
                </a:lnTo>
                <a:lnTo>
                  <a:pt x="1510812" y="1606792"/>
                </a:lnTo>
                <a:close/>
                <a:moveTo>
                  <a:pt x="1394702" y="1579360"/>
                </a:moveTo>
                <a:lnTo>
                  <a:pt x="1422134" y="1579360"/>
                </a:lnTo>
                <a:lnTo>
                  <a:pt x="1422134" y="1606792"/>
                </a:lnTo>
                <a:lnTo>
                  <a:pt x="1394702" y="1606792"/>
                </a:lnTo>
                <a:close/>
                <a:moveTo>
                  <a:pt x="1278592" y="1579360"/>
                </a:moveTo>
                <a:lnTo>
                  <a:pt x="1306024" y="1579360"/>
                </a:lnTo>
                <a:lnTo>
                  <a:pt x="1306024" y="1606792"/>
                </a:lnTo>
                <a:lnTo>
                  <a:pt x="1278592" y="1606792"/>
                </a:lnTo>
                <a:close/>
                <a:moveTo>
                  <a:pt x="1162482" y="1579360"/>
                </a:moveTo>
                <a:lnTo>
                  <a:pt x="1189914" y="1579360"/>
                </a:lnTo>
                <a:lnTo>
                  <a:pt x="1189914" y="1606792"/>
                </a:lnTo>
                <a:lnTo>
                  <a:pt x="1162482" y="1606792"/>
                </a:lnTo>
                <a:close/>
                <a:moveTo>
                  <a:pt x="1042307" y="1579360"/>
                </a:moveTo>
                <a:lnTo>
                  <a:pt x="1069739" y="1579360"/>
                </a:lnTo>
                <a:lnTo>
                  <a:pt x="1069739" y="1606792"/>
                </a:lnTo>
                <a:lnTo>
                  <a:pt x="1042307" y="1606792"/>
                </a:lnTo>
                <a:close/>
                <a:moveTo>
                  <a:pt x="926798" y="1579360"/>
                </a:moveTo>
                <a:lnTo>
                  <a:pt x="954230" y="1579360"/>
                </a:lnTo>
                <a:lnTo>
                  <a:pt x="954230" y="1606792"/>
                </a:lnTo>
                <a:lnTo>
                  <a:pt x="926798" y="1606792"/>
                </a:lnTo>
                <a:close/>
                <a:moveTo>
                  <a:pt x="812625" y="1579360"/>
                </a:moveTo>
                <a:lnTo>
                  <a:pt x="840057" y="1579360"/>
                </a:lnTo>
                <a:lnTo>
                  <a:pt x="840057" y="1606792"/>
                </a:lnTo>
                <a:lnTo>
                  <a:pt x="812625" y="1606792"/>
                </a:lnTo>
                <a:close/>
                <a:moveTo>
                  <a:pt x="692450" y="1579360"/>
                </a:moveTo>
                <a:lnTo>
                  <a:pt x="719882" y="1579360"/>
                </a:lnTo>
                <a:lnTo>
                  <a:pt x="719882" y="1606792"/>
                </a:lnTo>
                <a:lnTo>
                  <a:pt x="692450" y="1606792"/>
                </a:lnTo>
                <a:close/>
                <a:moveTo>
                  <a:pt x="576340" y="1579360"/>
                </a:moveTo>
                <a:lnTo>
                  <a:pt x="603772" y="1579360"/>
                </a:lnTo>
                <a:lnTo>
                  <a:pt x="603772" y="1606792"/>
                </a:lnTo>
                <a:lnTo>
                  <a:pt x="576340" y="1606792"/>
                </a:lnTo>
                <a:close/>
                <a:moveTo>
                  <a:pt x="456165" y="1579360"/>
                </a:moveTo>
                <a:lnTo>
                  <a:pt x="483597" y="1579360"/>
                </a:lnTo>
                <a:lnTo>
                  <a:pt x="483597" y="1606792"/>
                </a:lnTo>
                <a:lnTo>
                  <a:pt x="456165" y="1606792"/>
                </a:lnTo>
                <a:close/>
                <a:moveTo>
                  <a:pt x="340656" y="1579360"/>
                </a:moveTo>
                <a:lnTo>
                  <a:pt x="368088" y="1579360"/>
                </a:lnTo>
                <a:lnTo>
                  <a:pt x="368088" y="1606792"/>
                </a:lnTo>
                <a:lnTo>
                  <a:pt x="340656" y="1606792"/>
                </a:lnTo>
                <a:close/>
                <a:moveTo>
                  <a:pt x="226483" y="1579360"/>
                </a:moveTo>
                <a:lnTo>
                  <a:pt x="253915" y="1579360"/>
                </a:lnTo>
                <a:lnTo>
                  <a:pt x="253915" y="1606792"/>
                </a:lnTo>
                <a:lnTo>
                  <a:pt x="226483" y="1606792"/>
                </a:lnTo>
                <a:close/>
                <a:moveTo>
                  <a:pt x="114173" y="1579360"/>
                </a:moveTo>
                <a:lnTo>
                  <a:pt x="141605" y="1579360"/>
                </a:lnTo>
                <a:lnTo>
                  <a:pt x="141605" y="1606792"/>
                </a:lnTo>
                <a:lnTo>
                  <a:pt x="114173" y="1606792"/>
                </a:lnTo>
                <a:close/>
                <a:moveTo>
                  <a:pt x="0" y="1579360"/>
                </a:moveTo>
                <a:lnTo>
                  <a:pt x="27432" y="1579360"/>
                </a:lnTo>
                <a:lnTo>
                  <a:pt x="27432" y="1606792"/>
                </a:lnTo>
                <a:lnTo>
                  <a:pt x="0" y="1606792"/>
                </a:lnTo>
                <a:close/>
                <a:moveTo>
                  <a:pt x="1851331" y="1469030"/>
                </a:moveTo>
                <a:lnTo>
                  <a:pt x="1878763" y="1469030"/>
                </a:lnTo>
                <a:lnTo>
                  <a:pt x="1878763" y="1496462"/>
                </a:lnTo>
                <a:lnTo>
                  <a:pt x="1851331" y="1496462"/>
                </a:lnTo>
                <a:close/>
                <a:moveTo>
                  <a:pt x="1737031" y="1469030"/>
                </a:moveTo>
                <a:lnTo>
                  <a:pt x="1764463" y="1469030"/>
                </a:lnTo>
                <a:lnTo>
                  <a:pt x="1764463" y="1496462"/>
                </a:lnTo>
                <a:lnTo>
                  <a:pt x="1737031" y="1496462"/>
                </a:lnTo>
                <a:close/>
                <a:moveTo>
                  <a:pt x="1625112" y="1469030"/>
                </a:moveTo>
                <a:lnTo>
                  <a:pt x="1652544" y="1469030"/>
                </a:lnTo>
                <a:lnTo>
                  <a:pt x="1652544" y="1496462"/>
                </a:lnTo>
                <a:lnTo>
                  <a:pt x="1625112" y="1496462"/>
                </a:lnTo>
                <a:close/>
                <a:moveTo>
                  <a:pt x="1510812" y="1469030"/>
                </a:moveTo>
                <a:lnTo>
                  <a:pt x="1538244" y="1469030"/>
                </a:lnTo>
                <a:lnTo>
                  <a:pt x="1538244" y="1496462"/>
                </a:lnTo>
                <a:lnTo>
                  <a:pt x="1510812" y="1496462"/>
                </a:lnTo>
                <a:close/>
                <a:moveTo>
                  <a:pt x="1394702" y="1469030"/>
                </a:moveTo>
                <a:lnTo>
                  <a:pt x="1422134" y="1469030"/>
                </a:lnTo>
                <a:lnTo>
                  <a:pt x="1422134" y="1496462"/>
                </a:lnTo>
                <a:lnTo>
                  <a:pt x="1394702" y="1496462"/>
                </a:lnTo>
                <a:close/>
                <a:moveTo>
                  <a:pt x="1278592" y="1469030"/>
                </a:moveTo>
                <a:lnTo>
                  <a:pt x="1306024" y="1469030"/>
                </a:lnTo>
                <a:lnTo>
                  <a:pt x="1306024" y="1496462"/>
                </a:lnTo>
                <a:lnTo>
                  <a:pt x="1278592" y="1496462"/>
                </a:lnTo>
                <a:close/>
                <a:moveTo>
                  <a:pt x="1162482" y="1469030"/>
                </a:moveTo>
                <a:lnTo>
                  <a:pt x="1189914" y="1469030"/>
                </a:lnTo>
                <a:lnTo>
                  <a:pt x="1189914" y="1496462"/>
                </a:lnTo>
                <a:lnTo>
                  <a:pt x="1162482" y="1496462"/>
                </a:lnTo>
                <a:close/>
                <a:moveTo>
                  <a:pt x="1042307" y="1469030"/>
                </a:moveTo>
                <a:lnTo>
                  <a:pt x="1069739" y="1469030"/>
                </a:lnTo>
                <a:lnTo>
                  <a:pt x="1069739" y="1496462"/>
                </a:lnTo>
                <a:lnTo>
                  <a:pt x="1042307" y="1496462"/>
                </a:lnTo>
                <a:close/>
                <a:moveTo>
                  <a:pt x="926798" y="1469030"/>
                </a:moveTo>
                <a:lnTo>
                  <a:pt x="954230" y="1469030"/>
                </a:lnTo>
                <a:lnTo>
                  <a:pt x="954230" y="1496462"/>
                </a:lnTo>
                <a:lnTo>
                  <a:pt x="926798" y="1496462"/>
                </a:lnTo>
                <a:close/>
                <a:moveTo>
                  <a:pt x="812625" y="1469030"/>
                </a:moveTo>
                <a:lnTo>
                  <a:pt x="840057" y="1469030"/>
                </a:lnTo>
                <a:lnTo>
                  <a:pt x="840057" y="1496462"/>
                </a:lnTo>
                <a:lnTo>
                  <a:pt x="812625" y="1496462"/>
                </a:lnTo>
                <a:close/>
                <a:moveTo>
                  <a:pt x="692450" y="1469030"/>
                </a:moveTo>
                <a:lnTo>
                  <a:pt x="719882" y="1469030"/>
                </a:lnTo>
                <a:lnTo>
                  <a:pt x="719882" y="1496462"/>
                </a:lnTo>
                <a:lnTo>
                  <a:pt x="692450" y="1496462"/>
                </a:lnTo>
                <a:close/>
                <a:moveTo>
                  <a:pt x="576340" y="1469030"/>
                </a:moveTo>
                <a:lnTo>
                  <a:pt x="603772" y="1469030"/>
                </a:lnTo>
                <a:lnTo>
                  <a:pt x="603772" y="1496462"/>
                </a:lnTo>
                <a:lnTo>
                  <a:pt x="576340" y="1496462"/>
                </a:lnTo>
                <a:close/>
                <a:moveTo>
                  <a:pt x="456165" y="1469030"/>
                </a:moveTo>
                <a:lnTo>
                  <a:pt x="483597" y="1469030"/>
                </a:lnTo>
                <a:lnTo>
                  <a:pt x="483597" y="1496462"/>
                </a:lnTo>
                <a:lnTo>
                  <a:pt x="456165" y="1496462"/>
                </a:lnTo>
                <a:close/>
                <a:moveTo>
                  <a:pt x="340656" y="1469030"/>
                </a:moveTo>
                <a:lnTo>
                  <a:pt x="368088" y="1469030"/>
                </a:lnTo>
                <a:lnTo>
                  <a:pt x="368088" y="1496462"/>
                </a:lnTo>
                <a:lnTo>
                  <a:pt x="340656" y="1496462"/>
                </a:lnTo>
                <a:close/>
                <a:moveTo>
                  <a:pt x="226483" y="1469030"/>
                </a:moveTo>
                <a:lnTo>
                  <a:pt x="253915" y="1469030"/>
                </a:lnTo>
                <a:lnTo>
                  <a:pt x="253915" y="1496462"/>
                </a:lnTo>
                <a:lnTo>
                  <a:pt x="226483" y="1496462"/>
                </a:lnTo>
                <a:close/>
                <a:moveTo>
                  <a:pt x="114173" y="1469030"/>
                </a:moveTo>
                <a:lnTo>
                  <a:pt x="141605" y="1469030"/>
                </a:lnTo>
                <a:lnTo>
                  <a:pt x="141605" y="1496462"/>
                </a:lnTo>
                <a:lnTo>
                  <a:pt x="114173" y="1496462"/>
                </a:lnTo>
                <a:close/>
                <a:moveTo>
                  <a:pt x="0" y="1469030"/>
                </a:moveTo>
                <a:lnTo>
                  <a:pt x="27432" y="1469030"/>
                </a:lnTo>
                <a:lnTo>
                  <a:pt x="27432" y="1496462"/>
                </a:lnTo>
                <a:lnTo>
                  <a:pt x="0" y="1496462"/>
                </a:lnTo>
                <a:close/>
                <a:moveTo>
                  <a:pt x="1851331" y="1355523"/>
                </a:moveTo>
                <a:lnTo>
                  <a:pt x="1878763" y="1355523"/>
                </a:lnTo>
                <a:lnTo>
                  <a:pt x="1878763" y="1382955"/>
                </a:lnTo>
                <a:lnTo>
                  <a:pt x="1851331" y="1382955"/>
                </a:lnTo>
                <a:close/>
                <a:moveTo>
                  <a:pt x="1737031" y="1355523"/>
                </a:moveTo>
                <a:lnTo>
                  <a:pt x="1764463" y="1355523"/>
                </a:lnTo>
                <a:lnTo>
                  <a:pt x="1764463" y="1382955"/>
                </a:lnTo>
                <a:lnTo>
                  <a:pt x="1737031" y="1382955"/>
                </a:lnTo>
                <a:close/>
                <a:moveTo>
                  <a:pt x="1625112" y="1355523"/>
                </a:moveTo>
                <a:lnTo>
                  <a:pt x="1652544" y="1355523"/>
                </a:lnTo>
                <a:lnTo>
                  <a:pt x="1652544" y="1382955"/>
                </a:lnTo>
                <a:lnTo>
                  <a:pt x="1625112" y="1382955"/>
                </a:lnTo>
                <a:close/>
                <a:moveTo>
                  <a:pt x="1510812" y="1355523"/>
                </a:moveTo>
                <a:lnTo>
                  <a:pt x="1538244" y="1355523"/>
                </a:lnTo>
                <a:lnTo>
                  <a:pt x="1538244" y="1382955"/>
                </a:lnTo>
                <a:lnTo>
                  <a:pt x="1510812" y="1382955"/>
                </a:lnTo>
                <a:close/>
                <a:moveTo>
                  <a:pt x="1394702" y="1355523"/>
                </a:moveTo>
                <a:lnTo>
                  <a:pt x="1422134" y="1355523"/>
                </a:lnTo>
                <a:lnTo>
                  <a:pt x="1422134" y="1382955"/>
                </a:lnTo>
                <a:lnTo>
                  <a:pt x="1394702" y="1382955"/>
                </a:lnTo>
                <a:close/>
                <a:moveTo>
                  <a:pt x="1278592" y="1355523"/>
                </a:moveTo>
                <a:lnTo>
                  <a:pt x="1306024" y="1355523"/>
                </a:lnTo>
                <a:lnTo>
                  <a:pt x="1306024" y="1382955"/>
                </a:lnTo>
                <a:lnTo>
                  <a:pt x="1278592" y="1382955"/>
                </a:lnTo>
                <a:close/>
                <a:moveTo>
                  <a:pt x="1162482" y="1355523"/>
                </a:moveTo>
                <a:lnTo>
                  <a:pt x="1189914" y="1355523"/>
                </a:lnTo>
                <a:lnTo>
                  <a:pt x="1189914" y="1382955"/>
                </a:lnTo>
                <a:lnTo>
                  <a:pt x="1162482" y="1382955"/>
                </a:lnTo>
                <a:close/>
                <a:moveTo>
                  <a:pt x="1042307" y="1355523"/>
                </a:moveTo>
                <a:lnTo>
                  <a:pt x="1069739" y="1355523"/>
                </a:lnTo>
                <a:lnTo>
                  <a:pt x="1069739" y="1382955"/>
                </a:lnTo>
                <a:lnTo>
                  <a:pt x="1042307" y="1382955"/>
                </a:lnTo>
                <a:close/>
                <a:moveTo>
                  <a:pt x="926798" y="1355523"/>
                </a:moveTo>
                <a:lnTo>
                  <a:pt x="954230" y="1355523"/>
                </a:lnTo>
                <a:lnTo>
                  <a:pt x="954230" y="1382955"/>
                </a:lnTo>
                <a:lnTo>
                  <a:pt x="926798" y="1382955"/>
                </a:lnTo>
                <a:close/>
                <a:moveTo>
                  <a:pt x="812625" y="1355523"/>
                </a:moveTo>
                <a:lnTo>
                  <a:pt x="840057" y="1355523"/>
                </a:lnTo>
                <a:lnTo>
                  <a:pt x="840057" y="1382955"/>
                </a:lnTo>
                <a:lnTo>
                  <a:pt x="812625" y="1382955"/>
                </a:lnTo>
                <a:close/>
                <a:moveTo>
                  <a:pt x="692450" y="1355523"/>
                </a:moveTo>
                <a:lnTo>
                  <a:pt x="719882" y="1355523"/>
                </a:lnTo>
                <a:lnTo>
                  <a:pt x="719882" y="1382955"/>
                </a:lnTo>
                <a:lnTo>
                  <a:pt x="692450" y="1382955"/>
                </a:lnTo>
                <a:close/>
                <a:moveTo>
                  <a:pt x="576340" y="1355523"/>
                </a:moveTo>
                <a:lnTo>
                  <a:pt x="603772" y="1355523"/>
                </a:lnTo>
                <a:lnTo>
                  <a:pt x="603772" y="1382955"/>
                </a:lnTo>
                <a:lnTo>
                  <a:pt x="576340" y="1382955"/>
                </a:lnTo>
                <a:close/>
                <a:moveTo>
                  <a:pt x="456165" y="1355523"/>
                </a:moveTo>
                <a:lnTo>
                  <a:pt x="483597" y="1355523"/>
                </a:lnTo>
                <a:lnTo>
                  <a:pt x="483597" y="1382955"/>
                </a:lnTo>
                <a:lnTo>
                  <a:pt x="456165" y="1382955"/>
                </a:lnTo>
                <a:close/>
                <a:moveTo>
                  <a:pt x="340656" y="1355523"/>
                </a:moveTo>
                <a:lnTo>
                  <a:pt x="368088" y="1355523"/>
                </a:lnTo>
                <a:lnTo>
                  <a:pt x="368088" y="1382955"/>
                </a:lnTo>
                <a:lnTo>
                  <a:pt x="340656" y="1382955"/>
                </a:lnTo>
                <a:close/>
                <a:moveTo>
                  <a:pt x="226483" y="1355523"/>
                </a:moveTo>
                <a:lnTo>
                  <a:pt x="253915" y="1355523"/>
                </a:lnTo>
                <a:lnTo>
                  <a:pt x="253915" y="1382955"/>
                </a:lnTo>
                <a:lnTo>
                  <a:pt x="226483" y="1382955"/>
                </a:lnTo>
                <a:close/>
                <a:moveTo>
                  <a:pt x="114173" y="1355523"/>
                </a:moveTo>
                <a:lnTo>
                  <a:pt x="141605" y="1355523"/>
                </a:lnTo>
                <a:lnTo>
                  <a:pt x="141605" y="1382955"/>
                </a:lnTo>
                <a:lnTo>
                  <a:pt x="114173" y="1382955"/>
                </a:lnTo>
                <a:close/>
                <a:moveTo>
                  <a:pt x="0" y="1355523"/>
                </a:moveTo>
                <a:lnTo>
                  <a:pt x="27432" y="1355523"/>
                </a:lnTo>
                <a:lnTo>
                  <a:pt x="27432" y="1382955"/>
                </a:lnTo>
                <a:lnTo>
                  <a:pt x="0" y="1382955"/>
                </a:lnTo>
                <a:close/>
                <a:moveTo>
                  <a:pt x="1851331" y="1242220"/>
                </a:moveTo>
                <a:lnTo>
                  <a:pt x="1878763" y="1242220"/>
                </a:lnTo>
                <a:lnTo>
                  <a:pt x="1878763" y="1269652"/>
                </a:lnTo>
                <a:lnTo>
                  <a:pt x="1851331" y="1269652"/>
                </a:lnTo>
                <a:close/>
                <a:moveTo>
                  <a:pt x="1737031" y="1242220"/>
                </a:moveTo>
                <a:lnTo>
                  <a:pt x="1764463" y="1242220"/>
                </a:lnTo>
                <a:lnTo>
                  <a:pt x="1764463" y="1269652"/>
                </a:lnTo>
                <a:lnTo>
                  <a:pt x="1737031" y="1269652"/>
                </a:lnTo>
                <a:close/>
                <a:moveTo>
                  <a:pt x="1625112" y="1242220"/>
                </a:moveTo>
                <a:lnTo>
                  <a:pt x="1652544" y="1242220"/>
                </a:lnTo>
                <a:lnTo>
                  <a:pt x="1652544" y="1269652"/>
                </a:lnTo>
                <a:lnTo>
                  <a:pt x="1625112" y="1269652"/>
                </a:lnTo>
                <a:close/>
                <a:moveTo>
                  <a:pt x="1510812" y="1242220"/>
                </a:moveTo>
                <a:lnTo>
                  <a:pt x="1538244" y="1242220"/>
                </a:lnTo>
                <a:lnTo>
                  <a:pt x="1538244" y="1269652"/>
                </a:lnTo>
                <a:lnTo>
                  <a:pt x="1510812" y="1269652"/>
                </a:lnTo>
                <a:close/>
                <a:moveTo>
                  <a:pt x="1394702" y="1242220"/>
                </a:moveTo>
                <a:lnTo>
                  <a:pt x="1422134" y="1242220"/>
                </a:lnTo>
                <a:lnTo>
                  <a:pt x="1422134" y="1269652"/>
                </a:lnTo>
                <a:lnTo>
                  <a:pt x="1394702" y="1269652"/>
                </a:lnTo>
                <a:close/>
                <a:moveTo>
                  <a:pt x="1278592" y="1242220"/>
                </a:moveTo>
                <a:lnTo>
                  <a:pt x="1306024" y="1242220"/>
                </a:lnTo>
                <a:lnTo>
                  <a:pt x="1306024" y="1269652"/>
                </a:lnTo>
                <a:lnTo>
                  <a:pt x="1278592" y="1269652"/>
                </a:lnTo>
                <a:close/>
                <a:moveTo>
                  <a:pt x="1162482" y="1242220"/>
                </a:moveTo>
                <a:lnTo>
                  <a:pt x="1189914" y="1242220"/>
                </a:lnTo>
                <a:lnTo>
                  <a:pt x="1189914" y="1269652"/>
                </a:lnTo>
                <a:lnTo>
                  <a:pt x="1162482" y="1269652"/>
                </a:lnTo>
                <a:close/>
                <a:moveTo>
                  <a:pt x="1042307" y="1242220"/>
                </a:moveTo>
                <a:lnTo>
                  <a:pt x="1069739" y="1242220"/>
                </a:lnTo>
                <a:lnTo>
                  <a:pt x="1069739" y="1269652"/>
                </a:lnTo>
                <a:lnTo>
                  <a:pt x="1042307" y="1269652"/>
                </a:lnTo>
                <a:close/>
                <a:moveTo>
                  <a:pt x="926798" y="1242220"/>
                </a:moveTo>
                <a:lnTo>
                  <a:pt x="954230" y="1242220"/>
                </a:lnTo>
                <a:lnTo>
                  <a:pt x="954230" y="1269652"/>
                </a:lnTo>
                <a:lnTo>
                  <a:pt x="926798" y="1269652"/>
                </a:lnTo>
                <a:close/>
                <a:moveTo>
                  <a:pt x="812625" y="1242220"/>
                </a:moveTo>
                <a:lnTo>
                  <a:pt x="840057" y="1242220"/>
                </a:lnTo>
                <a:lnTo>
                  <a:pt x="840057" y="1269652"/>
                </a:lnTo>
                <a:lnTo>
                  <a:pt x="812625" y="1269652"/>
                </a:lnTo>
                <a:close/>
                <a:moveTo>
                  <a:pt x="692450" y="1242220"/>
                </a:moveTo>
                <a:lnTo>
                  <a:pt x="719882" y="1242220"/>
                </a:lnTo>
                <a:lnTo>
                  <a:pt x="719882" y="1269652"/>
                </a:lnTo>
                <a:lnTo>
                  <a:pt x="692450" y="1269652"/>
                </a:lnTo>
                <a:close/>
                <a:moveTo>
                  <a:pt x="576340" y="1242220"/>
                </a:moveTo>
                <a:lnTo>
                  <a:pt x="603772" y="1242220"/>
                </a:lnTo>
                <a:lnTo>
                  <a:pt x="603772" y="1269652"/>
                </a:lnTo>
                <a:lnTo>
                  <a:pt x="576340" y="1269652"/>
                </a:lnTo>
                <a:close/>
                <a:moveTo>
                  <a:pt x="456165" y="1242220"/>
                </a:moveTo>
                <a:lnTo>
                  <a:pt x="483597" y="1242220"/>
                </a:lnTo>
                <a:lnTo>
                  <a:pt x="483597" y="1269652"/>
                </a:lnTo>
                <a:lnTo>
                  <a:pt x="456165" y="1269652"/>
                </a:lnTo>
                <a:close/>
                <a:moveTo>
                  <a:pt x="340656" y="1242220"/>
                </a:moveTo>
                <a:lnTo>
                  <a:pt x="368088" y="1242220"/>
                </a:lnTo>
                <a:lnTo>
                  <a:pt x="368088" y="1269652"/>
                </a:lnTo>
                <a:lnTo>
                  <a:pt x="340656" y="1269652"/>
                </a:lnTo>
                <a:close/>
                <a:moveTo>
                  <a:pt x="226483" y="1242220"/>
                </a:moveTo>
                <a:lnTo>
                  <a:pt x="253915" y="1242220"/>
                </a:lnTo>
                <a:lnTo>
                  <a:pt x="253915" y="1269652"/>
                </a:lnTo>
                <a:lnTo>
                  <a:pt x="226483" y="1269652"/>
                </a:lnTo>
                <a:close/>
                <a:moveTo>
                  <a:pt x="114173" y="1242220"/>
                </a:moveTo>
                <a:lnTo>
                  <a:pt x="141605" y="1242220"/>
                </a:lnTo>
                <a:lnTo>
                  <a:pt x="141605" y="1269652"/>
                </a:lnTo>
                <a:lnTo>
                  <a:pt x="114173" y="1269652"/>
                </a:lnTo>
                <a:close/>
                <a:moveTo>
                  <a:pt x="0" y="1242220"/>
                </a:moveTo>
                <a:lnTo>
                  <a:pt x="27432" y="1242220"/>
                </a:lnTo>
                <a:lnTo>
                  <a:pt x="27432" y="1269652"/>
                </a:lnTo>
                <a:lnTo>
                  <a:pt x="0" y="1269652"/>
                </a:lnTo>
                <a:close/>
                <a:moveTo>
                  <a:pt x="1851331" y="1128713"/>
                </a:moveTo>
                <a:lnTo>
                  <a:pt x="1878763" y="1128713"/>
                </a:lnTo>
                <a:lnTo>
                  <a:pt x="1878763" y="1156145"/>
                </a:lnTo>
                <a:lnTo>
                  <a:pt x="1851331" y="1156145"/>
                </a:lnTo>
                <a:close/>
                <a:moveTo>
                  <a:pt x="1737031" y="1128713"/>
                </a:moveTo>
                <a:lnTo>
                  <a:pt x="1764463" y="1128713"/>
                </a:lnTo>
                <a:lnTo>
                  <a:pt x="1764463" y="1156145"/>
                </a:lnTo>
                <a:lnTo>
                  <a:pt x="1737031" y="1156145"/>
                </a:lnTo>
                <a:close/>
                <a:moveTo>
                  <a:pt x="1625112" y="1128713"/>
                </a:moveTo>
                <a:lnTo>
                  <a:pt x="1652544" y="1128713"/>
                </a:lnTo>
                <a:lnTo>
                  <a:pt x="1652544" y="1156145"/>
                </a:lnTo>
                <a:lnTo>
                  <a:pt x="1625112" y="1156145"/>
                </a:lnTo>
                <a:close/>
                <a:moveTo>
                  <a:pt x="1510812" y="1128713"/>
                </a:moveTo>
                <a:lnTo>
                  <a:pt x="1538244" y="1128713"/>
                </a:lnTo>
                <a:lnTo>
                  <a:pt x="1538244" y="1156145"/>
                </a:lnTo>
                <a:lnTo>
                  <a:pt x="1510812" y="1156145"/>
                </a:lnTo>
                <a:close/>
                <a:moveTo>
                  <a:pt x="1394702" y="1128713"/>
                </a:moveTo>
                <a:lnTo>
                  <a:pt x="1422134" y="1128713"/>
                </a:lnTo>
                <a:lnTo>
                  <a:pt x="1422134" y="1156145"/>
                </a:lnTo>
                <a:lnTo>
                  <a:pt x="1394702" y="1156145"/>
                </a:lnTo>
                <a:close/>
                <a:moveTo>
                  <a:pt x="1278592" y="1128713"/>
                </a:moveTo>
                <a:lnTo>
                  <a:pt x="1306024" y="1128713"/>
                </a:lnTo>
                <a:lnTo>
                  <a:pt x="1306024" y="1156145"/>
                </a:lnTo>
                <a:lnTo>
                  <a:pt x="1278592" y="1156145"/>
                </a:lnTo>
                <a:close/>
                <a:moveTo>
                  <a:pt x="1162482" y="1128713"/>
                </a:moveTo>
                <a:lnTo>
                  <a:pt x="1189914" y="1128713"/>
                </a:lnTo>
                <a:lnTo>
                  <a:pt x="1189914" y="1156145"/>
                </a:lnTo>
                <a:lnTo>
                  <a:pt x="1162482" y="1156145"/>
                </a:lnTo>
                <a:close/>
                <a:moveTo>
                  <a:pt x="1042307" y="1128713"/>
                </a:moveTo>
                <a:lnTo>
                  <a:pt x="1069739" y="1128713"/>
                </a:lnTo>
                <a:lnTo>
                  <a:pt x="1069739" y="1156145"/>
                </a:lnTo>
                <a:lnTo>
                  <a:pt x="1042307" y="1156145"/>
                </a:lnTo>
                <a:close/>
                <a:moveTo>
                  <a:pt x="926798" y="1128713"/>
                </a:moveTo>
                <a:lnTo>
                  <a:pt x="954230" y="1128713"/>
                </a:lnTo>
                <a:lnTo>
                  <a:pt x="954230" y="1156145"/>
                </a:lnTo>
                <a:lnTo>
                  <a:pt x="926798" y="1156145"/>
                </a:lnTo>
                <a:close/>
                <a:moveTo>
                  <a:pt x="812625" y="1128713"/>
                </a:moveTo>
                <a:lnTo>
                  <a:pt x="840057" y="1128713"/>
                </a:lnTo>
                <a:lnTo>
                  <a:pt x="840057" y="1156145"/>
                </a:lnTo>
                <a:lnTo>
                  <a:pt x="812625" y="1156145"/>
                </a:lnTo>
                <a:close/>
                <a:moveTo>
                  <a:pt x="692450" y="1128713"/>
                </a:moveTo>
                <a:lnTo>
                  <a:pt x="719882" y="1128713"/>
                </a:lnTo>
                <a:lnTo>
                  <a:pt x="719882" y="1156145"/>
                </a:lnTo>
                <a:lnTo>
                  <a:pt x="692450" y="1156145"/>
                </a:lnTo>
                <a:close/>
                <a:moveTo>
                  <a:pt x="576340" y="1128713"/>
                </a:moveTo>
                <a:lnTo>
                  <a:pt x="603772" y="1128713"/>
                </a:lnTo>
                <a:lnTo>
                  <a:pt x="603772" y="1156145"/>
                </a:lnTo>
                <a:lnTo>
                  <a:pt x="576340" y="1156145"/>
                </a:lnTo>
                <a:close/>
                <a:moveTo>
                  <a:pt x="456165" y="1128713"/>
                </a:moveTo>
                <a:lnTo>
                  <a:pt x="483597" y="1128713"/>
                </a:lnTo>
                <a:lnTo>
                  <a:pt x="483597" y="1156145"/>
                </a:lnTo>
                <a:lnTo>
                  <a:pt x="456165" y="1156145"/>
                </a:lnTo>
                <a:close/>
                <a:moveTo>
                  <a:pt x="340656" y="1128713"/>
                </a:moveTo>
                <a:lnTo>
                  <a:pt x="368088" y="1128713"/>
                </a:lnTo>
                <a:lnTo>
                  <a:pt x="368088" y="1156145"/>
                </a:lnTo>
                <a:lnTo>
                  <a:pt x="340656" y="1156145"/>
                </a:lnTo>
                <a:close/>
                <a:moveTo>
                  <a:pt x="226483" y="1128713"/>
                </a:moveTo>
                <a:lnTo>
                  <a:pt x="253915" y="1128713"/>
                </a:lnTo>
                <a:lnTo>
                  <a:pt x="253915" y="1156145"/>
                </a:lnTo>
                <a:lnTo>
                  <a:pt x="226483" y="1156145"/>
                </a:lnTo>
                <a:close/>
                <a:moveTo>
                  <a:pt x="114173" y="1128713"/>
                </a:moveTo>
                <a:lnTo>
                  <a:pt x="141605" y="1128713"/>
                </a:lnTo>
                <a:lnTo>
                  <a:pt x="141605" y="1156145"/>
                </a:lnTo>
                <a:lnTo>
                  <a:pt x="114173" y="1156145"/>
                </a:lnTo>
                <a:close/>
                <a:moveTo>
                  <a:pt x="0" y="1128713"/>
                </a:moveTo>
                <a:lnTo>
                  <a:pt x="27432" y="1128713"/>
                </a:lnTo>
                <a:lnTo>
                  <a:pt x="27432" y="1156145"/>
                </a:lnTo>
                <a:lnTo>
                  <a:pt x="0" y="1156145"/>
                </a:lnTo>
                <a:close/>
                <a:moveTo>
                  <a:pt x="1851331" y="1018383"/>
                </a:moveTo>
                <a:lnTo>
                  <a:pt x="1878763" y="1018383"/>
                </a:lnTo>
                <a:lnTo>
                  <a:pt x="1878763" y="1045815"/>
                </a:lnTo>
                <a:lnTo>
                  <a:pt x="1851331" y="1045815"/>
                </a:lnTo>
                <a:close/>
                <a:moveTo>
                  <a:pt x="1737031" y="1018383"/>
                </a:moveTo>
                <a:lnTo>
                  <a:pt x="1764463" y="1018383"/>
                </a:lnTo>
                <a:lnTo>
                  <a:pt x="1764463" y="1045815"/>
                </a:lnTo>
                <a:lnTo>
                  <a:pt x="1737031" y="1045815"/>
                </a:lnTo>
                <a:close/>
                <a:moveTo>
                  <a:pt x="1625112" y="1018383"/>
                </a:moveTo>
                <a:lnTo>
                  <a:pt x="1652544" y="1018383"/>
                </a:lnTo>
                <a:lnTo>
                  <a:pt x="1652544" y="1045815"/>
                </a:lnTo>
                <a:lnTo>
                  <a:pt x="1625112" y="1045815"/>
                </a:lnTo>
                <a:close/>
                <a:moveTo>
                  <a:pt x="1510812" y="1018383"/>
                </a:moveTo>
                <a:lnTo>
                  <a:pt x="1538244" y="1018383"/>
                </a:lnTo>
                <a:lnTo>
                  <a:pt x="1538244" y="1045815"/>
                </a:lnTo>
                <a:lnTo>
                  <a:pt x="1510812" y="1045815"/>
                </a:lnTo>
                <a:close/>
                <a:moveTo>
                  <a:pt x="1394702" y="1018383"/>
                </a:moveTo>
                <a:lnTo>
                  <a:pt x="1422134" y="1018383"/>
                </a:lnTo>
                <a:lnTo>
                  <a:pt x="1422134" y="1045815"/>
                </a:lnTo>
                <a:lnTo>
                  <a:pt x="1394702" y="1045815"/>
                </a:lnTo>
                <a:close/>
                <a:moveTo>
                  <a:pt x="1278592" y="1018383"/>
                </a:moveTo>
                <a:lnTo>
                  <a:pt x="1306024" y="1018383"/>
                </a:lnTo>
                <a:lnTo>
                  <a:pt x="1306024" y="1045815"/>
                </a:lnTo>
                <a:lnTo>
                  <a:pt x="1278592" y="1045815"/>
                </a:lnTo>
                <a:close/>
                <a:moveTo>
                  <a:pt x="1162482" y="1018383"/>
                </a:moveTo>
                <a:lnTo>
                  <a:pt x="1189914" y="1018383"/>
                </a:lnTo>
                <a:lnTo>
                  <a:pt x="1189914" y="1045815"/>
                </a:lnTo>
                <a:lnTo>
                  <a:pt x="1162482" y="1045815"/>
                </a:lnTo>
                <a:close/>
                <a:moveTo>
                  <a:pt x="1042307" y="1018383"/>
                </a:moveTo>
                <a:lnTo>
                  <a:pt x="1069739" y="1018383"/>
                </a:lnTo>
                <a:lnTo>
                  <a:pt x="1069739" y="1045815"/>
                </a:lnTo>
                <a:lnTo>
                  <a:pt x="1042307" y="1045815"/>
                </a:lnTo>
                <a:close/>
                <a:moveTo>
                  <a:pt x="926798" y="1018383"/>
                </a:moveTo>
                <a:lnTo>
                  <a:pt x="954230" y="1018383"/>
                </a:lnTo>
                <a:lnTo>
                  <a:pt x="954230" y="1045815"/>
                </a:lnTo>
                <a:lnTo>
                  <a:pt x="926798" y="1045815"/>
                </a:lnTo>
                <a:close/>
                <a:moveTo>
                  <a:pt x="812625" y="1018383"/>
                </a:moveTo>
                <a:lnTo>
                  <a:pt x="840057" y="1018383"/>
                </a:lnTo>
                <a:lnTo>
                  <a:pt x="840057" y="1045815"/>
                </a:lnTo>
                <a:lnTo>
                  <a:pt x="812625" y="1045815"/>
                </a:lnTo>
                <a:close/>
                <a:moveTo>
                  <a:pt x="692450" y="1018383"/>
                </a:moveTo>
                <a:lnTo>
                  <a:pt x="719882" y="1018383"/>
                </a:lnTo>
                <a:lnTo>
                  <a:pt x="719882" y="1045815"/>
                </a:lnTo>
                <a:lnTo>
                  <a:pt x="692450" y="1045815"/>
                </a:lnTo>
                <a:close/>
                <a:moveTo>
                  <a:pt x="576340" y="1018383"/>
                </a:moveTo>
                <a:lnTo>
                  <a:pt x="603772" y="1018383"/>
                </a:lnTo>
                <a:lnTo>
                  <a:pt x="603772" y="1045815"/>
                </a:lnTo>
                <a:lnTo>
                  <a:pt x="576340" y="1045815"/>
                </a:lnTo>
                <a:close/>
                <a:moveTo>
                  <a:pt x="456165" y="1018383"/>
                </a:moveTo>
                <a:lnTo>
                  <a:pt x="483597" y="1018383"/>
                </a:lnTo>
                <a:lnTo>
                  <a:pt x="483597" y="1045815"/>
                </a:lnTo>
                <a:lnTo>
                  <a:pt x="456165" y="1045815"/>
                </a:lnTo>
                <a:close/>
                <a:moveTo>
                  <a:pt x="340656" y="1018383"/>
                </a:moveTo>
                <a:lnTo>
                  <a:pt x="368088" y="1018383"/>
                </a:lnTo>
                <a:lnTo>
                  <a:pt x="368088" y="1045815"/>
                </a:lnTo>
                <a:lnTo>
                  <a:pt x="340656" y="1045815"/>
                </a:lnTo>
                <a:close/>
                <a:moveTo>
                  <a:pt x="226483" y="1018383"/>
                </a:moveTo>
                <a:lnTo>
                  <a:pt x="253915" y="1018383"/>
                </a:lnTo>
                <a:lnTo>
                  <a:pt x="253915" y="1045815"/>
                </a:lnTo>
                <a:lnTo>
                  <a:pt x="226483" y="1045815"/>
                </a:lnTo>
                <a:close/>
                <a:moveTo>
                  <a:pt x="114173" y="1018383"/>
                </a:moveTo>
                <a:lnTo>
                  <a:pt x="141605" y="1018383"/>
                </a:lnTo>
                <a:lnTo>
                  <a:pt x="141605" y="1045815"/>
                </a:lnTo>
                <a:lnTo>
                  <a:pt x="114173" y="1045815"/>
                </a:lnTo>
                <a:close/>
                <a:moveTo>
                  <a:pt x="0" y="1018383"/>
                </a:moveTo>
                <a:lnTo>
                  <a:pt x="27432" y="1018383"/>
                </a:lnTo>
                <a:lnTo>
                  <a:pt x="27432" y="1045815"/>
                </a:lnTo>
                <a:lnTo>
                  <a:pt x="0" y="1045815"/>
                </a:lnTo>
                <a:close/>
                <a:moveTo>
                  <a:pt x="1851331" y="904876"/>
                </a:moveTo>
                <a:lnTo>
                  <a:pt x="1878763" y="904876"/>
                </a:lnTo>
                <a:lnTo>
                  <a:pt x="1878763" y="932308"/>
                </a:lnTo>
                <a:lnTo>
                  <a:pt x="1851331" y="932308"/>
                </a:lnTo>
                <a:close/>
                <a:moveTo>
                  <a:pt x="1737031" y="904876"/>
                </a:moveTo>
                <a:lnTo>
                  <a:pt x="1764463" y="904876"/>
                </a:lnTo>
                <a:lnTo>
                  <a:pt x="1764463" y="932308"/>
                </a:lnTo>
                <a:lnTo>
                  <a:pt x="1737031" y="932308"/>
                </a:lnTo>
                <a:close/>
                <a:moveTo>
                  <a:pt x="1625112" y="904876"/>
                </a:moveTo>
                <a:lnTo>
                  <a:pt x="1652544" y="904876"/>
                </a:lnTo>
                <a:lnTo>
                  <a:pt x="1652544" y="932308"/>
                </a:lnTo>
                <a:lnTo>
                  <a:pt x="1625112" y="932308"/>
                </a:lnTo>
                <a:close/>
                <a:moveTo>
                  <a:pt x="1510812" y="904876"/>
                </a:moveTo>
                <a:lnTo>
                  <a:pt x="1538244" y="904876"/>
                </a:lnTo>
                <a:lnTo>
                  <a:pt x="1538244" y="932308"/>
                </a:lnTo>
                <a:lnTo>
                  <a:pt x="1510812" y="932308"/>
                </a:lnTo>
                <a:close/>
                <a:moveTo>
                  <a:pt x="1394702" y="904876"/>
                </a:moveTo>
                <a:lnTo>
                  <a:pt x="1422134" y="904876"/>
                </a:lnTo>
                <a:lnTo>
                  <a:pt x="1422134" y="932308"/>
                </a:lnTo>
                <a:lnTo>
                  <a:pt x="1394702" y="932308"/>
                </a:lnTo>
                <a:close/>
                <a:moveTo>
                  <a:pt x="1278592" y="904876"/>
                </a:moveTo>
                <a:lnTo>
                  <a:pt x="1306024" y="904876"/>
                </a:lnTo>
                <a:lnTo>
                  <a:pt x="1306024" y="932308"/>
                </a:lnTo>
                <a:lnTo>
                  <a:pt x="1278592" y="932308"/>
                </a:lnTo>
                <a:close/>
                <a:moveTo>
                  <a:pt x="1162482" y="904876"/>
                </a:moveTo>
                <a:lnTo>
                  <a:pt x="1189914" y="904876"/>
                </a:lnTo>
                <a:lnTo>
                  <a:pt x="1189914" y="932308"/>
                </a:lnTo>
                <a:lnTo>
                  <a:pt x="1162482" y="932308"/>
                </a:lnTo>
                <a:close/>
                <a:moveTo>
                  <a:pt x="1042307" y="904876"/>
                </a:moveTo>
                <a:lnTo>
                  <a:pt x="1069739" y="904876"/>
                </a:lnTo>
                <a:lnTo>
                  <a:pt x="1069739" y="932308"/>
                </a:lnTo>
                <a:lnTo>
                  <a:pt x="1042307" y="932308"/>
                </a:lnTo>
                <a:close/>
                <a:moveTo>
                  <a:pt x="926798" y="904876"/>
                </a:moveTo>
                <a:lnTo>
                  <a:pt x="954230" y="904876"/>
                </a:lnTo>
                <a:lnTo>
                  <a:pt x="954230" y="932308"/>
                </a:lnTo>
                <a:lnTo>
                  <a:pt x="926798" y="932308"/>
                </a:lnTo>
                <a:close/>
                <a:moveTo>
                  <a:pt x="812625" y="904876"/>
                </a:moveTo>
                <a:lnTo>
                  <a:pt x="840057" y="904876"/>
                </a:lnTo>
                <a:lnTo>
                  <a:pt x="840057" y="932308"/>
                </a:lnTo>
                <a:lnTo>
                  <a:pt x="812625" y="932308"/>
                </a:lnTo>
                <a:close/>
                <a:moveTo>
                  <a:pt x="692450" y="904876"/>
                </a:moveTo>
                <a:lnTo>
                  <a:pt x="719882" y="904876"/>
                </a:lnTo>
                <a:lnTo>
                  <a:pt x="719882" y="932308"/>
                </a:lnTo>
                <a:lnTo>
                  <a:pt x="692450" y="932308"/>
                </a:lnTo>
                <a:close/>
                <a:moveTo>
                  <a:pt x="576340" y="904876"/>
                </a:moveTo>
                <a:lnTo>
                  <a:pt x="603772" y="904876"/>
                </a:lnTo>
                <a:lnTo>
                  <a:pt x="603772" y="932308"/>
                </a:lnTo>
                <a:lnTo>
                  <a:pt x="576340" y="932308"/>
                </a:lnTo>
                <a:close/>
                <a:moveTo>
                  <a:pt x="456165" y="904876"/>
                </a:moveTo>
                <a:lnTo>
                  <a:pt x="483597" y="904876"/>
                </a:lnTo>
                <a:lnTo>
                  <a:pt x="483597" y="932308"/>
                </a:lnTo>
                <a:lnTo>
                  <a:pt x="456165" y="932308"/>
                </a:lnTo>
                <a:close/>
                <a:moveTo>
                  <a:pt x="340656" y="904876"/>
                </a:moveTo>
                <a:lnTo>
                  <a:pt x="368088" y="904876"/>
                </a:lnTo>
                <a:lnTo>
                  <a:pt x="368088" y="932308"/>
                </a:lnTo>
                <a:lnTo>
                  <a:pt x="340656" y="932308"/>
                </a:lnTo>
                <a:close/>
                <a:moveTo>
                  <a:pt x="226483" y="904876"/>
                </a:moveTo>
                <a:lnTo>
                  <a:pt x="253915" y="904876"/>
                </a:lnTo>
                <a:lnTo>
                  <a:pt x="253915" y="932308"/>
                </a:lnTo>
                <a:lnTo>
                  <a:pt x="226483" y="932308"/>
                </a:lnTo>
                <a:close/>
                <a:moveTo>
                  <a:pt x="114173" y="904876"/>
                </a:moveTo>
                <a:lnTo>
                  <a:pt x="141605" y="904876"/>
                </a:lnTo>
                <a:lnTo>
                  <a:pt x="141605" y="932308"/>
                </a:lnTo>
                <a:lnTo>
                  <a:pt x="114173" y="932308"/>
                </a:lnTo>
                <a:close/>
                <a:moveTo>
                  <a:pt x="0" y="904876"/>
                </a:moveTo>
                <a:lnTo>
                  <a:pt x="27432" y="904876"/>
                </a:lnTo>
                <a:lnTo>
                  <a:pt x="27432" y="932308"/>
                </a:lnTo>
                <a:lnTo>
                  <a:pt x="0" y="932308"/>
                </a:lnTo>
                <a:close/>
                <a:moveTo>
                  <a:pt x="1851331" y="789782"/>
                </a:moveTo>
                <a:lnTo>
                  <a:pt x="1878763" y="789782"/>
                </a:lnTo>
                <a:lnTo>
                  <a:pt x="1878763" y="817214"/>
                </a:lnTo>
                <a:lnTo>
                  <a:pt x="1851331" y="817214"/>
                </a:lnTo>
                <a:close/>
                <a:moveTo>
                  <a:pt x="1737031" y="789782"/>
                </a:moveTo>
                <a:lnTo>
                  <a:pt x="1764463" y="789782"/>
                </a:lnTo>
                <a:lnTo>
                  <a:pt x="1764463" y="817214"/>
                </a:lnTo>
                <a:lnTo>
                  <a:pt x="1737031" y="817214"/>
                </a:lnTo>
                <a:close/>
                <a:moveTo>
                  <a:pt x="1625112" y="789782"/>
                </a:moveTo>
                <a:lnTo>
                  <a:pt x="1652544" y="789782"/>
                </a:lnTo>
                <a:lnTo>
                  <a:pt x="1652544" y="817214"/>
                </a:lnTo>
                <a:lnTo>
                  <a:pt x="1625112" y="817214"/>
                </a:lnTo>
                <a:close/>
                <a:moveTo>
                  <a:pt x="1510812" y="789782"/>
                </a:moveTo>
                <a:lnTo>
                  <a:pt x="1538244" y="789782"/>
                </a:lnTo>
                <a:lnTo>
                  <a:pt x="1538244" y="817214"/>
                </a:lnTo>
                <a:lnTo>
                  <a:pt x="1510812" y="817214"/>
                </a:lnTo>
                <a:close/>
                <a:moveTo>
                  <a:pt x="1394702" y="789782"/>
                </a:moveTo>
                <a:lnTo>
                  <a:pt x="1422134" y="789782"/>
                </a:lnTo>
                <a:lnTo>
                  <a:pt x="1422134" y="817214"/>
                </a:lnTo>
                <a:lnTo>
                  <a:pt x="1394702" y="817214"/>
                </a:lnTo>
                <a:close/>
                <a:moveTo>
                  <a:pt x="1278592" y="789782"/>
                </a:moveTo>
                <a:lnTo>
                  <a:pt x="1306024" y="789782"/>
                </a:lnTo>
                <a:lnTo>
                  <a:pt x="1306024" y="817214"/>
                </a:lnTo>
                <a:lnTo>
                  <a:pt x="1278592" y="817214"/>
                </a:lnTo>
                <a:close/>
                <a:moveTo>
                  <a:pt x="1162482" y="789782"/>
                </a:moveTo>
                <a:lnTo>
                  <a:pt x="1189914" y="789782"/>
                </a:lnTo>
                <a:lnTo>
                  <a:pt x="1189914" y="817214"/>
                </a:lnTo>
                <a:lnTo>
                  <a:pt x="1162482" y="817214"/>
                </a:lnTo>
                <a:close/>
                <a:moveTo>
                  <a:pt x="1042307" y="789782"/>
                </a:moveTo>
                <a:lnTo>
                  <a:pt x="1069739" y="789782"/>
                </a:lnTo>
                <a:lnTo>
                  <a:pt x="1069739" y="817214"/>
                </a:lnTo>
                <a:lnTo>
                  <a:pt x="1042307" y="817214"/>
                </a:lnTo>
                <a:close/>
                <a:moveTo>
                  <a:pt x="926798" y="789782"/>
                </a:moveTo>
                <a:lnTo>
                  <a:pt x="954230" y="789782"/>
                </a:lnTo>
                <a:lnTo>
                  <a:pt x="954230" y="817214"/>
                </a:lnTo>
                <a:lnTo>
                  <a:pt x="926798" y="817214"/>
                </a:lnTo>
                <a:close/>
                <a:moveTo>
                  <a:pt x="812625" y="789782"/>
                </a:moveTo>
                <a:lnTo>
                  <a:pt x="840057" y="789782"/>
                </a:lnTo>
                <a:lnTo>
                  <a:pt x="840057" y="817214"/>
                </a:lnTo>
                <a:lnTo>
                  <a:pt x="812625" y="817214"/>
                </a:lnTo>
                <a:close/>
                <a:moveTo>
                  <a:pt x="692450" y="789782"/>
                </a:moveTo>
                <a:lnTo>
                  <a:pt x="719882" y="789782"/>
                </a:lnTo>
                <a:lnTo>
                  <a:pt x="719882" y="817214"/>
                </a:lnTo>
                <a:lnTo>
                  <a:pt x="692450" y="817214"/>
                </a:lnTo>
                <a:close/>
                <a:moveTo>
                  <a:pt x="576340" y="789782"/>
                </a:moveTo>
                <a:lnTo>
                  <a:pt x="603772" y="789782"/>
                </a:lnTo>
                <a:lnTo>
                  <a:pt x="603772" y="817214"/>
                </a:lnTo>
                <a:lnTo>
                  <a:pt x="576340" y="817214"/>
                </a:lnTo>
                <a:close/>
                <a:moveTo>
                  <a:pt x="456165" y="789782"/>
                </a:moveTo>
                <a:lnTo>
                  <a:pt x="483597" y="789782"/>
                </a:lnTo>
                <a:lnTo>
                  <a:pt x="483597" y="817214"/>
                </a:lnTo>
                <a:lnTo>
                  <a:pt x="456165" y="817214"/>
                </a:lnTo>
                <a:close/>
                <a:moveTo>
                  <a:pt x="340656" y="789782"/>
                </a:moveTo>
                <a:lnTo>
                  <a:pt x="368088" y="789782"/>
                </a:lnTo>
                <a:lnTo>
                  <a:pt x="368088" y="817214"/>
                </a:lnTo>
                <a:lnTo>
                  <a:pt x="340656" y="817214"/>
                </a:lnTo>
                <a:close/>
                <a:moveTo>
                  <a:pt x="226483" y="789782"/>
                </a:moveTo>
                <a:lnTo>
                  <a:pt x="253915" y="789782"/>
                </a:lnTo>
                <a:lnTo>
                  <a:pt x="253915" y="817214"/>
                </a:lnTo>
                <a:lnTo>
                  <a:pt x="226483" y="817214"/>
                </a:lnTo>
                <a:close/>
                <a:moveTo>
                  <a:pt x="114173" y="789782"/>
                </a:moveTo>
                <a:lnTo>
                  <a:pt x="141605" y="789782"/>
                </a:lnTo>
                <a:lnTo>
                  <a:pt x="141605" y="817214"/>
                </a:lnTo>
                <a:lnTo>
                  <a:pt x="114173" y="817214"/>
                </a:lnTo>
                <a:close/>
                <a:moveTo>
                  <a:pt x="0" y="789782"/>
                </a:moveTo>
                <a:lnTo>
                  <a:pt x="27432" y="789782"/>
                </a:lnTo>
                <a:lnTo>
                  <a:pt x="27432" y="817214"/>
                </a:lnTo>
                <a:lnTo>
                  <a:pt x="0" y="817214"/>
                </a:lnTo>
                <a:close/>
                <a:moveTo>
                  <a:pt x="1851331" y="676275"/>
                </a:moveTo>
                <a:lnTo>
                  <a:pt x="1878763" y="676275"/>
                </a:lnTo>
                <a:lnTo>
                  <a:pt x="1878763" y="703707"/>
                </a:lnTo>
                <a:lnTo>
                  <a:pt x="1851331" y="703707"/>
                </a:lnTo>
                <a:close/>
                <a:moveTo>
                  <a:pt x="1737031" y="676275"/>
                </a:moveTo>
                <a:lnTo>
                  <a:pt x="1764463" y="676275"/>
                </a:lnTo>
                <a:lnTo>
                  <a:pt x="1764463" y="703707"/>
                </a:lnTo>
                <a:lnTo>
                  <a:pt x="1737031" y="703707"/>
                </a:lnTo>
                <a:close/>
                <a:moveTo>
                  <a:pt x="1625112" y="676275"/>
                </a:moveTo>
                <a:lnTo>
                  <a:pt x="1652544" y="676275"/>
                </a:lnTo>
                <a:lnTo>
                  <a:pt x="1652544" y="703707"/>
                </a:lnTo>
                <a:lnTo>
                  <a:pt x="1625112" y="703707"/>
                </a:lnTo>
                <a:close/>
                <a:moveTo>
                  <a:pt x="1510812" y="676275"/>
                </a:moveTo>
                <a:lnTo>
                  <a:pt x="1538244" y="676275"/>
                </a:lnTo>
                <a:lnTo>
                  <a:pt x="1538244" y="703707"/>
                </a:lnTo>
                <a:lnTo>
                  <a:pt x="1510812" y="703707"/>
                </a:lnTo>
                <a:close/>
                <a:moveTo>
                  <a:pt x="1394702" y="676275"/>
                </a:moveTo>
                <a:lnTo>
                  <a:pt x="1422134" y="676275"/>
                </a:lnTo>
                <a:lnTo>
                  <a:pt x="1422134" y="703707"/>
                </a:lnTo>
                <a:lnTo>
                  <a:pt x="1394702" y="703707"/>
                </a:lnTo>
                <a:close/>
                <a:moveTo>
                  <a:pt x="1278592" y="676275"/>
                </a:moveTo>
                <a:lnTo>
                  <a:pt x="1306024" y="676275"/>
                </a:lnTo>
                <a:lnTo>
                  <a:pt x="1306024" y="703707"/>
                </a:lnTo>
                <a:lnTo>
                  <a:pt x="1278592" y="703707"/>
                </a:lnTo>
                <a:close/>
                <a:moveTo>
                  <a:pt x="1162482" y="676275"/>
                </a:moveTo>
                <a:lnTo>
                  <a:pt x="1189914" y="676275"/>
                </a:lnTo>
                <a:lnTo>
                  <a:pt x="1189914" y="703707"/>
                </a:lnTo>
                <a:lnTo>
                  <a:pt x="1162482" y="703707"/>
                </a:lnTo>
                <a:close/>
                <a:moveTo>
                  <a:pt x="1042307" y="676275"/>
                </a:moveTo>
                <a:lnTo>
                  <a:pt x="1069739" y="676275"/>
                </a:lnTo>
                <a:lnTo>
                  <a:pt x="1069739" y="703707"/>
                </a:lnTo>
                <a:lnTo>
                  <a:pt x="1042307" y="703707"/>
                </a:lnTo>
                <a:close/>
                <a:moveTo>
                  <a:pt x="926798" y="676275"/>
                </a:moveTo>
                <a:lnTo>
                  <a:pt x="954230" y="676275"/>
                </a:lnTo>
                <a:lnTo>
                  <a:pt x="954230" y="703707"/>
                </a:lnTo>
                <a:lnTo>
                  <a:pt x="926798" y="703707"/>
                </a:lnTo>
                <a:close/>
                <a:moveTo>
                  <a:pt x="812625" y="676275"/>
                </a:moveTo>
                <a:lnTo>
                  <a:pt x="840057" y="676275"/>
                </a:lnTo>
                <a:lnTo>
                  <a:pt x="840057" y="703707"/>
                </a:lnTo>
                <a:lnTo>
                  <a:pt x="812625" y="703707"/>
                </a:lnTo>
                <a:close/>
                <a:moveTo>
                  <a:pt x="692450" y="676275"/>
                </a:moveTo>
                <a:lnTo>
                  <a:pt x="719882" y="676275"/>
                </a:lnTo>
                <a:lnTo>
                  <a:pt x="719882" y="703707"/>
                </a:lnTo>
                <a:lnTo>
                  <a:pt x="692450" y="703707"/>
                </a:lnTo>
                <a:close/>
                <a:moveTo>
                  <a:pt x="576340" y="676275"/>
                </a:moveTo>
                <a:lnTo>
                  <a:pt x="603772" y="676275"/>
                </a:lnTo>
                <a:lnTo>
                  <a:pt x="603772" y="703707"/>
                </a:lnTo>
                <a:lnTo>
                  <a:pt x="576340" y="703707"/>
                </a:lnTo>
                <a:close/>
                <a:moveTo>
                  <a:pt x="456165" y="676275"/>
                </a:moveTo>
                <a:lnTo>
                  <a:pt x="483597" y="676275"/>
                </a:lnTo>
                <a:lnTo>
                  <a:pt x="483597" y="703707"/>
                </a:lnTo>
                <a:lnTo>
                  <a:pt x="456165" y="703707"/>
                </a:lnTo>
                <a:close/>
                <a:moveTo>
                  <a:pt x="340656" y="676275"/>
                </a:moveTo>
                <a:lnTo>
                  <a:pt x="368088" y="676275"/>
                </a:lnTo>
                <a:lnTo>
                  <a:pt x="368088" y="703707"/>
                </a:lnTo>
                <a:lnTo>
                  <a:pt x="340656" y="703707"/>
                </a:lnTo>
                <a:close/>
                <a:moveTo>
                  <a:pt x="226483" y="676275"/>
                </a:moveTo>
                <a:lnTo>
                  <a:pt x="253915" y="676275"/>
                </a:lnTo>
                <a:lnTo>
                  <a:pt x="253915" y="703707"/>
                </a:lnTo>
                <a:lnTo>
                  <a:pt x="226483" y="703707"/>
                </a:lnTo>
                <a:close/>
                <a:moveTo>
                  <a:pt x="114173" y="676275"/>
                </a:moveTo>
                <a:lnTo>
                  <a:pt x="141605" y="676275"/>
                </a:lnTo>
                <a:lnTo>
                  <a:pt x="141605" y="703707"/>
                </a:lnTo>
                <a:lnTo>
                  <a:pt x="114173" y="703707"/>
                </a:lnTo>
                <a:close/>
                <a:moveTo>
                  <a:pt x="0" y="676275"/>
                </a:moveTo>
                <a:lnTo>
                  <a:pt x="27432" y="676275"/>
                </a:lnTo>
                <a:lnTo>
                  <a:pt x="27432" y="703707"/>
                </a:lnTo>
                <a:lnTo>
                  <a:pt x="0" y="703707"/>
                </a:lnTo>
                <a:close/>
                <a:moveTo>
                  <a:pt x="1851331" y="565945"/>
                </a:moveTo>
                <a:lnTo>
                  <a:pt x="1878763" y="565945"/>
                </a:lnTo>
                <a:lnTo>
                  <a:pt x="1878763" y="593377"/>
                </a:lnTo>
                <a:lnTo>
                  <a:pt x="1851331" y="593377"/>
                </a:lnTo>
                <a:close/>
                <a:moveTo>
                  <a:pt x="1737031" y="565945"/>
                </a:moveTo>
                <a:lnTo>
                  <a:pt x="1764463" y="565945"/>
                </a:lnTo>
                <a:lnTo>
                  <a:pt x="1764463" y="593377"/>
                </a:lnTo>
                <a:lnTo>
                  <a:pt x="1737031" y="593377"/>
                </a:lnTo>
                <a:close/>
                <a:moveTo>
                  <a:pt x="1625112" y="565945"/>
                </a:moveTo>
                <a:lnTo>
                  <a:pt x="1652544" y="565945"/>
                </a:lnTo>
                <a:lnTo>
                  <a:pt x="1652544" y="593377"/>
                </a:lnTo>
                <a:lnTo>
                  <a:pt x="1625112" y="593377"/>
                </a:lnTo>
                <a:close/>
                <a:moveTo>
                  <a:pt x="1510812" y="565945"/>
                </a:moveTo>
                <a:lnTo>
                  <a:pt x="1538244" y="565945"/>
                </a:lnTo>
                <a:lnTo>
                  <a:pt x="1538244" y="593377"/>
                </a:lnTo>
                <a:lnTo>
                  <a:pt x="1510812" y="593377"/>
                </a:lnTo>
                <a:close/>
                <a:moveTo>
                  <a:pt x="1394702" y="565945"/>
                </a:moveTo>
                <a:lnTo>
                  <a:pt x="1422134" y="565945"/>
                </a:lnTo>
                <a:lnTo>
                  <a:pt x="1422134" y="593377"/>
                </a:lnTo>
                <a:lnTo>
                  <a:pt x="1394702" y="593377"/>
                </a:lnTo>
                <a:close/>
                <a:moveTo>
                  <a:pt x="1278592" y="565945"/>
                </a:moveTo>
                <a:lnTo>
                  <a:pt x="1306024" y="565945"/>
                </a:lnTo>
                <a:lnTo>
                  <a:pt x="1306024" y="593377"/>
                </a:lnTo>
                <a:lnTo>
                  <a:pt x="1278592" y="593377"/>
                </a:lnTo>
                <a:close/>
                <a:moveTo>
                  <a:pt x="1162482" y="565945"/>
                </a:moveTo>
                <a:lnTo>
                  <a:pt x="1189914" y="565945"/>
                </a:lnTo>
                <a:lnTo>
                  <a:pt x="1189914" y="593377"/>
                </a:lnTo>
                <a:lnTo>
                  <a:pt x="1162482" y="593377"/>
                </a:lnTo>
                <a:close/>
                <a:moveTo>
                  <a:pt x="1042307" y="565945"/>
                </a:moveTo>
                <a:lnTo>
                  <a:pt x="1069739" y="565945"/>
                </a:lnTo>
                <a:lnTo>
                  <a:pt x="1069739" y="593377"/>
                </a:lnTo>
                <a:lnTo>
                  <a:pt x="1042307" y="593377"/>
                </a:lnTo>
                <a:close/>
                <a:moveTo>
                  <a:pt x="926798" y="565945"/>
                </a:moveTo>
                <a:lnTo>
                  <a:pt x="954230" y="565945"/>
                </a:lnTo>
                <a:lnTo>
                  <a:pt x="954230" y="593377"/>
                </a:lnTo>
                <a:lnTo>
                  <a:pt x="926798" y="593377"/>
                </a:lnTo>
                <a:close/>
                <a:moveTo>
                  <a:pt x="812625" y="565945"/>
                </a:moveTo>
                <a:lnTo>
                  <a:pt x="840057" y="565945"/>
                </a:lnTo>
                <a:lnTo>
                  <a:pt x="840057" y="593377"/>
                </a:lnTo>
                <a:lnTo>
                  <a:pt x="812625" y="593377"/>
                </a:lnTo>
                <a:close/>
                <a:moveTo>
                  <a:pt x="692450" y="565945"/>
                </a:moveTo>
                <a:lnTo>
                  <a:pt x="719882" y="565945"/>
                </a:lnTo>
                <a:lnTo>
                  <a:pt x="719882" y="593377"/>
                </a:lnTo>
                <a:lnTo>
                  <a:pt x="692450" y="593377"/>
                </a:lnTo>
                <a:close/>
                <a:moveTo>
                  <a:pt x="576340" y="565945"/>
                </a:moveTo>
                <a:lnTo>
                  <a:pt x="603772" y="565945"/>
                </a:lnTo>
                <a:lnTo>
                  <a:pt x="603772" y="593377"/>
                </a:lnTo>
                <a:lnTo>
                  <a:pt x="576340" y="593377"/>
                </a:lnTo>
                <a:close/>
                <a:moveTo>
                  <a:pt x="456165" y="565945"/>
                </a:moveTo>
                <a:lnTo>
                  <a:pt x="483597" y="565945"/>
                </a:lnTo>
                <a:lnTo>
                  <a:pt x="483597" y="593377"/>
                </a:lnTo>
                <a:lnTo>
                  <a:pt x="456165" y="593377"/>
                </a:lnTo>
                <a:close/>
                <a:moveTo>
                  <a:pt x="340656" y="565945"/>
                </a:moveTo>
                <a:lnTo>
                  <a:pt x="368088" y="565945"/>
                </a:lnTo>
                <a:lnTo>
                  <a:pt x="368088" y="593377"/>
                </a:lnTo>
                <a:lnTo>
                  <a:pt x="340656" y="593377"/>
                </a:lnTo>
                <a:close/>
                <a:moveTo>
                  <a:pt x="226483" y="565945"/>
                </a:moveTo>
                <a:lnTo>
                  <a:pt x="253915" y="565945"/>
                </a:lnTo>
                <a:lnTo>
                  <a:pt x="253915" y="593377"/>
                </a:lnTo>
                <a:lnTo>
                  <a:pt x="226483" y="593377"/>
                </a:lnTo>
                <a:close/>
                <a:moveTo>
                  <a:pt x="114173" y="565945"/>
                </a:moveTo>
                <a:lnTo>
                  <a:pt x="141605" y="565945"/>
                </a:lnTo>
                <a:lnTo>
                  <a:pt x="141605" y="593377"/>
                </a:lnTo>
                <a:lnTo>
                  <a:pt x="114173" y="593377"/>
                </a:lnTo>
                <a:close/>
                <a:moveTo>
                  <a:pt x="0" y="565945"/>
                </a:moveTo>
                <a:lnTo>
                  <a:pt x="27432" y="565945"/>
                </a:lnTo>
                <a:lnTo>
                  <a:pt x="27432" y="593377"/>
                </a:lnTo>
                <a:lnTo>
                  <a:pt x="0" y="593377"/>
                </a:lnTo>
                <a:close/>
                <a:moveTo>
                  <a:pt x="1851331" y="452438"/>
                </a:moveTo>
                <a:lnTo>
                  <a:pt x="1878763" y="452438"/>
                </a:lnTo>
                <a:lnTo>
                  <a:pt x="1878763" y="479870"/>
                </a:lnTo>
                <a:lnTo>
                  <a:pt x="1851331" y="479870"/>
                </a:lnTo>
                <a:close/>
                <a:moveTo>
                  <a:pt x="1737031" y="452438"/>
                </a:moveTo>
                <a:lnTo>
                  <a:pt x="1764463" y="452438"/>
                </a:lnTo>
                <a:lnTo>
                  <a:pt x="1764463" y="479870"/>
                </a:lnTo>
                <a:lnTo>
                  <a:pt x="1737031" y="479870"/>
                </a:lnTo>
                <a:close/>
                <a:moveTo>
                  <a:pt x="1625112" y="452438"/>
                </a:moveTo>
                <a:lnTo>
                  <a:pt x="1652544" y="452438"/>
                </a:lnTo>
                <a:lnTo>
                  <a:pt x="1652544" y="479870"/>
                </a:lnTo>
                <a:lnTo>
                  <a:pt x="1625112" y="479870"/>
                </a:lnTo>
                <a:close/>
                <a:moveTo>
                  <a:pt x="1510812" y="452438"/>
                </a:moveTo>
                <a:lnTo>
                  <a:pt x="1538244" y="452438"/>
                </a:lnTo>
                <a:lnTo>
                  <a:pt x="1538244" y="479870"/>
                </a:lnTo>
                <a:lnTo>
                  <a:pt x="1510812" y="479870"/>
                </a:lnTo>
                <a:close/>
                <a:moveTo>
                  <a:pt x="1394702" y="452438"/>
                </a:moveTo>
                <a:lnTo>
                  <a:pt x="1422134" y="452438"/>
                </a:lnTo>
                <a:lnTo>
                  <a:pt x="1422134" y="479870"/>
                </a:lnTo>
                <a:lnTo>
                  <a:pt x="1394702" y="479870"/>
                </a:lnTo>
                <a:close/>
                <a:moveTo>
                  <a:pt x="1278592" y="452438"/>
                </a:moveTo>
                <a:lnTo>
                  <a:pt x="1306024" y="452438"/>
                </a:lnTo>
                <a:lnTo>
                  <a:pt x="1306024" y="479870"/>
                </a:lnTo>
                <a:lnTo>
                  <a:pt x="1278592" y="479870"/>
                </a:lnTo>
                <a:close/>
                <a:moveTo>
                  <a:pt x="1162482" y="452438"/>
                </a:moveTo>
                <a:lnTo>
                  <a:pt x="1189914" y="452438"/>
                </a:lnTo>
                <a:lnTo>
                  <a:pt x="1189914" y="479870"/>
                </a:lnTo>
                <a:lnTo>
                  <a:pt x="1162482" y="479870"/>
                </a:lnTo>
                <a:close/>
                <a:moveTo>
                  <a:pt x="1042307" y="452438"/>
                </a:moveTo>
                <a:lnTo>
                  <a:pt x="1069739" y="452438"/>
                </a:lnTo>
                <a:lnTo>
                  <a:pt x="1069739" y="479870"/>
                </a:lnTo>
                <a:lnTo>
                  <a:pt x="1042307" y="479870"/>
                </a:lnTo>
                <a:close/>
                <a:moveTo>
                  <a:pt x="926798" y="452438"/>
                </a:moveTo>
                <a:lnTo>
                  <a:pt x="954230" y="452438"/>
                </a:lnTo>
                <a:lnTo>
                  <a:pt x="954230" y="479870"/>
                </a:lnTo>
                <a:lnTo>
                  <a:pt x="926798" y="479870"/>
                </a:lnTo>
                <a:close/>
                <a:moveTo>
                  <a:pt x="812625" y="452438"/>
                </a:moveTo>
                <a:lnTo>
                  <a:pt x="840057" y="452438"/>
                </a:lnTo>
                <a:lnTo>
                  <a:pt x="840057" y="479870"/>
                </a:lnTo>
                <a:lnTo>
                  <a:pt x="812625" y="479870"/>
                </a:lnTo>
                <a:close/>
                <a:moveTo>
                  <a:pt x="692450" y="452438"/>
                </a:moveTo>
                <a:lnTo>
                  <a:pt x="719882" y="452438"/>
                </a:lnTo>
                <a:lnTo>
                  <a:pt x="719882" y="479870"/>
                </a:lnTo>
                <a:lnTo>
                  <a:pt x="692450" y="479870"/>
                </a:lnTo>
                <a:close/>
                <a:moveTo>
                  <a:pt x="576340" y="452438"/>
                </a:moveTo>
                <a:lnTo>
                  <a:pt x="603772" y="452438"/>
                </a:lnTo>
                <a:lnTo>
                  <a:pt x="603772" y="479870"/>
                </a:lnTo>
                <a:lnTo>
                  <a:pt x="576340" y="479870"/>
                </a:lnTo>
                <a:close/>
                <a:moveTo>
                  <a:pt x="456165" y="452438"/>
                </a:moveTo>
                <a:lnTo>
                  <a:pt x="483597" y="452438"/>
                </a:lnTo>
                <a:lnTo>
                  <a:pt x="483597" y="479870"/>
                </a:lnTo>
                <a:lnTo>
                  <a:pt x="456165" y="479870"/>
                </a:lnTo>
                <a:close/>
                <a:moveTo>
                  <a:pt x="340656" y="452438"/>
                </a:moveTo>
                <a:lnTo>
                  <a:pt x="368088" y="452438"/>
                </a:lnTo>
                <a:lnTo>
                  <a:pt x="368088" y="479870"/>
                </a:lnTo>
                <a:lnTo>
                  <a:pt x="340656" y="479870"/>
                </a:lnTo>
                <a:close/>
                <a:moveTo>
                  <a:pt x="226483" y="452438"/>
                </a:moveTo>
                <a:lnTo>
                  <a:pt x="253915" y="452438"/>
                </a:lnTo>
                <a:lnTo>
                  <a:pt x="253915" y="479870"/>
                </a:lnTo>
                <a:lnTo>
                  <a:pt x="226483" y="479870"/>
                </a:lnTo>
                <a:close/>
                <a:moveTo>
                  <a:pt x="114173" y="452438"/>
                </a:moveTo>
                <a:lnTo>
                  <a:pt x="141605" y="452438"/>
                </a:lnTo>
                <a:lnTo>
                  <a:pt x="141605" y="479870"/>
                </a:lnTo>
                <a:lnTo>
                  <a:pt x="114173" y="479870"/>
                </a:lnTo>
                <a:close/>
                <a:moveTo>
                  <a:pt x="0" y="452438"/>
                </a:moveTo>
                <a:lnTo>
                  <a:pt x="27432" y="452438"/>
                </a:lnTo>
                <a:lnTo>
                  <a:pt x="27432" y="479870"/>
                </a:lnTo>
                <a:lnTo>
                  <a:pt x="0" y="479870"/>
                </a:lnTo>
                <a:close/>
                <a:moveTo>
                  <a:pt x="1851331" y="337344"/>
                </a:moveTo>
                <a:lnTo>
                  <a:pt x="1878763" y="337344"/>
                </a:lnTo>
                <a:lnTo>
                  <a:pt x="1878763" y="364776"/>
                </a:lnTo>
                <a:lnTo>
                  <a:pt x="1851331" y="364776"/>
                </a:lnTo>
                <a:close/>
                <a:moveTo>
                  <a:pt x="1737031" y="337344"/>
                </a:moveTo>
                <a:lnTo>
                  <a:pt x="1764463" y="337344"/>
                </a:lnTo>
                <a:lnTo>
                  <a:pt x="1764463" y="364776"/>
                </a:lnTo>
                <a:lnTo>
                  <a:pt x="1737031" y="364776"/>
                </a:lnTo>
                <a:close/>
                <a:moveTo>
                  <a:pt x="1625112" y="337344"/>
                </a:moveTo>
                <a:lnTo>
                  <a:pt x="1652544" y="337344"/>
                </a:lnTo>
                <a:lnTo>
                  <a:pt x="1652544" y="364776"/>
                </a:lnTo>
                <a:lnTo>
                  <a:pt x="1625112" y="364776"/>
                </a:lnTo>
                <a:close/>
                <a:moveTo>
                  <a:pt x="1510812" y="337344"/>
                </a:moveTo>
                <a:lnTo>
                  <a:pt x="1538244" y="337344"/>
                </a:lnTo>
                <a:lnTo>
                  <a:pt x="1538244" y="364776"/>
                </a:lnTo>
                <a:lnTo>
                  <a:pt x="1510812" y="364776"/>
                </a:lnTo>
                <a:close/>
                <a:moveTo>
                  <a:pt x="1394702" y="337344"/>
                </a:moveTo>
                <a:lnTo>
                  <a:pt x="1422134" y="337344"/>
                </a:lnTo>
                <a:lnTo>
                  <a:pt x="1422134" y="364776"/>
                </a:lnTo>
                <a:lnTo>
                  <a:pt x="1394702" y="364776"/>
                </a:lnTo>
                <a:close/>
                <a:moveTo>
                  <a:pt x="1278592" y="337344"/>
                </a:moveTo>
                <a:lnTo>
                  <a:pt x="1306024" y="337344"/>
                </a:lnTo>
                <a:lnTo>
                  <a:pt x="1306024" y="364776"/>
                </a:lnTo>
                <a:lnTo>
                  <a:pt x="1278592" y="364776"/>
                </a:lnTo>
                <a:close/>
                <a:moveTo>
                  <a:pt x="1162482" y="337344"/>
                </a:moveTo>
                <a:lnTo>
                  <a:pt x="1189914" y="337344"/>
                </a:lnTo>
                <a:lnTo>
                  <a:pt x="1189914" y="364776"/>
                </a:lnTo>
                <a:lnTo>
                  <a:pt x="1162482" y="364776"/>
                </a:lnTo>
                <a:close/>
                <a:moveTo>
                  <a:pt x="1042307" y="337344"/>
                </a:moveTo>
                <a:lnTo>
                  <a:pt x="1069739" y="337344"/>
                </a:lnTo>
                <a:lnTo>
                  <a:pt x="1069739" y="364776"/>
                </a:lnTo>
                <a:lnTo>
                  <a:pt x="1042307" y="364776"/>
                </a:lnTo>
                <a:close/>
                <a:moveTo>
                  <a:pt x="926798" y="337344"/>
                </a:moveTo>
                <a:lnTo>
                  <a:pt x="954230" y="337344"/>
                </a:lnTo>
                <a:lnTo>
                  <a:pt x="954230" y="364776"/>
                </a:lnTo>
                <a:lnTo>
                  <a:pt x="926798" y="364776"/>
                </a:lnTo>
                <a:close/>
                <a:moveTo>
                  <a:pt x="812625" y="337344"/>
                </a:moveTo>
                <a:lnTo>
                  <a:pt x="840057" y="337344"/>
                </a:lnTo>
                <a:lnTo>
                  <a:pt x="840057" y="364776"/>
                </a:lnTo>
                <a:lnTo>
                  <a:pt x="812625" y="364776"/>
                </a:lnTo>
                <a:close/>
                <a:moveTo>
                  <a:pt x="692450" y="337344"/>
                </a:moveTo>
                <a:lnTo>
                  <a:pt x="719882" y="337344"/>
                </a:lnTo>
                <a:lnTo>
                  <a:pt x="719882" y="364776"/>
                </a:lnTo>
                <a:lnTo>
                  <a:pt x="692450" y="364776"/>
                </a:lnTo>
                <a:close/>
                <a:moveTo>
                  <a:pt x="576340" y="337344"/>
                </a:moveTo>
                <a:lnTo>
                  <a:pt x="603772" y="337344"/>
                </a:lnTo>
                <a:lnTo>
                  <a:pt x="603772" y="364776"/>
                </a:lnTo>
                <a:lnTo>
                  <a:pt x="576340" y="364776"/>
                </a:lnTo>
                <a:close/>
                <a:moveTo>
                  <a:pt x="456165" y="337344"/>
                </a:moveTo>
                <a:lnTo>
                  <a:pt x="483597" y="337344"/>
                </a:lnTo>
                <a:lnTo>
                  <a:pt x="483597" y="364776"/>
                </a:lnTo>
                <a:lnTo>
                  <a:pt x="456165" y="364776"/>
                </a:lnTo>
                <a:close/>
                <a:moveTo>
                  <a:pt x="340656" y="337344"/>
                </a:moveTo>
                <a:lnTo>
                  <a:pt x="368088" y="337344"/>
                </a:lnTo>
                <a:lnTo>
                  <a:pt x="368088" y="364776"/>
                </a:lnTo>
                <a:lnTo>
                  <a:pt x="340656" y="364776"/>
                </a:lnTo>
                <a:close/>
                <a:moveTo>
                  <a:pt x="226483" y="337344"/>
                </a:moveTo>
                <a:lnTo>
                  <a:pt x="253915" y="337344"/>
                </a:lnTo>
                <a:lnTo>
                  <a:pt x="253915" y="364776"/>
                </a:lnTo>
                <a:lnTo>
                  <a:pt x="226483" y="364776"/>
                </a:lnTo>
                <a:close/>
                <a:moveTo>
                  <a:pt x="114173" y="337344"/>
                </a:moveTo>
                <a:lnTo>
                  <a:pt x="141605" y="337344"/>
                </a:lnTo>
                <a:lnTo>
                  <a:pt x="141605" y="364776"/>
                </a:lnTo>
                <a:lnTo>
                  <a:pt x="114173" y="364776"/>
                </a:lnTo>
                <a:close/>
                <a:moveTo>
                  <a:pt x="0" y="337344"/>
                </a:moveTo>
                <a:lnTo>
                  <a:pt x="27432" y="337344"/>
                </a:lnTo>
                <a:lnTo>
                  <a:pt x="27432" y="364776"/>
                </a:lnTo>
                <a:lnTo>
                  <a:pt x="0" y="364776"/>
                </a:lnTo>
                <a:close/>
                <a:moveTo>
                  <a:pt x="1851331" y="223837"/>
                </a:moveTo>
                <a:lnTo>
                  <a:pt x="1878763" y="223837"/>
                </a:lnTo>
                <a:lnTo>
                  <a:pt x="1878763" y="251269"/>
                </a:lnTo>
                <a:lnTo>
                  <a:pt x="1851331" y="251269"/>
                </a:lnTo>
                <a:close/>
                <a:moveTo>
                  <a:pt x="1737031" y="223837"/>
                </a:moveTo>
                <a:lnTo>
                  <a:pt x="1764463" y="223837"/>
                </a:lnTo>
                <a:lnTo>
                  <a:pt x="1764463" y="251269"/>
                </a:lnTo>
                <a:lnTo>
                  <a:pt x="1737031" y="251269"/>
                </a:lnTo>
                <a:close/>
                <a:moveTo>
                  <a:pt x="1625112" y="223837"/>
                </a:moveTo>
                <a:lnTo>
                  <a:pt x="1652544" y="223837"/>
                </a:lnTo>
                <a:lnTo>
                  <a:pt x="1652544" y="251269"/>
                </a:lnTo>
                <a:lnTo>
                  <a:pt x="1625112" y="251269"/>
                </a:lnTo>
                <a:close/>
                <a:moveTo>
                  <a:pt x="1510812" y="223837"/>
                </a:moveTo>
                <a:lnTo>
                  <a:pt x="1538244" y="223837"/>
                </a:lnTo>
                <a:lnTo>
                  <a:pt x="1538244" y="251269"/>
                </a:lnTo>
                <a:lnTo>
                  <a:pt x="1510812" y="251269"/>
                </a:lnTo>
                <a:close/>
                <a:moveTo>
                  <a:pt x="1394702" y="223837"/>
                </a:moveTo>
                <a:lnTo>
                  <a:pt x="1422134" y="223837"/>
                </a:lnTo>
                <a:lnTo>
                  <a:pt x="1422134" y="251269"/>
                </a:lnTo>
                <a:lnTo>
                  <a:pt x="1394702" y="251269"/>
                </a:lnTo>
                <a:close/>
                <a:moveTo>
                  <a:pt x="1278592" y="223837"/>
                </a:moveTo>
                <a:lnTo>
                  <a:pt x="1306024" y="223837"/>
                </a:lnTo>
                <a:lnTo>
                  <a:pt x="1306024" y="251269"/>
                </a:lnTo>
                <a:lnTo>
                  <a:pt x="1278592" y="251269"/>
                </a:lnTo>
                <a:close/>
                <a:moveTo>
                  <a:pt x="1162482" y="223837"/>
                </a:moveTo>
                <a:lnTo>
                  <a:pt x="1189914" y="223837"/>
                </a:lnTo>
                <a:lnTo>
                  <a:pt x="1189914" y="251269"/>
                </a:lnTo>
                <a:lnTo>
                  <a:pt x="1162482" y="251269"/>
                </a:lnTo>
                <a:close/>
                <a:moveTo>
                  <a:pt x="1042307" y="223837"/>
                </a:moveTo>
                <a:lnTo>
                  <a:pt x="1069739" y="223837"/>
                </a:lnTo>
                <a:lnTo>
                  <a:pt x="1069739" y="251269"/>
                </a:lnTo>
                <a:lnTo>
                  <a:pt x="1042307" y="251269"/>
                </a:lnTo>
                <a:close/>
                <a:moveTo>
                  <a:pt x="926798" y="223837"/>
                </a:moveTo>
                <a:lnTo>
                  <a:pt x="954230" y="223837"/>
                </a:lnTo>
                <a:lnTo>
                  <a:pt x="954230" y="251269"/>
                </a:lnTo>
                <a:lnTo>
                  <a:pt x="926798" y="251269"/>
                </a:lnTo>
                <a:close/>
                <a:moveTo>
                  <a:pt x="812625" y="223837"/>
                </a:moveTo>
                <a:lnTo>
                  <a:pt x="840057" y="223837"/>
                </a:lnTo>
                <a:lnTo>
                  <a:pt x="840057" y="251269"/>
                </a:lnTo>
                <a:lnTo>
                  <a:pt x="812625" y="251269"/>
                </a:lnTo>
                <a:close/>
                <a:moveTo>
                  <a:pt x="692450" y="223837"/>
                </a:moveTo>
                <a:lnTo>
                  <a:pt x="719882" y="223837"/>
                </a:lnTo>
                <a:lnTo>
                  <a:pt x="719882" y="251269"/>
                </a:lnTo>
                <a:lnTo>
                  <a:pt x="692450" y="251269"/>
                </a:lnTo>
                <a:close/>
                <a:moveTo>
                  <a:pt x="576340" y="223837"/>
                </a:moveTo>
                <a:lnTo>
                  <a:pt x="603772" y="223837"/>
                </a:lnTo>
                <a:lnTo>
                  <a:pt x="603772" y="251269"/>
                </a:lnTo>
                <a:lnTo>
                  <a:pt x="576340" y="251269"/>
                </a:lnTo>
                <a:close/>
                <a:moveTo>
                  <a:pt x="456165" y="223837"/>
                </a:moveTo>
                <a:lnTo>
                  <a:pt x="483597" y="223837"/>
                </a:lnTo>
                <a:lnTo>
                  <a:pt x="483597" y="251269"/>
                </a:lnTo>
                <a:lnTo>
                  <a:pt x="456165" y="251269"/>
                </a:lnTo>
                <a:close/>
                <a:moveTo>
                  <a:pt x="340656" y="223837"/>
                </a:moveTo>
                <a:lnTo>
                  <a:pt x="368088" y="223837"/>
                </a:lnTo>
                <a:lnTo>
                  <a:pt x="368088" y="251269"/>
                </a:lnTo>
                <a:lnTo>
                  <a:pt x="340656" y="251269"/>
                </a:lnTo>
                <a:close/>
                <a:moveTo>
                  <a:pt x="226483" y="223837"/>
                </a:moveTo>
                <a:lnTo>
                  <a:pt x="253915" y="223837"/>
                </a:lnTo>
                <a:lnTo>
                  <a:pt x="253915" y="251269"/>
                </a:lnTo>
                <a:lnTo>
                  <a:pt x="226483" y="251269"/>
                </a:lnTo>
                <a:close/>
                <a:moveTo>
                  <a:pt x="114173" y="223837"/>
                </a:moveTo>
                <a:lnTo>
                  <a:pt x="141605" y="223837"/>
                </a:lnTo>
                <a:lnTo>
                  <a:pt x="141605" y="251269"/>
                </a:lnTo>
                <a:lnTo>
                  <a:pt x="114173" y="251269"/>
                </a:lnTo>
                <a:close/>
                <a:moveTo>
                  <a:pt x="0" y="223837"/>
                </a:moveTo>
                <a:lnTo>
                  <a:pt x="27432" y="223837"/>
                </a:lnTo>
                <a:lnTo>
                  <a:pt x="27432" y="251269"/>
                </a:lnTo>
                <a:lnTo>
                  <a:pt x="0" y="251269"/>
                </a:lnTo>
                <a:close/>
                <a:moveTo>
                  <a:pt x="1851331" y="113507"/>
                </a:moveTo>
                <a:lnTo>
                  <a:pt x="1878763" y="113507"/>
                </a:lnTo>
                <a:lnTo>
                  <a:pt x="1878763" y="140939"/>
                </a:lnTo>
                <a:lnTo>
                  <a:pt x="1851331" y="140939"/>
                </a:lnTo>
                <a:close/>
                <a:moveTo>
                  <a:pt x="1737031" y="113507"/>
                </a:moveTo>
                <a:lnTo>
                  <a:pt x="1764463" y="113507"/>
                </a:lnTo>
                <a:lnTo>
                  <a:pt x="1764463" y="140939"/>
                </a:lnTo>
                <a:lnTo>
                  <a:pt x="1737031" y="140939"/>
                </a:lnTo>
                <a:close/>
                <a:moveTo>
                  <a:pt x="1625112" y="113507"/>
                </a:moveTo>
                <a:lnTo>
                  <a:pt x="1652544" y="113507"/>
                </a:lnTo>
                <a:lnTo>
                  <a:pt x="1652544" y="140939"/>
                </a:lnTo>
                <a:lnTo>
                  <a:pt x="1625112" y="140939"/>
                </a:lnTo>
                <a:close/>
                <a:moveTo>
                  <a:pt x="1510812" y="113507"/>
                </a:moveTo>
                <a:lnTo>
                  <a:pt x="1538244" y="113507"/>
                </a:lnTo>
                <a:lnTo>
                  <a:pt x="1538244" y="140939"/>
                </a:lnTo>
                <a:lnTo>
                  <a:pt x="1510812" y="140939"/>
                </a:lnTo>
                <a:close/>
                <a:moveTo>
                  <a:pt x="1394702" y="113507"/>
                </a:moveTo>
                <a:lnTo>
                  <a:pt x="1422134" y="113507"/>
                </a:lnTo>
                <a:lnTo>
                  <a:pt x="1422134" y="140939"/>
                </a:lnTo>
                <a:lnTo>
                  <a:pt x="1394702" y="140939"/>
                </a:lnTo>
                <a:close/>
                <a:moveTo>
                  <a:pt x="1278592" y="113507"/>
                </a:moveTo>
                <a:lnTo>
                  <a:pt x="1306024" y="113507"/>
                </a:lnTo>
                <a:lnTo>
                  <a:pt x="1306024" y="140939"/>
                </a:lnTo>
                <a:lnTo>
                  <a:pt x="1278592" y="140939"/>
                </a:lnTo>
                <a:close/>
                <a:moveTo>
                  <a:pt x="1162482" y="113507"/>
                </a:moveTo>
                <a:lnTo>
                  <a:pt x="1189914" y="113507"/>
                </a:lnTo>
                <a:lnTo>
                  <a:pt x="1189914" y="140939"/>
                </a:lnTo>
                <a:lnTo>
                  <a:pt x="1162482" y="140939"/>
                </a:lnTo>
                <a:close/>
                <a:moveTo>
                  <a:pt x="1042307" y="113507"/>
                </a:moveTo>
                <a:lnTo>
                  <a:pt x="1069739" y="113507"/>
                </a:lnTo>
                <a:lnTo>
                  <a:pt x="1069739" y="140939"/>
                </a:lnTo>
                <a:lnTo>
                  <a:pt x="1042307" y="140939"/>
                </a:lnTo>
                <a:close/>
                <a:moveTo>
                  <a:pt x="926798" y="113507"/>
                </a:moveTo>
                <a:lnTo>
                  <a:pt x="954230" y="113507"/>
                </a:lnTo>
                <a:lnTo>
                  <a:pt x="954230" y="140939"/>
                </a:lnTo>
                <a:lnTo>
                  <a:pt x="926798" y="140939"/>
                </a:lnTo>
                <a:close/>
                <a:moveTo>
                  <a:pt x="812625" y="113507"/>
                </a:moveTo>
                <a:lnTo>
                  <a:pt x="840057" y="113507"/>
                </a:lnTo>
                <a:lnTo>
                  <a:pt x="840057" y="140939"/>
                </a:lnTo>
                <a:lnTo>
                  <a:pt x="812625" y="140939"/>
                </a:lnTo>
                <a:close/>
                <a:moveTo>
                  <a:pt x="692450" y="113507"/>
                </a:moveTo>
                <a:lnTo>
                  <a:pt x="719882" y="113507"/>
                </a:lnTo>
                <a:lnTo>
                  <a:pt x="719882" y="140939"/>
                </a:lnTo>
                <a:lnTo>
                  <a:pt x="692450" y="140939"/>
                </a:lnTo>
                <a:close/>
                <a:moveTo>
                  <a:pt x="576340" y="113507"/>
                </a:moveTo>
                <a:lnTo>
                  <a:pt x="603772" y="113507"/>
                </a:lnTo>
                <a:lnTo>
                  <a:pt x="603772" y="140939"/>
                </a:lnTo>
                <a:lnTo>
                  <a:pt x="576340" y="140939"/>
                </a:lnTo>
                <a:close/>
                <a:moveTo>
                  <a:pt x="456165" y="113507"/>
                </a:moveTo>
                <a:lnTo>
                  <a:pt x="483597" y="113507"/>
                </a:lnTo>
                <a:lnTo>
                  <a:pt x="483597" y="140939"/>
                </a:lnTo>
                <a:lnTo>
                  <a:pt x="456165" y="140939"/>
                </a:lnTo>
                <a:close/>
                <a:moveTo>
                  <a:pt x="340656" y="113507"/>
                </a:moveTo>
                <a:lnTo>
                  <a:pt x="368088" y="113507"/>
                </a:lnTo>
                <a:lnTo>
                  <a:pt x="368088" y="140939"/>
                </a:lnTo>
                <a:lnTo>
                  <a:pt x="340656" y="140939"/>
                </a:lnTo>
                <a:close/>
                <a:moveTo>
                  <a:pt x="226483" y="113507"/>
                </a:moveTo>
                <a:lnTo>
                  <a:pt x="253915" y="113507"/>
                </a:lnTo>
                <a:lnTo>
                  <a:pt x="253915" y="140939"/>
                </a:lnTo>
                <a:lnTo>
                  <a:pt x="226483" y="140939"/>
                </a:lnTo>
                <a:close/>
                <a:moveTo>
                  <a:pt x="114173" y="113507"/>
                </a:moveTo>
                <a:lnTo>
                  <a:pt x="141605" y="113507"/>
                </a:lnTo>
                <a:lnTo>
                  <a:pt x="141605" y="140939"/>
                </a:lnTo>
                <a:lnTo>
                  <a:pt x="114173" y="140939"/>
                </a:lnTo>
                <a:close/>
                <a:moveTo>
                  <a:pt x="0" y="113507"/>
                </a:moveTo>
                <a:lnTo>
                  <a:pt x="27432" y="113507"/>
                </a:lnTo>
                <a:lnTo>
                  <a:pt x="27432" y="140939"/>
                </a:lnTo>
                <a:lnTo>
                  <a:pt x="0" y="140939"/>
                </a:lnTo>
                <a:close/>
                <a:moveTo>
                  <a:pt x="1851331" y="0"/>
                </a:moveTo>
                <a:lnTo>
                  <a:pt x="1878763" y="0"/>
                </a:lnTo>
                <a:lnTo>
                  <a:pt x="1878763" y="27432"/>
                </a:lnTo>
                <a:lnTo>
                  <a:pt x="1851331" y="27432"/>
                </a:lnTo>
                <a:close/>
                <a:moveTo>
                  <a:pt x="1737031" y="0"/>
                </a:moveTo>
                <a:lnTo>
                  <a:pt x="1764463" y="0"/>
                </a:lnTo>
                <a:lnTo>
                  <a:pt x="1764463" y="27432"/>
                </a:lnTo>
                <a:lnTo>
                  <a:pt x="1737031" y="27432"/>
                </a:lnTo>
                <a:close/>
                <a:moveTo>
                  <a:pt x="1625112" y="0"/>
                </a:moveTo>
                <a:lnTo>
                  <a:pt x="1652544" y="0"/>
                </a:lnTo>
                <a:lnTo>
                  <a:pt x="1652544" y="27432"/>
                </a:lnTo>
                <a:lnTo>
                  <a:pt x="1625112" y="27432"/>
                </a:lnTo>
                <a:close/>
                <a:moveTo>
                  <a:pt x="1510812" y="0"/>
                </a:moveTo>
                <a:lnTo>
                  <a:pt x="1538244" y="0"/>
                </a:lnTo>
                <a:lnTo>
                  <a:pt x="1538244" y="27432"/>
                </a:lnTo>
                <a:lnTo>
                  <a:pt x="1510812" y="27432"/>
                </a:lnTo>
                <a:close/>
                <a:moveTo>
                  <a:pt x="1394702" y="0"/>
                </a:moveTo>
                <a:lnTo>
                  <a:pt x="1422134" y="0"/>
                </a:lnTo>
                <a:lnTo>
                  <a:pt x="1422134" y="27432"/>
                </a:lnTo>
                <a:lnTo>
                  <a:pt x="1394702" y="27432"/>
                </a:lnTo>
                <a:close/>
                <a:moveTo>
                  <a:pt x="1278592" y="0"/>
                </a:moveTo>
                <a:lnTo>
                  <a:pt x="1306024" y="0"/>
                </a:lnTo>
                <a:lnTo>
                  <a:pt x="1306024" y="27432"/>
                </a:lnTo>
                <a:lnTo>
                  <a:pt x="1278592" y="27432"/>
                </a:lnTo>
                <a:close/>
                <a:moveTo>
                  <a:pt x="1162482" y="0"/>
                </a:moveTo>
                <a:lnTo>
                  <a:pt x="1189914" y="0"/>
                </a:lnTo>
                <a:lnTo>
                  <a:pt x="1189914" y="27432"/>
                </a:lnTo>
                <a:lnTo>
                  <a:pt x="1162482" y="27432"/>
                </a:lnTo>
                <a:close/>
                <a:moveTo>
                  <a:pt x="1042307" y="0"/>
                </a:moveTo>
                <a:lnTo>
                  <a:pt x="1069739" y="0"/>
                </a:lnTo>
                <a:lnTo>
                  <a:pt x="1069739" y="27432"/>
                </a:lnTo>
                <a:lnTo>
                  <a:pt x="1042307" y="27432"/>
                </a:lnTo>
                <a:close/>
                <a:moveTo>
                  <a:pt x="926798" y="0"/>
                </a:moveTo>
                <a:lnTo>
                  <a:pt x="954230" y="0"/>
                </a:lnTo>
                <a:lnTo>
                  <a:pt x="954230" y="27432"/>
                </a:lnTo>
                <a:lnTo>
                  <a:pt x="926798" y="27432"/>
                </a:lnTo>
                <a:close/>
                <a:moveTo>
                  <a:pt x="812625" y="0"/>
                </a:moveTo>
                <a:lnTo>
                  <a:pt x="840057" y="0"/>
                </a:lnTo>
                <a:lnTo>
                  <a:pt x="840057" y="27432"/>
                </a:lnTo>
                <a:lnTo>
                  <a:pt x="812625" y="27432"/>
                </a:lnTo>
                <a:close/>
                <a:moveTo>
                  <a:pt x="692450" y="0"/>
                </a:moveTo>
                <a:lnTo>
                  <a:pt x="719882" y="0"/>
                </a:lnTo>
                <a:lnTo>
                  <a:pt x="719882" y="27432"/>
                </a:lnTo>
                <a:lnTo>
                  <a:pt x="692450" y="27432"/>
                </a:lnTo>
                <a:close/>
                <a:moveTo>
                  <a:pt x="576340" y="0"/>
                </a:moveTo>
                <a:lnTo>
                  <a:pt x="603772" y="0"/>
                </a:lnTo>
                <a:lnTo>
                  <a:pt x="603772" y="27432"/>
                </a:lnTo>
                <a:lnTo>
                  <a:pt x="576340" y="27432"/>
                </a:lnTo>
                <a:close/>
                <a:moveTo>
                  <a:pt x="456165" y="0"/>
                </a:moveTo>
                <a:lnTo>
                  <a:pt x="483597" y="0"/>
                </a:lnTo>
                <a:lnTo>
                  <a:pt x="483597" y="27432"/>
                </a:lnTo>
                <a:lnTo>
                  <a:pt x="456165" y="27432"/>
                </a:lnTo>
                <a:close/>
                <a:moveTo>
                  <a:pt x="340656" y="0"/>
                </a:moveTo>
                <a:lnTo>
                  <a:pt x="368088" y="0"/>
                </a:lnTo>
                <a:lnTo>
                  <a:pt x="368088" y="27432"/>
                </a:lnTo>
                <a:lnTo>
                  <a:pt x="340656" y="27432"/>
                </a:lnTo>
                <a:close/>
                <a:moveTo>
                  <a:pt x="226483" y="0"/>
                </a:moveTo>
                <a:lnTo>
                  <a:pt x="253915" y="0"/>
                </a:lnTo>
                <a:lnTo>
                  <a:pt x="253915" y="27432"/>
                </a:lnTo>
                <a:lnTo>
                  <a:pt x="226483" y="27432"/>
                </a:lnTo>
                <a:close/>
                <a:moveTo>
                  <a:pt x="114173" y="0"/>
                </a:moveTo>
                <a:lnTo>
                  <a:pt x="141605" y="0"/>
                </a:lnTo>
                <a:lnTo>
                  <a:pt x="141605" y="27432"/>
                </a:lnTo>
                <a:lnTo>
                  <a:pt x="114173" y="27432"/>
                </a:lnTo>
                <a:close/>
                <a:moveTo>
                  <a:pt x="0" y="0"/>
                </a:moveTo>
                <a:lnTo>
                  <a:pt x="27432" y="0"/>
                </a:lnTo>
                <a:lnTo>
                  <a:pt x="27432" y="27432"/>
                </a:lnTo>
                <a:lnTo>
                  <a:pt x="0" y="27432"/>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9" name="Título 18">
            <a:extLst>
              <a:ext uri="{FF2B5EF4-FFF2-40B4-BE49-F238E27FC236}">
                <a16:creationId xmlns:a16="http://schemas.microsoft.com/office/drawing/2014/main" id="{01E0D7A0-6F94-0A0A-64BB-0595B62B9968}"/>
              </a:ext>
            </a:extLst>
          </p:cNvPr>
          <p:cNvSpPr>
            <a:spLocks noGrp="1"/>
          </p:cNvSpPr>
          <p:nvPr>
            <p:ph type="title"/>
          </p:nvPr>
        </p:nvSpPr>
        <p:spPr>
          <a:xfrm>
            <a:off x="3380874" y="5143500"/>
            <a:ext cx="9192127" cy="3714750"/>
          </a:xfrm>
          <a:prstGeom prst="rect">
            <a:avLst/>
          </a:prstGeom>
          <a:solidFill>
            <a:schemeClr val="bg1"/>
          </a:solidFill>
          <a:ln w="19050">
            <a:noFill/>
          </a:ln>
          <a:effectLst>
            <a:outerShdw blurRad="762000" dist="127000" dir="27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60000" tIns="0" rIns="360000" bIns="0" rtlCol="0" anchor="ctr">
            <a:noAutofit/>
          </a:bodyPr>
          <a:lstStyle>
            <a:lvl1pPr algn="ctr">
              <a:defRPr lang="pt-BR" sz="6000" dirty="0">
                <a:solidFill>
                  <a:schemeClr val="accent2"/>
                </a:solidFill>
                <a:latin typeface="Calibri" panose="020F0502020204030204" pitchFamily="34" charset="0"/>
                <a:ea typeface="+mn-ea"/>
                <a:cs typeface="Calibri" panose="020F0502020204030204" pitchFamily="34" charset="0"/>
              </a:defRPr>
            </a:lvl1pPr>
          </a:lstStyle>
          <a:p>
            <a:pPr marL="0" marR="0" lvl="0" indent="0" algn="ctr" defTabSz="1371417" fontAlgn="auto">
              <a:lnSpc>
                <a:spcPct val="150000"/>
              </a:lnSpc>
              <a:spcBef>
                <a:spcPts val="500"/>
              </a:spcBef>
              <a:spcAft>
                <a:spcPts val="0"/>
              </a:spcAft>
              <a:buClrTx/>
              <a:buSzTx/>
              <a:buFontTx/>
              <a:tabLst/>
            </a:pPr>
            <a:r>
              <a:rPr lang="pt-BR"/>
              <a:t>Clique para editar o título Mestre</a:t>
            </a:r>
            <a:endParaRPr lang="pt-BR" dirty="0"/>
          </a:p>
        </p:txBody>
      </p:sp>
      <p:sp>
        <p:nvSpPr>
          <p:cNvPr id="9" name="Rectangle 14">
            <a:extLst>
              <a:ext uri="{FF2B5EF4-FFF2-40B4-BE49-F238E27FC236}">
                <a16:creationId xmlns:a16="http://schemas.microsoft.com/office/drawing/2014/main" id="{5A0DFFDD-1978-D26D-06FF-44FFD849F611}"/>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0" name="Rectangle 14">
            <a:extLst>
              <a:ext uri="{FF2B5EF4-FFF2-40B4-BE49-F238E27FC236}">
                <a16:creationId xmlns:a16="http://schemas.microsoft.com/office/drawing/2014/main" id="{F3A0634D-85F5-EEBB-5CFA-DF6DA26B410B}"/>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1" name="Rectangle 14">
            <a:extLst>
              <a:ext uri="{FF2B5EF4-FFF2-40B4-BE49-F238E27FC236}">
                <a16:creationId xmlns:a16="http://schemas.microsoft.com/office/drawing/2014/main" id="{9F0DC5AA-74B2-FB35-8AC4-4F7C382DF74D}"/>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spTree>
    <p:extLst>
      <p:ext uri="{BB962C8B-B14F-4D97-AF65-F5344CB8AC3E}">
        <p14:creationId xmlns:p14="http://schemas.microsoft.com/office/powerpoint/2010/main" val="288638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1 linha - conteúd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7A1323-B805-483F-B403-83038F1DB33C}"/>
              </a:ext>
            </a:extLst>
          </p:cNvPr>
          <p:cNvSpPr/>
          <p:nvPr userDrawn="1"/>
        </p:nvSpPr>
        <p:spPr>
          <a:xfrm>
            <a:off x="1440000" y="641384"/>
            <a:ext cx="1495911"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dirty="0">
              <a:solidFill>
                <a:schemeClr val="tx1"/>
              </a:solidFill>
            </a:endParaRPr>
          </a:p>
        </p:txBody>
      </p:sp>
      <p:sp>
        <p:nvSpPr>
          <p:cNvPr id="18" name="Título 17">
            <a:extLst>
              <a:ext uri="{FF2B5EF4-FFF2-40B4-BE49-F238E27FC236}">
                <a16:creationId xmlns:a16="http://schemas.microsoft.com/office/drawing/2014/main" id="{28F82A4E-85E7-C0C9-5629-E27CF2147F7F}"/>
              </a:ext>
            </a:extLst>
          </p:cNvPr>
          <p:cNvSpPr>
            <a:spLocks noGrp="1"/>
          </p:cNvSpPr>
          <p:nvPr>
            <p:ph type="title"/>
          </p:nvPr>
        </p:nvSpPr>
        <p:spPr>
          <a:xfrm>
            <a:off x="1440001" y="742950"/>
            <a:ext cx="15408000" cy="1001213"/>
          </a:xfrm>
          <a:prstGeom prst="rect">
            <a:avLst/>
          </a:prstGeom>
        </p:spPr>
        <p:txBody>
          <a:bodyPr tIns="360000" anchor="b" anchorCtr="0"/>
          <a:lstStyle>
            <a:lvl1pPr>
              <a:lnSpc>
                <a:spcPct val="100000"/>
              </a:lnSpc>
              <a:defRPr sz="6000">
                <a:latin typeface="Calibri" panose="020F0502020204030204" pitchFamily="34" charset="0"/>
                <a:cs typeface="Calibri" panose="020F0502020204030204" pitchFamily="34" charset="0"/>
              </a:defRPr>
            </a:lvl1pPr>
          </a:lstStyle>
          <a:p>
            <a:r>
              <a:rPr lang="pt-BR"/>
              <a:t>Clique para editar o título Mestre</a:t>
            </a:r>
            <a:endParaRPr lang="pt-BR" dirty="0"/>
          </a:p>
        </p:txBody>
      </p:sp>
      <p:sp>
        <p:nvSpPr>
          <p:cNvPr id="4" name="Espaço Reservado para Texto 2">
            <a:extLst>
              <a:ext uri="{FF2B5EF4-FFF2-40B4-BE49-F238E27FC236}">
                <a16:creationId xmlns:a16="http://schemas.microsoft.com/office/drawing/2014/main" id="{9FC86AD1-14EC-BB00-01BD-D25493E6019F}"/>
              </a:ext>
            </a:extLst>
          </p:cNvPr>
          <p:cNvSpPr>
            <a:spLocks noGrp="1"/>
          </p:cNvSpPr>
          <p:nvPr>
            <p:ph type="body" sz="quarter" idx="14"/>
          </p:nvPr>
        </p:nvSpPr>
        <p:spPr>
          <a:xfrm>
            <a:off x="1439069" y="2335213"/>
            <a:ext cx="15409863" cy="7265987"/>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744031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2 linha - conteúdo">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51E3D695-7A03-E9A7-E9B4-459C232E5ACE}"/>
              </a:ext>
            </a:extLst>
          </p:cNvPr>
          <p:cNvSpPr/>
          <p:nvPr userDrawn="1"/>
        </p:nvSpPr>
        <p:spPr>
          <a:xfrm>
            <a:off x="1440000" y="641384"/>
            <a:ext cx="3011841"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4" name="Título 17">
            <a:extLst>
              <a:ext uri="{FF2B5EF4-FFF2-40B4-BE49-F238E27FC236}">
                <a16:creationId xmlns:a16="http://schemas.microsoft.com/office/drawing/2014/main" id="{B9067B56-4483-B9DC-E86E-66668A0233D9}"/>
              </a:ext>
            </a:extLst>
          </p:cNvPr>
          <p:cNvSpPr>
            <a:spLocks noGrp="1"/>
          </p:cNvSpPr>
          <p:nvPr>
            <p:ph type="title" hasCustomPrompt="1"/>
          </p:nvPr>
        </p:nvSpPr>
        <p:spPr>
          <a:xfrm>
            <a:off x="1440000" y="742950"/>
            <a:ext cx="15408000" cy="1838326"/>
          </a:xfrm>
          <a:prstGeom prst="rect">
            <a:avLst/>
          </a:prstGeom>
        </p:spPr>
        <p:txBody>
          <a:bodyPr tIns="360000" anchor="b" anchorCtr="0"/>
          <a:lstStyle>
            <a:lvl1pPr>
              <a:lnSpc>
                <a:spcPct val="100000"/>
              </a:lnSpc>
              <a:defRPr sz="6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p>
        </p:txBody>
      </p:sp>
      <p:sp>
        <p:nvSpPr>
          <p:cNvPr id="5" name="Espaço Reservado para Texto 2">
            <a:extLst>
              <a:ext uri="{FF2B5EF4-FFF2-40B4-BE49-F238E27FC236}">
                <a16:creationId xmlns:a16="http://schemas.microsoft.com/office/drawing/2014/main" id="{BAE387C3-9651-59F8-4478-1D0DE7B9EFDF}"/>
              </a:ext>
            </a:extLst>
          </p:cNvPr>
          <p:cNvSpPr>
            <a:spLocks noGrp="1"/>
          </p:cNvSpPr>
          <p:nvPr>
            <p:ph type="body" sz="quarter" idx="14"/>
          </p:nvPr>
        </p:nvSpPr>
        <p:spPr>
          <a:xfrm>
            <a:off x="1439069" y="3136900"/>
            <a:ext cx="15409863" cy="6464300"/>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207493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3 linha - conteúdo">
    <p:spTree>
      <p:nvGrpSpPr>
        <p:cNvPr id="1" name=""/>
        <p:cNvGrpSpPr/>
        <p:nvPr/>
      </p:nvGrpSpPr>
      <p:grpSpPr>
        <a:xfrm>
          <a:off x="0" y="0"/>
          <a:ext cx="0" cy="0"/>
          <a:chOff x="0" y="0"/>
          <a:chExt cx="0" cy="0"/>
        </a:xfrm>
      </p:grpSpPr>
      <p:sp>
        <p:nvSpPr>
          <p:cNvPr id="19" name="Título 18">
            <a:extLst>
              <a:ext uri="{FF2B5EF4-FFF2-40B4-BE49-F238E27FC236}">
                <a16:creationId xmlns:a16="http://schemas.microsoft.com/office/drawing/2014/main" id="{C8FEF302-36D3-3BA0-99EE-919D9EEEDA84}"/>
              </a:ext>
            </a:extLst>
          </p:cNvPr>
          <p:cNvSpPr>
            <a:spLocks noGrp="1"/>
          </p:cNvSpPr>
          <p:nvPr>
            <p:ph type="title" hasCustomPrompt="1"/>
          </p:nvPr>
        </p:nvSpPr>
        <p:spPr>
          <a:xfrm>
            <a:off x="1440000" y="742950"/>
            <a:ext cx="15428250" cy="2676526"/>
          </a:xfrm>
          <a:prstGeom prst="rect">
            <a:avLst/>
          </a:prstGeom>
        </p:spPr>
        <p:txBody>
          <a:bodyPr anchor="b" anchorCtr="0"/>
          <a:lstStyle>
            <a:lvl1pPr>
              <a:lnSpc>
                <a:spcPct val="100000"/>
              </a:lnSpc>
              <a:defRPr sz="6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br>
              <a:rPr lang="pt-BR" dirty="0"/>
            </a:br>
            <a:r>
              <a:rPr lang="pt-BR" dirty="0"/>
              <a:t>Clique para editar o título Mestre</a:t>
            </a:r>
          </a:p>
        </p:txBody>
      </p:sp>
      <p:sp>
        <p:nvSpPr>
          <p:cNvPr id="2" name="Rectangle 2">
            <a:extLst>
              <a:ext uri="{FF2B5EF4-FFF2-40B4-BE49-F238E27FC236}">
                <a16:creationId xmlns:a16="http://schemas.microsoft.com/office/drawing/2014/main" id="{1E02522A-5259-4AB4-F9F4-5B07EBB5EEDB}"/>
              </a:ext>
            </a:extLst>
          </p:cNvPr>
          <p:cNvSpPr/>
          <p:nvPr userDrawn="1"/>
        </p:nvSpPr>
        <p:spPr>
          <a:xfrm>
            <a:off x="1440000" y="641384"/>
            <a:ext cx="4286250"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4" name="Espaço Reservado para Texto 2">
            <a:extLst>
              <a:ext uri="{FF2B5EF4-FFF2-40B4-BE49-F238E27FC236}">
                <a16:creationId xmlns:a16="http://schemas.microsoft.com/office/drawing/2014/main" id="{64D1E0B5-6B46-1D8E-41E2-643F92B3F8D7}"/>
              </a:ext>
            </a:extLst>
          </p:cNvPr>
          <p:cNvSpPr>
            <a:spLocks noGrp="1"/>
          </p:cNvSpPr>
          <p:nvPr>
            <p:ph type="body" sz="quarter" idx="14"/>
          </p:nvPr>
        </p:nvSpPr>
        <p:spPr>
          <a:xfrm>
            <a:off x="1439069" y="3937000"/>
            <a:ext cx="15409863" cy="5664200"/>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126868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ítulo 1 linha - conteúdo">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9975014-4BEB-8577-8F3B-EA1200B28E19}"/>
              </a:ext>
            </a:extLst>
          </p:cNvPr>
          <p:cNvSpPr>
            <a:spLocks noGrp="1"/>
          </p:cNvSpPr>
          <p:nvPr>
            <p:ph type="title"/>
          </p:nvPr>
        </p:nvSpPr>
        <p:spPr>
          <a:xfrm>
            <a:off x="1440000" y="742950"/>
            <a:ext cx="15408932" cy="1001213"/>
          </a:xfrm>
          <a:prstGeom prst="rect">
            <a:avLst/>
          </a:prstGeom>
        </p:spPr>
        <p:txBody>
          <a:bodyPr anchor="b" anchorCtr="0"/>
          <a:lstStyle>
            <a:lvl1pPr>
              <a:lnSpc>
                <a:spcPct val="100000"/>
              </a:lnSpc>
              <a:defRPr sz="6000">
                <a:latin typeface="Calibri" panose="020F0502020204030204" pitchFamily="34" charset="0"/>
                <a:cs typeface="Calibri" panose="020F0502020204030204" pitchFamily="34" charset="0"/>
              </a:defRPr>
            </a:lvl1pPr>
          </a:lstStyle>
          <a:p>
            <a:r>
              <a:rPr lang="pt-BR"/>
              <a:t>Clique para editar o título Mestre</a:t>
            </a:r>
          </a:p>
        </p:txBody>
      </p:sp>
      <p:sp>
        <p:nvSpPr>
          <p:cNvPr id="4" name="Rectangle 2">
            <a:extLst>
              <a:ext uri="{FF2B5EF4-FFF2-40B4-BE49-F238E27FC236}">
                <a16:creationId xmlns:a16="http://schemas.microsoft.com/office/drawing/2014/main" id="{8112C6F5-7E63-B37E-6AF4-3CBC0C1B2DED}"/>
              </a:ext>
            </a:extLst>
          </p:cNvPr>
          <p:cNvSpPr/>
          <p:nvPr userDrawn="1"/>
        </p:nvSpPr>
        <p:spPr>
          <a:xfrm>
            <a:off x="1440000" y="641384"/>
            <a:ext cx="1495911"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latin typeface="Calibri" panose="020F0502020204030204" pitchFamily="34" charset="0"/>
              <a:cs typeface="Calibri" panose="020F0502020204030204" pitchFamily="34" charset="0"/>
            </a:endParaRPr>
          </a:p>
        </p:txBody>
      </p:sp>
      <p:sp>
        <p:nvSpPr>
          <p:cNvPr id="2" name="Espaço Reservado para Texto 2">
            <a:extLst>
              <a:ext uri="{FF2B5EF4-FFF2-40B4-BE49-F238E27FC236}">
                <a16:creationId xmlns:a16="http://schemas.microsoft.com/office/drawing/2014/main" id="{AF052EC3-6CA0-7EA2-C99E-4F386C34C0E5}"/>
              </a:ext>
            </a:extLst>
          </p:cNvPr>
          <p:cNvSpPr>
            <a:spLocks noGrp="1"/>
          </p:cNvSpPr>
          <p:nvPr>
            <p:ph type="body" sz="quarter" idx="19"/>
          </p:nvPr>
        </p:nvSpPr>
        <p:spPr>
          <a:xfrm>
            <a:off x="1439069" y="2335213"/>
            <a:ext cx="7145994" cy="7265987"/>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Espaço Reservado para Texto 2">
            <a:extLst>
              <a:ext uri="{FF2B5EF4-FFF2-40B4-BE49-F238E27FC236}">
                <a16:creationId xmlns:a16="http://schemas.microsoft.com/office/drawing/2014/main" id="{DB082E2A-3207-DBA6-D3F1-3F0E53EF27BD}"/>
              </a:ext>
            </a:extLst>
          </p:cNvPr>
          <p:cNvSpPr>
            <a:spLocks noGrp="1"/>
          </p:cNvSpPr>
          <p:nvPr>
            <p:ph type="body" sz="quarter" idx="20"/>
          </p:nvPr>
        </p:nvSpPr>
        <p:spPr>
          <a:xfrm>
            <a:off x="9702007" y="2335213"/>
            <a:ext cx="7145994" cy="7265987"/>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2374211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ítulo 2 linha - conteúdo">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9901620F-88A2-F20E-9E82-9D3E0F6E652E}"/>
              </a:ext>
            </a:extLst>
          </p:cNvPr>
          <p:cNvSpPr/>
          <p:nvPr userDrawn="1"/>
        </p:nvSpPr>
        <p:spPr>
          <a:xfrm>
            <a:off x="1440000" y="641384"/>
            <a:ext cx="2857500" cy="1015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latin typeface="Calibri" panose="020F0502020204030204" pitchFamily="34" charset="0"/>
              <a:cs typeface="Calibri" panose="020F0502020204030204" pitchFamily="34" charset="0"/>
            </a:endParaRPr>
          </a:p>
        </p:txBody>
      </p:sp>
      <p:sp>
        <p:nvSpPr>
          <p:cNvPr id="4" name="Título 17">
            <a:extLst>
              <a:ext uri="{FF2B5EF4-FFF2-40B4-BE49-F238E27FC236}">
                <a16:creationId xmlns:a16="http://schemas.microsoft.com/office/drawing/2014/main" id="{6089047C-FAA2-0E85-DA81-A3393526FE8E}"/>
              </a:ext>
            </a:extLst>
          </p:cNvPr>
          <p:cNvSpPr>
            <a:spLocks noGrp="1"/>
          </p:cNvSpPr>
          <p:nvPr>
            <p:ph type="title" hasCustomPrompt="1"/>
          </p:nvPr>
        </p:nvSpPr>
        <p:spPr>
          <a:xfrm>
            <a:off x="1440000" y="742950"/>
            <a:ext cx="15408000" cy="1838326"/>
          </a:xfrm>
          <a:prstGeom prst="rect">
            <a:avLst/>
          </a:prstGeom>
        </p:spPr>
        <p:txBody>
          <a:bodyPr tIns="360000" anchor="b" anchorCtr="0"/>
          <a:lstStyle>
            <a:lvl1pPr>
              <a:lnSpc>
                <a:spcPct val="100000"/>
              </a:lnSpc>
              <a:defRPr sz="6000">
                <a:latin typeface="Calibri" panose="020F0502020204030204" pitchFamily="34" charset="0"/>
                <a:cs typeface="Calibri" panose="020F0502020204030204" pitchFamily="34" charset="0"/>
              </a:defRPr>
            </a:lvl1pPr>
          </a:lstStyle>
          <a:p>
            <a:r>
              <a:rPr lang="pt-BR" dirty="0"/>
              <a:t>Clique para editar o título Mestre</a:t>
            </a:r>
            <a:br>
              <a:rPr lang="pt-BR" dirty="0"/>
            </a:br>
            <a:r>
              <a:rPr lang="pt-BR" dirty="0"/>
              <a:t>Clique para editar o título Mestre</a:t>
            </a:r>
          </a:p>
        </p:txBody>
      </p:sp>
      <p:sp>
        <p:nvSpPr>
          <p:cNvPr id="5" name="Espaço Reservado para Texto 2">
            <a:extLst>
              <a:ext uri="{FF2B5EF4-FFF2-40B4-BE49-F238E27FC236}">
                <a16:creationId xmlns:a16="http://schemas.microsoft.com/office/drawing/2014/main" id="{7B50BC9B-3A4A-8C80-B3DA-4C48F1184E59}"/>
              </a:ext>
            </a:extLst>
          </p:cNvPr>
          <p:cNvSpPr>
            <a:spLocks noGrp="1"/>
          </p:cNvSpPr>
          <p:nvPr>
            <p:ph type="body" sz="quarter" idx="19"/>
          </p:nvPr>
        </p:nvSpPr>
        <p:spPr>
          <a:xfrm>
            <a:off x="1439069" y="3136900"/>
            <a:ext cx="7145994" cy="6464300"/>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6" name="Espaço Reservado para Texto 2">
            <a:extLst>
              <a:ext uri="{FF2B5EF4-FFF2-40B4-BE49-F238E27FC236}">
                <a16:creationId xmlns:a16="http://schemas.microsoft.com/office/drawing/2014/main" id="{465C6981-DF9C-E29B-7326-2AC6AB5006A7}"/>
              </a:ext>
            </a:extLst>
          </p:cNvPr>
          <p:cNvSpPr>
            <a:spLocks noGrp="1"/>
          </p:cNvSpPr>
          <p:nvPr>
            <p:ph type="body" sz="quarter" idx="20"/>
          </p:nvPr>
        </p:nvSpPr>
        <p:spPr>
          <a:xfrm>
            <a:off x="9702007" y="3136900"/>
            <a:ext cx="7145994" cy="6464300"/>
          </a:xfrm>
          <a:prstGeom prst="rect">
            <a:avLst/>
          </a:prstGeom>
        </p:spPr>
        <p:txBody>
          <a:bodyPr anchor="t">
            <a:normAutofit/>
          </a:bodyPr>
          <a:lstStyle>
            <a:lvl1pPr marL="540000" indent="-540000" algn="l">
              <a:lnSpc>
                <a:spcPct val="110000"/>
              </a:lnSpc>
              <a:spcBef>
                <a:spcPts val="0"/>
              </a:spcBef>
              <a:spcAft>
                <a:spcPts val="900"/>
              </a:spcAft>
              <a:buClr>
                <a:srgbClr val="003A79"/>
              </a:buClr>
              <a:buSzPct val="100000"/>
              <a:buFont typeface="Wingdings" panose="05000000000000000000" pitchFamily="2" charset="2"/>
              <a:buChar char="§"/>
              <a:defRPr sz="4000" b="1">
                <a:solidFill>
                  <a:schemeClr val="tx1"/>
                </a:solidFill>
                <a:latin typeface="Calibri" panose="020F0502020204030204" pitchFamily="34" charset="0"/>
                <a:ea typeface="Open Sans Semibold" panose="020B0706030804020204" pitchFamily="34" charset="0"/>
                <a:cs typeface="Calibri" panose="020F0502020204030204" pitchFamily="34" charset="0"/>
              </a:defRPr>
            </a:lvl1pPr>
            <a:lvl2pPr marL="1080000" indent="-540000" algn="l">
              <a:lnSpc>
                <a:spcPct val="110000"/>
              </a:lnSpc>
              <a:spcBef>
                <a:spcPts val="0"/>
              </a:spcBef>
              <a:spcAft>
                <a:spcPts val="900"/>
              </a:spcAft>
              <a:buClr>
                <a:srgbClr val="003A79"/>
              </a:buClr>
              <a:buSzPct val="85000"/>
              <a:buFont typeface="Wingdings" panose="05000000000000000000" pitchFamily="2" charset="2"/>
              <a:buChar char="§"/>
              <a:defRPr sz="4000" b="1">
                <a:latin typeface="Calibri" panose="020F0502020204030204" pitchFamily="34" charset="0"/>
                <a:ea typeface="Open Sans Semibold" panose="020B0706030804020204" pitchFamily="34" charset="0"/>
                <a:cs typeface="Calibri" panose="020F0502020204030204" pitchFamily="34" charset="0"/>
              </a:defRPr>
            </a:lvl2pPr>
            <a:lvl3pPr marL="1620000" indent="-540000">
              <a:lnSpc>
                <a:spcPct val="110000"/>
              </a:lnSpc>
              <a:spcBef>
                <a:spcPts val="0"/>
              </a:spcBef>
              <a:spcAft>
                <a:spcPts val="900"/>
              </a:spcAft>
              <a:buClr>
                <a:srgbClr val="003A79"/>
              </a:buClr>
              <a:buSzPct val="70000"/>
              <a:defRPr sz="4000">
                <a:latin typeface="Calibri" panose="020F0502020204030204" pitchFamily="34" charset="0"/>
                <a:cs typeface="Calibri" panose="020F0502020204030204" pitchFamily="34" charset="0"/>
              </a:defRPr>
            </a:lvl3pPr>
            <a:lvl4pPr marL="2160000" indent="-540000">
              <a:lnSpc>
                <a:spcPct val="110000"/>
              </a:lnSpc>
              <a:spcBef>
                <a:spcPts val="0"/>
              </a:spcBef>
              <a:spcAft>
                <a:spcPts val="900"/>
              </a:spcAft>
              <a:buClr>
                <a:srgbClr val="003A79"/>
              </a:buClr>
              <a:buSzPct val="60000"/>
              <a:defRPr sz="4000">
                <a:latin typeface="Calibri" panose="020F0502020204030204" pitchFamily="34" charset="0"/>
                <a:cs typeface="Calibri" panose="020F0502020204030204" pitchFamily="34" charset="0"/>
              </a:defRPr>
            </a:lvl4pPr>
            <a:lvl5pPr>
              <a:lnSpc>
                <a:spcPts val="3449"/>
              </a:lnSpc>
              <a:spcBef>
                <a:spcPts val="0"/>
              </a:spcBef>
              <a:defRPr sz="2699"/>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93964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DD07583A-2D48-A3AF-D990-A19E3BAECCEB}"/>
              </a:ext>
            </a:extLst>
          </p:cNvPr>
          <p:cNvPicPr>
            <a:picLocks noChangeAspect="1"/>
          </p:cNvPicPr>
          <p:nvPr userDrawn="1"/>
        </p:nvPicPr>
        <p:blipFill rotWithShape="1">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rcRect t="78343" r="50903"/>
          <a:stretch/>
        </p:blipFill>
        <p:spPr>
          <a:xfrm>
            <a:off x="16877671" y="9601200"/>
            <a:ext cx="1406173" cy="557859"/>
          </a:xfrm>
          <a:prstGeom prst="rect">
            <a:avLst/>
          </a:prstGeom>
        </p:spPr>
      </p:pic>
      <p:sp>
        <p:nvSpPr>
          <p:cNvPr id="6" name="Rectangle 14">
            <a:extLst>
              <a:ext uri="{FF2B5EF4-FFF2-40B4-BE49-F238E27FC236}">
                <a16:creationId xmlns:a16="http://schemas.microsoft.com/office/drawing/2014/main" id="{F143268E-7A91-BD1E-5E70-071FBFE67B18}"/>
              </a:ext>
            </a:extLst>
          </p:cNvPr>
          <p:cNvSpPr/>
          <p:nvPr userDrawn="1"/>
        </p:nvSpPr>
        <p:spPr>
          <a:xfrm>
            <a:off x="-12031" y="9486355"/>
            <a:ext cx="693070" cy="800645"/>
          </a:xfrm>
          <a:prstGeom prst="rect">
            <a:avLst/>
          </a:prstGeom>
          <a:solidFill>
            <a:srgbClr val="73BF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3A79"/>
              </a:solidFill>
            </a:endParaRPr>
          </a:p>
        </p:txBody>
      </p:sp>
      <p:sp>
        <p:nvSpPr>
          <p:cNvPr id="8" name="Rectangle 14">
            <a:extLst>
              <a:ext uri="{FF2B5EF4-FFF2-40B4-BE49-F238E27FC236}">
                <a16:creationId xmlns:a16="http://schemas.microsoft.com/office/drawing/2014/main" id="{E52E3EF0-C8CB-4C81-41DE-1DA36E5B9C37}"/>
              </a:ext>
            </a:extLst>
          </p:cNvPr>
          <p:cNvSpPr/>
          <p:nvPr userDrawn="1"/>
        </p:nvSpPr>
        <p:spPr>
          <a:xfrm>
            <a:off x="-12031" y="0"/>
            <a:ext cx="693070" cy="901766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9" name="Rectangle 14">
            <a:extLst>
              <a:ext uri="{FF2B5EF4-FFF2-40B4-BE49-F238E27FC236}">
                <a16:creationId xmlns:a16="http://schemas.microsoft.com/office/drawing/2014/main" id="{5F29437F-06C8-D6D5-670D-ADFA8065A45F}"/>
              </a:ext>
            </a:extLst>
          </p:cNvPr>
          <p:cNvSpPr/>
          <p:nvPr userDrawn="1"/>
        </p:nvSpPr>
        <p:spPr>
          <a:xfrm>
            <a:off x="-12031" y="9017666"/>
            <a:ext cx="693070" cy="23445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chemeClr val="tx1"/>
              </a:solidFill>
            </a:endParaRPr>
          </a:p>
        </p:txBody>
      </p:sp>
      <p:sp>
        <p:nvSpPr>
          <p:cNvPr id="10" name="Rectangle 14">
            <a:extLst>
              <a:ext uri="{FF2B5EF4-FFF2-40B4-BE49-F238E27FC236}">
                <a16:creationId xmlns:a16="http://schemas.microsoft.com/office/drawing/2014/main" id="{C5242CD4-6D0B-F47E-297B-DFC2171AD17E}"/>
              </a:ext>
            </a:extLst>
          </p:cNvPr>
          <p:cNvSpPr/>
          <p:nvPr userDrawn="1"/>
        </p:nvSpPr>
        <p:spPr>
          <a:xfrm>
            <a:off x="-12031" y="9251901"/>
            <a:ext cx="693070" cy="23445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500"/>
              </a:spcBef>
            </a:pPr>
            <a:endParaRPr lang="en-US" sz="2100" b="1">
              <a:solidFill>
                <a:srgbClr val="008BC9"/>
              </a:solidFill>
            </a:endParaRPr>
          </a:p>
        </p:txBody>
      </p:sp>
    </p:spTree>
    <p:extLst>
      <p:ext uri="{BB962C8B-B14F-4D97-AF65-F5344CB8AC3E}">
        <p14:creationId xmlns:p14="http://schemas.microsoft.com/office/powerpoint/2010/main" val="258343956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2" r:id="rId12"/>
    <p:sldLayoutId id="2147483794" r:id="rId13"/>
    <p:sldLayoutId id="2147483704" r:id="rId14"/>
    <p:sldLayoutId id="2147483811" r:id="rId15"/>
    <p:sldLayoutId id="2147483802" r:id="rId16"/>
    <p:sldLayoutId id="2147483804" r:id="rId17"/>
    <p:sldLayoutId id="2147483805" r:id="rId18"/>
    <p:sldLayoutId id="2147483806" r:id="rId19"/>
    <p:sldLayoutId id="2147483807" r:id="rId20"/>
    <p:sldLayoutId id="2147483809" r:id="rId21"/>
    <p:sldLayoutId id="2147483810" r:id="rId22"/>
    <p:sldLayoutId id="2147483812" r:id="rId23"/>
    <p:sldLayoutId id="2147483815" r:id="rId24"/>
    <p:sldLayoutId id="2147483816" r:id="rId25"/>
    <p:sldLayoutId id="2147483817" r:id="rId26"/>
    <p:sldLayoutId id="2147483818" r:id="rId27"/>
    <p:sldLayoutId id="2147483820" r:id="rId28"/>
  </p:sldLayoutIdLst>
  <p:hf hdr="0" ftr="0" dt="0"/>
  <p:txStyles>
    <p:titleStyle>
      <a:lvl1pPr algn="l" defTabSz="1371477" rtl="0" eaLnBrk="1" latinLnBrk="0" hangingPunct="1">
        <a:lnSpc>
          <a:spcPct val="90000"/>
        </a:lnSpc>
        <a:spcBef>
          <a:spcPct val="0"/>
        </a:spcBef>
        <a:buNone/>
        <a:defRPr sz="5500" b="1" i="0" kern="1200" spc="-150" baseline="0">
          <a:solidFill>
            <a:schemeClr val="accent2"/>
          </a:solidFill>
          <a:latin typeface="Arial Black" panose="020B0604020202020204" pitchFamily="34" charset="0"/>
          <a:ea typeface="Arial Black" panose="020B0604020202020204" pitchFamily="34" charset="0"/>
          <a:cs typeface="Arial Black" panose="020B0604020202020204" pitchFamily="34" charset="0"/>
        </a:defRPr>
      </a:lvl1pPr>
    </p:titleStyle>
    <p:bodyStyle>
      <a:lvl1pPr marL="0" indent="0" algn="l" defTabSz="1371477" rtl="0" eaLnBrk="1" latinLnBrk="0" hangingPunct="1">
        <a:lnSpc>
          <a:spcPct val="110000"/>
        </a:lnSpc>
        <a:spcBef>
          <a:spcPts val="1500"/>
        </a:spcBef>
        <a:spcAft>
          <a:spcPts val="1500"/>
        </a:spcAft>
        <a:buFont typeface="Arial" panose="020B0604020202020204" pitchFamily="34" charset="0"/>
        <a:buNone/>
        <a:defRPr sz="4000" b="1"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362744" indent="-351632" algn="l" defTabSz="1371477" rtl="0" eaLnBrk="1" latinLnBrk="0" hangingPunct="1">
        <a:lnSpc>
          <a:spcPct val="110000"/>
        </a:lnSpc>
        <a:spcBef>
          <a:spcPts val="749"/>
        </a:spcBef>
        <a:spcAft>
          <a:spcPts val="1500"/>
        </a:spcAft>
        <a:buClr>
          <a:schemeClr val="accent3"/>
        </a:buClr>
        <a:buFont typeface="Wingdings" pitchFamily="2" charset="2"/>
        <a:buChar char="§"/>
        <a:tabLst/>
        <a:defRPr sz="4000" b="1" kern="1200">
          <a:solidFill>
            <a:schemeClr val="tx1"/>
          </a:solidFill>
          <a:latin typeface="Arial" panose="020B0604020202020204" pitchFamily="34" charset="0"/>
          <a:ea typeface="Lato" panose="020F0502020204030203" pitchFamily="34" charset="0"/>
          <a:cs typeface="Arial" panose="020B0604020202020204" pitchFamily="34" charset="0"/>
        </a:defRPr>
      </a:lvl2pPr>
      <a:lvl3pPr marL="713582" indent="-350838" algn="l" defTabSz="1371477" rtl="0" eaLnBrk="1" latinLnBrk="0" hangingPunct="1">
        <a:lnSpc>
          <a:spcPct val="110000"/>
        </a:lnSpc>
        <a:spcBef>
          <a:spcPts val="749"/>
        </a:spcBef>
        <a:spcAft>
          <a:spcPts val="1500"/>
        </a:spcAft>
        <a:buClr>
          <a:schemeClr val="accent3"/>
        </a:buClr>
        <a:buFont typeface="Wingdings" pitchFamily="2" charset="2"/>
        <a:buChar char="§"/>
        <a:tabLst/>
        <a:defRPr sz="4000" b="1" kern="1200">
          <a:solidFill>
            <a:schemeClr val="tx1"/>
          </a:solidFill>
          <a:latin typeface="Arial" panose="020B0604020202020204" pitchFamily="34" charset="0"/>
          <a:ea typeface="+mn-ea"/>
          <a:cs typeface="Arial" panose="020B0604020202020204" pitchFamily="34" charset="0"/>
        </a:defRPr>
      </a:lvl3pPr>
      <a:lvl4pPr marL="1077119" indent="-340519" algn="l" defTabSz="1371477" rtl="0" eaLnBrk="1" latinLnBrk="0" hangingPunct="1">
        <a:lnSpc>
          <a:spcPct val="110000"/>
        </a:lnSpc>
        <a:spcBef>
          <a:spcPts val="749"/>
        </a:spcBef>
        <a:spcAft>
          <a:spcPts val="1500"/>
        </a:spcAft>
        <a:buClr>
          <a:schemeClr val="accent3"/>
        </a:buClr>
        <a:buFont typeface="Wingdings" pitchFamily="2" charset="2"/>
        <a:buChar char="§"/>
        <a:tabLst/>
        <a:defRPr sz="4000" b="1" kern="1200">
          <a:solidFill>
            <a:schemeClr val="tx1"/>
          </a:solidFill>
          <a:latin typeface="Arial" panose="020B0604020202020204" pitchFamily="34" charset="0"/>
          <a:ea typeface="+mn-ea"/>
          <a:cs typeface="Arial" panose="020B0604020202020204" pitchFamily="34" charset="0"/>
        </a:defRPr>
      </a:lvl4pPr>
      <a:lvl5pPr marL="1427957" indent="-339725" algn="l" defTabSz="1371477" rtl="0" eaLnBrk="1" latinLnBrk="0" hangingPunct="1">
        <a:lnSpc>
          <a:spcPct val="110000"/>
        </a:lnSpc>
        <a:spcBef>
          <a:spcPts val="749"/>
        </a:spcBef>
        <a:spcAft>
          <a:spcPts val="1500"/>
        </a:spcAft>
        <a:buClr>
          <a:schemeClr val="accent3"/>
        </a:buClr>
        <a:buFont typeface="Wingdings" pitchFamily="2" charset="2"/>
        <a:buChar char="§"/>
        <a:tabLst/>
        <a:defRPr sz="4000" b="1" kern="1200" baseline="0">
          <a:solidFill>
            <a:schemeClr val="tx1"/>
          </a:solidFill>
          <a:latin typeface="Arial" panose="020B0604020202020204" pitchFamily="34" charset="0"/>
          <a:ea typeface="+mn-ea"/>
          <a:cs typeface="Arial" panose="020B0604020202020204" pitchFamily="34" charset="0"/>
        </a:defRPr>
      </a:lvl5pPr>
      <a:lvl6pPr marL="3771561" indent="-342870" algn="l" defTabSz="1371477" rtl="0" eaLnBrk="1" latinLnBrk="0" hangingPunct="1">
        <a:lnSpc>
          <a:spcPct val="90000"/>
        </a:lnSpc>
        <a:spcBef>
          <a:spcPts val="749"/>
        </a:spcBef>
        <a:buFont typeface="Arial" panose="020B0604020202020204" pitchFamily="34" charset="0"/>
        <a:buChar char="•"/>
        <a:defRPr sz="2700" kern="1200">
          <a:solidFill>
            <a:schemeClr val="tx1"/>
          </a:solidFill>
          <a:latin typeface="+mn-lt"/>
          <a:ea typeface="+mn-ea"/>
          <a:cs typeface="+mn-cs"/>
        </a:defRPr>
      </a:lvl6pPr>
      <a:lvl7pPr marL="4457301" indent="-342870" algn="l" defTabSz="1371477" rtl="0" eaLnBrk="1" latinLnBrk="0" hangingPunct="1">
        <a:lnSpc>
          <a:spcPct val="90000"/>
        </a:lnSpc>
        <a:spcBef>
          <a:spcPts val="749"/>
        </a:spcBef>
        <a:buFont typeface="Arial" panose="020B0604020202020204" pitchFamily="34" charset="0"/>
        <a:buChar char="•"/>
        <a:defRPr sz="2700" kern="1200">
          <a:solidFill>
            <a:schemeClr val="tx1"/>
          </a:solidFill>
          <a:latin typeface="+mn-lt"/>
          <a:ea typeface="+mn-ea"/>
          <a:cs typeface="+mn-cs"/>
        </a:defRPr>
      </a:lvl7pPr>
      <a:lvl8pPr marL="5143038" indent="-342870" algn="l" defTabSz="1371477" rtl="0" eaLnBrk="1" latinLnBrk="0" hangingPunct="1">
        <a:lnSpc>
          <a:spcPct val="90000"/>
        </a:lnSpc>
        <a:spcBef>
          <a:spcPts val="749"/>
        </a:spcBef>
        <a:buFont typeface="Arial" panose="020B0604020202020204" pitchFamily="34" charset="0"/>
        <a:buChar char="•"/>
        <a:defRPr sz="2700" kern="1200">
          <a:solidFill>
            <a:schemeClr val="tx1"/>
          </a:solidFill>
          <a:latin typeface="+mn-lt"/>
          <a:ea typeface="+mn-ea"/>
          <a:cs typeface="+mn-cs"/>
        </a:defRPr>
      </a:lvl8pPr>
      <a:lvl9pPr marL="5828775" indent="-342870" algn="l" defTabSz="1371477" rtl="0" eaLnBrk="1" latinLnBrk="0" hangingPunct="1">
        <a:lnSpc>
          <a:spcPct val="90000"/>
        </a:lnSpc>
        <a:spcBef>
          <a:spcPts val="749"/>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77" rtl="0" eaLnBrk="1" latinLnBrk="0" hangingPunct="1">
        <a:defRPr sz="2700" kern="1200">
          <a:solidFill>
            <a:schemeClr val="tx1"/>
          </a:solidFill>
          <a:latin typeface="+mn-lt"/>
          <a:ea typeface="+mn-ea"/>
          <a:cs typeface="+mn-cs"/>
        </a:defRPr>
      </a:lvl1pPr>
      <a:lvl2pPr marL="685739" algn="l" defTabSz="1371477" rtl="0" eaLnBrk="1" latinLnBrk="0" hangingPunct="1">
        <a:defRPr sz="2700" kern="1200">
          <a:solidFill>
            <a:schemeClr val="tx1"/>
          </a:solidFill>
          <a:latin typeface="+mn-lt"/>
          <a:ea typeface="+mn-ea"/>
          <a:cs typeface="+mn-cs"/>
        </a:defRPr>
      </a:lvl2pPr>
      <a:lvl3pPr marL="1371477" algn="l" defTabSz="1371477" rtl="0" eaLnBrk="1" latinLnBrk="0" hangingPunct="1">
        <a:defRPr sz="2700" kern="1200">
          <a:solidFill>
            <a:schemeClr val="tx1"/>
          </a:solidFill>
          <a:latin typeface="+mn-lt"/>
          <a:ea typeface="+mn-ea"/>
          <a:cs typeface="+mn-cs"/>
        </a:defRPr>
      </a:lvl3pPr>
      <a:lvl4pPr marL="2057217" algn="l" defTabSz="1371477" rtl="0" eaLnBrk="1" latinLnBrk="0" hangingPunct="1">
        <a:defRPr sz="2700" kern="1200">
          <a:solidFill>
            <a:schemeClr val="tx1"/>
          </a:solidFill>
          <a:latin typeface="+mn-lt"/>
          <a:ea typeface="+mn-ea"/>
          <a:cs typeface="+mn-cs"/>
        </a:defRPr>
      </a:lvl4pPr>
      <a:lvl5pPr marL="2742954" algn="l" defTabSz="1371477" rtl="0" eaLnBrk="1" latinLnBrk="0" hangingPunct="1">
        <a:defRPr sz="2700" kern="1200">
          <a:solidFill>
            <a:schemeClr val="tx1"/>
          </a:solidFill>
          <a:latin typeface="+mn-lt"/>
          <a:ea typeface="+mn-ea"/>
          <a:cs typeface="+mn-cs"/>
        </a:defRPr>
      </a:lvl5pPr>
      <a:lvl6pPr marL="3428691" algn="l" defTabSz="1371477" rtl="0" eaLnBrk="1" latinLnBrk="0" hangingPunct="1">
        <a:defRPr sz="2700" kern="1200">
          <a:solidFill>
            <a:schemeClr val="tx1"/>
          </a:solidFill>
          <a:latin typeface="+mn-lt"/>
          <a:ea typeface="+mn-ea"/>
          <a:cs typeface="+mn-cs"/>
        </a:defRPr>
      </a:lvl6pPr>
      <a:lvl7pPr marL="4114430" algn="l" defTabSz="1371477" rtl="0" eaLnBrk="1" latinLnBrk="0" hangingPunct="1">
        <a:defRPr sz="2700" kern="1200">
          <a:solidFill>
            <a:schemeClr val="tx1"/>
          </a:solidFill>
          <a:latin typeface="+mn-lt"/>
          <a:ea typeface="+mn-ea"/>
          <a:cs typeface="+mn-cs"/>
        </a:defRPr>
      </a:lvl7pPr>
      <a:lvl8pPr marL="4800168" algn="l" defTabSz="1371477" rtl="0" eaLnBrk="1" latinLnBrk="0" hangingPunct="1">
        <a:defRPr sz="2700" kern="1200">
          <a:solidFill>
            <a:schemeClr val="tx1"/>
          </a:solidFill>
          <a:latin typeface="+mn-lt"/>
          <a:ea typeface="+mn-ea"/>
          <a:cs typeface="+mn-cs"/>
        </a:defRPr>
      </a:lvl8pPr>
      <a:lvl9pPr marL="5485907" algn="l" defTabSz="1371477"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4320">
          <p15:clr>
            <a:srgbClr val="F26B43"/>
          </p15:clr>
        </p15:guide>
        <p15:guide id="28" pos="714">
          <p15:clr>
            <a:srgbClr val="F26B43"/>
          </p15:clr>
        </p15:guide>
        <p15:guide id="29" pos="10614">
          <p15:clr>
            <a:srgbClr val="F26B43"/>
          </p15:clr>
        </p15:guide>
        <p15:guide id="48" pos="1338">
          <p15:clr>
            <a:srgbClr val="F26B43"/>
          </p15:clr>
        </p15:guide>
        <p15:guide id="52" pos="2520">
          <p15:clr>
            <a:srgbClr val="F26B43"/>
          </p15:clr>
        </p15:guide>
        <p15:guide id="54" orient="horz" pos="1976">
          <p15:clr>
            <a:srgbClr val="F26B43"/>
          </p15:clr>
        </p15:guide>
        <p15:guide id="55" orient="horz" pos="4860">
          <p15:clr>
            <a:srgbClr val="F26B43"/>
          </p15:clr>
        </p15:guide>
        <p15:guide id="56" orient="horz" pos="5580">
          <p15:clr>
            <a:srgbClr val="F26B43"/>
          </p15:clr>
        </p15:guide>
        <p15:guide id="57" orient="horz" pos="6048">
          <p15:clr>
            <a:srgbClr val="F26B43"/>
          </p15:clr>
        </p15:guide>
        <p15:guide id="58" pos="6112">
          <p15:clr>
            <a:srgbClr val="F26B43"/>
          </p15:clr>
        </p15:guide>
        <p15:guide id="60" pos="7920">
          <p15:clr>
            <a:srgbClr val="F26B43"/>
          </p15:clr>
        </p15:guide>
        <p15:guide id="61" pos="9720">
          <p15:clr>
            <a:srgbClr val="F26B43"/>
          </p15:clr>
        </p15:guide>
        <p15:guide id="62" orient="horz" pos="468">
          <p15:clr>
            <a:srgbClr val="F26B43"/>
          </p15:clr>
        </p15:guide>
        <p15:guide id="64" orient="horz" pos="2480">
          <p15:clr>
            <a:srgbClr val="F26B43"/>
          </p15:clr>
        </p15:guide>
        <p15:guide id="66" orient="horz" pos="1471">
          <p15:clr>
            <a:srgbClr val="F26B43"/>
          </p15:clr>
        </p15:guide>
        <p15:guide id="67" orient="horz" pos="3240">
          <p15:clr>
            <a:srgbClr val="F26B43"/>
          </p15:clr>
        </p15:guide>
        <p15:guide id="69" pos="58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jpeg"/><Relationship Id="rId1" Type="http://schemas.openxmlformats.org/officeDocument/2006/relationships/slideLayout" Target="../slideLayouts/slideLayout25.xml"/><Relationship Id="rId5" Type="http://schemas.openxmlformats.org/officeDocument/2006/relationships/image" Target="../media/image33.jpeg"/><Relationship Id="rId4" Type="http://schemas.openxmlformats.org/officeDocument/2006/relationships/hyperlink" Target="https://www.linkedin.com/in/fernandofernandesm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9.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image" Target="../media/image50.jpeg"/><Relationship Id="rId4" Type="http://schemas.openxmlformats.org/officeDocument/2006/relationships/hyperlink" Target="http://www.portalmedico.org.br/resolucoes/CFM/2014/2110_2014.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1.png"/><Relationship Id="rId1" Type="http://schemas.openxmlformats.org/officeDocument/2006/relationships/slideLayout" Target="../slideLayouts/slideLayout25.xml"/><Relationship Id="rId6" Type="http://schemas.openxmlformats.org/officeDocument/2006/relationships/hyperlink" Target="https://www.linkedin.com/in/fernandofernandesmd/"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7.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1.png"/><Relationship Id="rId1" Type="http://schemas.openxmlformats.org/officeDocument/2006/relationships/slideLayout" Target="../slideLayouts/slideLayout25.xml"/><Relationship Id="rId6" Type="http://schemas.openxmlformats.org/officeDocument/2006/relationships/hyperlink" Target="https://www.linkedin.com/in/fernandofernandesmd/" TargetMode="External"/><Relationship Id="rId5" Type="http://schemas.openxmlformats.org/officeDocument/2006/relationships/image" Target="../media/image60.jpe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linkedin.com/in/fernandofernandesmd/" TargetMode="External"/><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25.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hyperlink" Target="https://normas.leg.br/?urn=urn:lex:br:federal:lei:2024-01-16;14820" TargetMode="External"/><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image" Target="../media/image71.png"/><Relationship Id="rId4" Type="http://schemas.openxmlformats.org/officeDocument/2006/relationships/hyperlink" Target="https://www.linkedin.com/in/fernandofernandesmd/"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hyperlink" Target="http://bvsms.saude.gov.br/bvs/saudelegis/gm/2007/prt0321_08_02_2007.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80.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3.xml"/><Relationship Id="rId5" Type="http://schemas.openxmlformats.org/officeDocument/2006/relationships/hyperlink" Target="https://www.linkedin.com/in/fernandofernandesmd/" TargetMode="Externa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81.jpe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hyperlink" Target="https://www.linkedin.com/in/fernandofernandesmd/" TargetMode="External"/><Relationship Id="rId2" Type="http://schemas.openxmlformats.org/officeDocument/2006/relationships/image" Target="../media/image82.png"/><Relationship Id="rId1" Type="http://schemas.openxmlformats.org/officeDocument/2006/relationships/slideLayout" Target="../slideLayouts/slideLayout25.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jpe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90.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91.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92.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99.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08.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9.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3.xml"/><Relationship Id="rId4" Type="http://schemas.openxmlformats.org/officeDocument/2006/relationships/hyperlink" Target="https://www.linkedin.com/in/fernandofernandesmd/"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hyperlink" Target="https://www.linkedin.com/in/fernandofernandesmd/" TargetMode="External"/><Relationship Id="rId2" Type="http://schemas.openxmlformats.org/officeDocument/2006/relationships/image" Target="../media/image112.png"/><Relationship Id="rId1" Type="http://schemas.openxmlformats.org/officeDocument/2006/relationships/slideLayout" Target="../slideLayouts/slideLayout2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4.xml"/><Relationship Id="rId4" Type="http://schemas.openxmlformats.org/officeDocument/2006/relationships/hyperlink" Target="https://www.linkedin.com/in/fernandofernandesm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21.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22.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23.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3.xml"/><Relationship Id="rId5" Type="http://schemas.openxmlformats.org/officeDocument/2006/relationships/hyperlink" Target="https://www.linkedin.com/in/fernandofernandesmd/" TargetMode="Externa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21.png"/><Relationship Id="rId1" Type="http://schemas.openxmlformats.org/officeDocument/2006/relationships/slideLayout" Target="../slideLayouts/slideLayout23.xml"/><Relationship Id="rId4" Type="http://schemas.openxmlformats.org/officeDocument/2006/relationships/hyperlink" Target="https://www.linkedin.com/in/fernandofernandesmd/"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1.png"/><Relationship Id="rId1" Type="http://schemas.openxmlformats.org/officeDocument/2006/relationships/slideLayout" Target="../slideLayouts/slideLayout23.xml"/><Relationship Id="rId5" Type="http://schemas.openxmlformats.org/officeDocument/2006/relationships/hyperlink" Target="https://www.linkedin.com/in/fernandofernandesmd/" TargetMode="External"/><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21.png"/><Relationship Id="rId1" Type="http://schemas.openxmlformats.org/officeDocument/2006/relationships/slideLayout" Target="../slideLayouts/slideLayout23.xml"/><Relationship Id="rId5" Type="http://schemas.openxmlformats.org/officeDocument/2006/relationships/image" Target="../media/image128.png"/><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4.xml"/><Relationship Id="rId4" Type="http://schemas.openxmlformats.org/officeDocument/2006/relationships/image" Target="../media/image130.jpeg"/></Relationships>
</file>

<file path=ppt/slides/_rels/slide74.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31.jpe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4.xml"/><Relationship Id="rId4" Type="http://schemas.openxmlformats.org/officeDocument/2006/relationships/image" Target="../media/image133.jpeg"/></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1.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135.png"/></Relationships>
</file>

<file path=ppt/slides/_rels/slide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5.xml"/><Relationship Id="rId4" Type="http://schemas.openxmlformats.org/officeDocument/2006/relationships/hyperlink" Target="https://www.linkedin.com/in/fernandofernandesmd/"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38.png"/><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39.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3.xml"/><Relationship Id="rId4" Type="http://schemas.openxmlformats.org/officeDocument/2006/relationships/hyperlink" Target="https://www.linkedin.com/in/fernandofernandesmd/"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40.png"/><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41.png"/><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7.xml"/><Relationship Id="rId4" Type="http://schemas.openxmlformats.org/officeDocument/2006/relationships/hyperlink" Target="https://www.linkedin.com/in/fernandofernandesmd/"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44.jpeg"/><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45.pn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23.xml"/><Relationship Id="rId5" Type="http://schemas.openxmlformats.org/officeDocument/2006/relationships/image" Target="../media/image148.jpeg"/><Relationship Id="rId4" Type="http://schemas.openxmlformats.org/officeDocument/2006/relationships/hyperlink" Target="https://www.linkedin.com/in/fernandofernandesmd/"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png"/><Relationship Id="rId1" Type="http://schemas.openxmlformats.org/officeDocument/2006/relationships/slideLayout" Target="../slideLayouts/slideLayout23.xml"/><Relationship Id="rId5" Type="http://schemas.openxmlformats.org/officeDocument/2006/relationships/chart" Target="../charts/chart1.xml"/><Relationship Id="rId4" Type="http://schemas.openxmlformats.org/officeDocument/2006/relationships/hyperlink" Target="https://www.linkedin.com/in/fernandofernandesmd/"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51.jpe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52.png"/><Relationship Id="rId1" Type="http://schemas.openxmlformats.org/officeDocument/2006/relationships/slideLayout" Target="../slideLayouts/slideLayout23.xml"/><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image" Target="../media/image154.png"/><Relationship Id="rId1" Type="http://schemas.openxmlformats.org/officeDocument/2006/relationships/slideLayout" Target="../slideLayouts/slideLayout28.xml"/><Relationship Id="rId5" Type="http://schemas.openxmlformats.org/officeDocument/2006/relationships/image" Target="../media/image156.png"/><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 Id="rId5" Type="http://schemas.openxmlformats.org/officeDocument/2006/relationships/hyperlink" Target="https://www.linkedin.com/in/fernandofernandesmd/" TargetMode="Externa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3.xml"/><Relationship Id="rId4" Type="http://schemas.openxmlformats.org/officeDocument/2006/relationships/hyperlink" Target="https://www.linkedin.com/in/fernandofernandesmd/"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3.xml"/><Relationship Id="rId5" Type="http://schemas.openxmlformats.org/officeDocument/2006/relationships/hyperlink" Target="https://www.linkedin.com/in/fernandofernandesmd/" TargetMode="External"/><Relationship Id="rId4" Type="http://schemas.openxmlformats.org/officeDocument/2006/relationships/image" Target="../media/image161.png"/></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23.xml"/><Relationship Id="rId4" Type="http://schemas.openxmlformats.org/officeDocument/2006/relationships/hyperlink" Target="https://www.linkedin.com/in/fernandofernandesmd/"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hyperlink" Target="https://www.linkedin.com/in/fernandofernandesmd/" TargetMode="Externa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3" Type="http://schemas.openxmlformats.org/officeDocument/2006/relationships/hyperlink" Target="https://www.linkedin.com/in/fernandofernandesmd/" TargetMode="External"/><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FF8F7-D331-6390-B9AA-16AE868EC44C}"/>
            </a:ext>
          </a:extLst>
        </p:cNvPr>
        <p:cNvGrpSpPr/>
        <p:nvPr/>
      </p:nvGrpSpPr>
      <p:grpSpPr>
        <a:xfrm>
          <a:off x="0" y="0"/>
          <a:ext cx="0" cy="0"/>
          <a:chOff x="0" y="0"/>
          <a:chExt cx="0" cy="0"/>
        </a:xfrm>
      </p:grpSpPr>
      <p:pic>
        <p:nvPicPr>
          <p:cNvPr id="7" name="Espaço Reservado para Imagem 6">
            <a:extLst>
              <a:ext uri="{FF2B5EF4-FFF2-40B4-BE49-F238E27FC236}">
                <a16:creationId xmlns:a16="http://schemas.microsoft.com/office/drawing/2014/main" id="{8A3392FA-02BA-FB78-9516-7F35B0A0BAE8}"/>
              </a:ext>
            </a:extLst>
          </p:cNvPr>
          <p:cNvPicPr>
            <a:picLocks noGrp="1" noChangeAspect="1"/>
          </p:cNvPicPr>
          <p:nvPr>
            <p:ph type="pic" sz="quarter" idx="10"/>
          </p:nvPr>
        </p:nvPicPr>
        <p:blipFill>
          <a:blip r:embed="rId2">
            <a:extLst>
              <a:ext uri="{28A0092B-C50C-407E-A947-70E740481C1C}">
                <a14:useLocalDpi xmlns:a14="http://schemas.microsoft.com/office/drawing/2010/main"/>
              </a:ext>
            </a:extLst>
          </a:blip>
          <a:srcRect l="12955" r="12955"/>
          <a:stretch/>
        </p:blipFill>
        <p:spPr/>
      </p:pic>
      <p:sp>
        <p:nvSpPr>
          <p:cNvPr id="4" name="Título 3">
            <a:extLst>
              <a:ext uri="{FF2B5EF4-FFF2-40B4-BE49-F238E27FC236}">
                <a16:creationId xmlns:a16="http://schemas.microsoft.com/office/drawing/2014/main" id="{5763DF06-A278-1B0D-79B1-CBF7E1C8C7FD}"/>
              </a:ext>
            </a:extLst>
          </p:cNvPr>
          <p:cNvSpPr>
            <a:spLocks noGrp="1"/>
          </p:cNvSpPr>
          <p:nvPr>
            <p:ph type="title"/>
          </p:nvPr>
        </p:nvSpPr>
        <p:spPr/>
        <p:txBody>
          <a:bodyPr/>
          <a:lstStyle/>
          <a:p>
            <a:pPr algn="ctr"/>
            <a:r>
              <a:rPr lang="pt-BR" dirty="0"/>
              <a:t>Sistemas de Saúde no Brasil </a:t>
            </a:r>
            <a:r>
              <a:rPr lang="pt-BR" sz="2400" dirty="0"/>
              <a:t>(Parte 3/5)</a:t>
            </a:r>
            <a:br>
              <a:rPr lang="pt-BR" dirty="0"/>
            </a:br>
            <a:br>
              <a:rPr lang="pt-BR" sz="2400" dirty="0"/>
            </a:br>
            <a:r>
              <a:rPr lang="pt-BR" sz="2800" i="1" dirty="0">
                <a:solidFill>
                  <a:schemeClr val="tx1">
                    <a:lumMod val="50000"/>
                    <a:lumOff val="50000"/>
                  </a:schemeClr>
                </a:solidFill>
                <a:latin typeface="Calibri" panose="020F0502020204030204" pitchFamily="34" charset="0"/>
                <a:cs typeface="Calibri" panose="020F0502020204030204" pitchFamily="34" charset="0"/>
              </a:rPr>
              <a:t>MBA Executivo</a:t>
            </a:r>
            <a:br>
              <a:rPr lang="pt-BR" sz="2800" i="1" dirty="0">
                <a:solidFill>
                  <a:schemeClr val="tx1">
                    <a:lumMod val="50000"/>
                    <a:lumOff val="50000"/>
                  </a:schemeClr>
                </a:solidFill>
                <a:latin typeface="Calibri" panose="020F0502020204030204" pitchFamily="34" charset="0"/>
                <a:cs typeface="Calibri" panose="020F0502020204030204" pitchFamily="34" charset="0"/>
              </a:rPr>
            </a:br>
            <a:br>
              <a:rPr lang="pt-BR" sz="2800" i="1" dirty="0">
                <a:solidFill>
                  <a:schemeClr val="tx1">
                    <a:lumMod val="50000"/>
                    <a:lumOff val="50000"/>
                  </a:schemeClr>
                </a:solidFill>
                <a:latin typeface="Calibri" panose="020F0502020204030204" pitchFamily="34" charset="0"/>
                <a:cs typeface="Calibri" panose="020F0502020204030204" pitchFamily="34" charset="0"/>
              </a:rPr>
            </a:br>
            <a:r>
              <a:rPr lang="pt-BR" sz="2800" i="1" dirty="0">
                <a:solidFill>
                  <a:schemeClr val="tx1">
                    <a:lumMod val="50000"/>
                    <a:lumOff val="50000"/>
                  </a:schemeClr>
                </a:solidFill>
                <a:latin typeface="Calibri" panose="020F0502020204030204" pitchFamily="34" charset="0"/>
                <a:cs typeface="Calibri" panose="020F0502020204030204" pitchFamily="34" charset="0"/>
              </a:rPr>
              <a:t>Professor: Fernando Fernandes</a:t>
            </a:r>
            <a:br>
              <a:rPr lang="pt-BR" sz="2800" i="1" dirty="0">
                <a:solidFill>
                  <a:schemeClr val="tx1">
                    <a:lumMod val="50000"/>
                    <a:lumOff val="50000"/>
                  </a:schemeClr>
                </a:solidFill>
                <a:latin typeface="Calibri" panose="020F0502020204030204" pitchFamily="34" charset="0"/>
                <a:cs typeface="Calibri" panose="020F0502020204030204" pitchFamily="34" charset="0"/>
              </a:rPr>
            </a:br>
            <a:r>
              <a:rPr lang="pt-BR" sz="2800" i="1" dirty="0">
                <a:solidFill>
                  <a:schemeClr val="tx1">
                    <a:lumMod val="50000"/>
                    <a:lumOff val="50000"/>
                  </a:schemeClr>
                </a:solidFill>
                <a:latin typeface="Calibri" panose="020F0502020204030204" pitchFamily="34" charset="0"/>
                <a:cs typeface="Calibri" panose="020F0502020204030204" pitchFamily="34" charset="0"/>
              </a:rPr>
              <a:t>Coordenadora: Adriana Maria André</a:t>
            </a:r>
            <a:br>
              <a:rPr lang="pt-BR" sz="2800" i="1" dirty="0">
                <a:solidFill>
                  <a:schemeClr val="tx1">
                    <a:lumMod val="50000"/>
                    <a:lumOff val="50000"/>
                  </a:schemeClr>
                </a:solidFill>
                <a:latin typeface="Calibri" panose="020F0502020204030204" pitchFamily="34" charset="0"/>
                <a:cs typeface="Calibri" panose="020F0502020204030204" pitchFamily="34" charset="0"/>
              </a:rPr>
            </a:br>
            <a:endParaRPr lang="pt-BR" sz="2800" i="1" dirty="0"/>
          </a:p>
        </p:txBody>
      </p:sp>
    </p:spTree>
    <p:extLst>
      <p:ext uri="{BB962C8B-B14F-4D97-AF65-F5344CB8AC3E}">
        <p14:creationId xmlns:p14="http://schemas.microsoft.com/office/powerpoint/2010/main" val="342921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4739246"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Pirâmide Etária do Brasil</a:t>
            </a:r>
          </a:p>
        </p:txBody>
      </p:sp>
      <p:pic>
        <p:nvPicPr>
          <p:cNvPr id="5" name="Imagem 4" descr="Padrão do plano de fundo&#10;&#10;Descrição gerada automaticamente com confiança baixa">
            <a:extLst>
              <a:ext uri="{FF2B5EF4-FFF2-40B4-BE49-F238E27FC236}">
                <a16:creationId xmlns:a16="http://schemas.microsoft.com/office/drawing/2014/main" id="{B7B4B2E1-BBED-5148-BF83-959701A01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501" y="965295"/>
            <a:ext cx="1947995" cy="495300"/>
          </a:xfrm>
          <a:prstGeom prst="rect">
            <a:avLst/>
          </a:prstGeom>
        </p:spPr>
      </p:pic>
      <p:sp>
        <p:nvSpPr>
          <p:cNvPr id="24" name="CaixaDeTexto 23">
            <a:extLst>
              <a:ext uri="{FF2B5EF4-FFF2-40B4-BE49-F238E27FC236}">
                <a16:creationId xmlns:a16="http://schemas.microsoft.com/office/drawing/2014/main" id="{9FAD4643-2907-2F49-B2C5-49BC755F9E16}"/>
              </a:ext>
            </a:extLst>
          </p:cNvPr>
          <p:cNvSpPr txBox="1"/>
          <p:nvPr/>
        </p:nvSpPr>
        <p:spPr>
          <a:xfrm>
            <a:off x="5757752" y="8889956"/>
            <a:ext cx="2682145" cy="276999"/>
          </a:xfrm>
          <a:prstGeom prst="rect">
            <a:avLst/>
          </a:prstGeom>
          <a:noFill/>
        </p:spPr>
        <p:txBody>
          <a:bodyPr wrap="none" rtlCol="0">
            <a:spAutoFit/>
          </a:bodyPr>
          <a:lstStyle/>
          <a:p>
            <a:pPr algn="ctr"/>
            <a:r>
              <a:rPr lang="pt-BR" sz="1200" i="1" dirty="0">
                <a:solidFill>
                  <a:schemeClr val="tx1">
                    <a:lumMod val="50000"/>
                    <a:lumOff val="50000"/>
                  </a:schemeClr>
                </a:solidFill>
                <a:latin typeface="Calibri" panose="020F0502020204030204" pitchFamily="34" charset="0"/>
                <a:cs typeface="Calibri" panose="020F0502020204030204" pitchFamily="34" charset="0"/>
              </a:rPr>
              <a:t>Fonte: IFSP, Prof. Eduardo Mendes, 2017</a:t>
            </a:r>
          </a:p>
        </p:txBody>
      </p:sp>
      <p:pic>
        <p:nvPicPr>
          <p:cNvPr id="4" name="Imagem 3" descr="Gráfico, Gráfico de barras&#10;&#10;Descrição gerada automaticamente">
            <a:extLst>
              <a:ext uri="{FF2B5EF4-FFF2-40B4-BE49-F238E27FC236}">
                <a16:creationId xmlns:a16="http://schemas.microsoft.com/office/drawing/2014/main" id="{EB6AF417-9FC6-7432-90F4-0EECA132F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224" y="1728421"/>
            <a:ext cx="9700249" cy="7201486"/>
          </a:xfrm>
          <a:prstGeom prst="rect">
            <a:avLst/>
          </a:prstGeom>
        </p:spPr>
      </p:pic>
      <p:sp>
        <p:nvSpPr>
          <p:cNvPr id="2" name="Retângulo 1">
            <a:hlinkClick r:id="rId4"/>
            <a:extLst>
              <a:ext uri="{FF2B5EF4-FFF2-40B4-BE49-F238E27FC236}">
                <a16:creationId xmlns:a16="http://schemas.microsoft.com/office/drawing/2014/main" id="{F9C7083B-1BB4-BEF3-2E9E-F048D4E35F0F}"/>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403049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6966522"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Crescimento da População Brasileira</a:t>
            </a:r>
          </a:p>
        </p:txBody>
      </p:sp>
      <p:pic>
        <p:nvPicPr>
          <p:cNvPr id="5" name="Imagem 4" descr="Padrão do plano de fundo&#10;&#10;Descrição gerada automaticamente com confiança baixa">
            <a:extLst>
              <a:ext uri="{FF2B5EF4-FFF2-40B4-BE49-F238E27FC236}">
                <a16:creationId xmlns:a16="http://schemas.microsoft.com/office/drawing/2014/main" id="{B7B4B2E1-BBED-5148-BF83-959701A01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501" y="965295"/>
            <a:ext cx="1947995" cy="495300"/>
          </a:xfrm>
          <a:prstGeom prst="rect">
            <a:avLst/>
          </a:prstGeom>
        </p:spPr>
      </p:pic>
      <p:sp>
        <p:nvSpPr>
          <p:cNvPr id="24" name="CaixaDeTexto 23">
            <a:extLst>
              <a:ext uri="{FF2B5EF4-FFF2-40B4-BE49-F238E27FC236}">
                <a16:creationId xmlns:a16="http://schemas.microsoft.com/office/drawing/2014/main" id="{9FAD4643-2907-2F49-B2C5-49BC755F9E16}"/>
              </a:ext>
            </a:extLst>
          </p:cNvPr>
          <p:cNvSpPr txBox="1"/>
          <p:nvPr/>
        </p:nvSpPr>
        <p:spPr>
          <a:xfrm>
            <a:off x="2967313" y="9814148"/>
            <a:ext cx="2363147" cy="307777"/>
          </a:xfrm>
          <a:prstGeom prst="rect">
            <a:avLst/>
          </a:prstGeom>
          <a:noFill/>
        </p:spPr>
        <p:txBody>
          <a:bodyPr wrap="none" rtlCol="0">
            <a:spAutoFit/>
          </a:bodyPr>
          <a:lstStyle/>
          <a:p>
            <a:pPr algn="ctr"/>
            <a:r>
              <a:rPr lang="pt-BR" sz="1400" i="1" dirty="0">
                <a:solidFill>
                  <a:schemeClr val="tx1">
                    <a:lumMod val="50000"/>
                    <a:lumOff val="50000"/>
                  </a:schemeClr>
                </a:solidFill>
                <a:latin typeface="Calibri" panose="020F0502020204030204" pitchFamily="34" charset="0"/>
                <a:cs typeface="Calibri" panose="020F0502020204030204" pitchFamily="34" charset="0"/>
              </a:rPr>
              <a:t>Fonte: IBGE - Poder 360, 2022</a:t>
            </a:r>
          </a:p>
        </p:txBody>
      </p:sp>
      <p:sp>
        <p:nvSpPr>
          <p:cNvPr id="2" name="Retângulo 1">
            <a:hlinkClick r:id="rId3"/>
            <a:extLst>
              <a:ext uri="{FF2B5EF4-FFF2-40B4-BE49-F238E27FC236}">
                <a16:creationId xmlns:a16="http://schemas.microsoft.com/office/drawing/2014/main" id="{F9C7083B-1BB4-BEF3-2E9E-F048D4E35F0F}"/>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3076" name="Picture 4" descr="Impacto econômico do envelhecimento da população pode ser adiado, diz  presidente do IBGE | CNN Brasil">
            <a:extLst>
              <a:ext uri="{FF2B5EF4-FFF2-40B4-BE49-F238E27FC236}">
                <a16:creationId xmlns:a16="http://schemas.microsoft.com/office/drawing/2014/main" id="{CBD8852C-5158-942F-F351-0CF3BD198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043" y="5143500"/>
            <a:ext cx="8091726" cy="45515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4" name="Picture 2" descr="Centro-Oeste e Sudeste lideram em populações ativas">
            <a:extLst>
              <a:ext uri="{FF2B5EF4-FFF2-40B4-BE49-F238E27FC236}">
                <a16:creationId xmlns:a16="http://schemas.microsoft.com/office/drawing/2014/main" id="{AE017261-A710-79CD-C5B7-0174D73E92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0909" y="1255068"/>
            <a:ext cx="5902594" cy="59025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A1BA06B-26B9-F2D5-0C9A-F27ECBEA1B56}"/>
              </a:ext>
            </a:extLst>
          </p:cNvPr>
          <p:cNvSpPr txBox="1"/>
          <p:nvPr/>
        </p:nvSpPr>
        <p:spPr>
          <a:xfrm>
            <a:off x="11023145" y="7265409"/>
            <a:ext cx="2363147" cy="307777"/>
          </a:xfrm>
          <a:prstGeom prst="rect">
            <a:avLst/>
          </a:prstGeom>
          <a:noFill/>
        </p:spPr>
        <p:txBody>
          <a:bodyPr wrap="none" rtlCol="0">
            <a:spAutoFit/>
          </a:bodyPr>
          <a:lstStyle/>
          <a:p>
            <a:pPr algn="ctr"/>
            <a:r>
              <a:rPr lang="pt-BR" sz="1400" i="1" dirty="0">
                <a:solidFill>
                  <a:schemeClr val="tx1">
                    <a:lumMod val="50000"/>
                    <a:lumOff val="50000"/>
                  </a:schemeClr>
                </a:solidFill>
                <a:latin typeface="Calibri" panose="020F0502020204030204" pitchFamily="34" charset="0"/>
                <a:cs typeface="Calibri" panose="020F0502020204030204" pitchFamily="34" charset="0"/>
              </a:rPr>
              <a:t>Fonte: IBGE - Poder 360, 2022</a:t>
            </a:r>
          </a:p>
        </p:txBody>
      </p:sp>
    </p:spTree>
    <p:extLst>
      <p:ext uri="{BB962C8B-B14F-4D97-AF65-F5344CB8AC3E}">
        <p14:creationId xmlns:p14="http://schemas.microsoft.com/office/powerpoint/2010/main" val="3191011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éficit da previdência cresce 17,2%, com recorde de concessões e  precatórios - Prisma - R7 Conta em Dia">
            <a:extLst>
              <a:ext uri="{FF2B5EF4-FFF2-40B4-BE49-F238E27FC236}">
                <a16:creationId xmlns:a16="http://schemas.microsoft.com/office/drawing/2014/main" id="{69630C9E-B585-6A42-8AD8-C0440B4BE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974" y="4979114"/>
            <a:ext cx="6480026" cy="4664610"/>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8311378" cy="584775"/>
          </a:xfrm>
          <a:prstGeom prst="rect">
            <a:avLst/>
          </a:prstGeom>
          <a:noFill/>
        </p:spPr>
        <p:txBody>
          <a:bodyPr wrap="none" rtlCol="0">
            <a:spAutoFit/>
          </a:bodyPr>
          <a:lstStyle/>
          <a:p>
            <a:r>
              <a:rPr lang="pt-BR" sz="3200" dirty="0">
                <a:solidFill>
                  <a:srgbClr val="003E7E"/>
                </a:solidFill>
                <a:latin typeface="Calibri" panose="020F0502020204030204" pitchFamily="34" charset="0"/>
                <a:cs typeface="Calibri" panose="020F0502020204030204" pitchFamily="34" charset="0"/>
              </a:rPr>
              <a:t>Projeções para Aposentadorias Públicas no Brasil</a:t>
            </a:r>
          </a:p>
        </p:txBody>
      </p:sp>
      <p:pic>
        <p:nvPicPr>
          <p:cNvPr id="5" name="Imagem 4" descr="Padrão do plano de fundo&#10;&#10;Descrição gerada automaticamente com confiança baixa">
            <a:extLst>
              <a:ext uri="{FF2B5EF4-FFF2-40B4-BE49-F238E27FC236}">
                <a16:creationId xmlns:a16="http://schemas.microsoft.com/office/drawing/2014/main" id="{B7B4B2E1-BBED-5148-BF83-959701A01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501" y="965295"/>
            <a:ext cx="1947995" cy="495300"/>
          </a:xfrm>
          <a:prstGeom prst="rect">
            <a:avLst/>
          </a:prstGeom>
        </p:spPr>
      </p:pic>
      <p:sp>
        <p:nvSpPr>
          <p:cNvPr id="24" name="CaixaDeTexto 23">
            <a:extLst>
              <a:ext uri="{FF2B5EF4-FFF2-40B4-BE49-F238E27FC236}">
                <a16:creationId xmlns:a16="http://schemas.microsoft.com/office/drawing/2014/main" id="{9FAD4643-2907-2F49-B2C5-49BC755F9E16}"/>
              </a:ext>
            </a:extLst>
          </p:cNvPr>
          <p:cNvSpPr txBox="1"/>
          <p:nvPr/>
        </p:nvSpPr>
        <p:spPr>
          <a:xfrm>
            <a:off x="2877510" y="9720367"/>
            <a:ext cx="4049505" cy="307777"/>
          </a:xfrm>
          <a:prstGeom prst="rect">
            <a:avLst/>
          </a:prstGeom>
          <a:noFill/>
        </p:spPr>
        <p:txBody>
          <a:bodyPr wrap="none" rtlCol="0">
            <a:spAutoFit/>
          </a:bodyPr>
          <a:lstStyle/>
          <a:p>
            <a:pPr algn="ctr"/>
            <a:r>
              <a:rPr lang="pt-BR" sz="1400" i="1" dirty="0">
                <a:solidFill>
                  <a:schemeClr val="tx1">
                    <a:lumMod val="50000"/>
                    <a:lumOff val="50000"/>
                  </a:schemeClr>
                </a:solidFill>
                <a:latin typeface="Calibri" panose="020F0502020204030204" pitchFamily="34" charset="0"/>
                <a:cs typeface="Calibri" panose="020F0502020204030204" pitchFamily="34" charset="0"/>
              </a:rPr>
              <a:t>Fonte: Boletim Estatístico da Previdência Social, 2023</a:t>
            </a:r>
          </a:p>
        </p:txBody>
      </p:sp>
      <p:sp>
        <p:nvSpPr>
          <p:cNvPr id="2" name="Retângulo 1">
            <a:hlinkClick r:id="rId4"/>
            <a:extLst>
              <a:ext uri="{FF2B5EF4-FFF2-40B4-BE49-F238E27FC236}">
                <a16:creationId xmlns:a16="http://schemas.microsoft.com/office/drawing/2014/main" id="{F9C7083B-1BB4-BEF3-2E9E-F048D4E35F0F}"/>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1026" name="Picture 2" descr="Veja como o déficit da Previdência deve ficar cada vez pior até 2100 |  Brasil | Valor Econômico">
            <a:extLst>
              <a:ext uri="{FF2B5EF4-FFF2-40B4-BE49-F238E27FC236}">
                <a16:creationId xmlns:a16="http://schemas.microsoft.com/office/drawing/2014/main" id="{59CE9229-D66E-88B7-A25A-689B9A75BB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474" y="1212946"/>
            <a:ext cx="7821807" cy="5802763"/>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872BA94F-8FC6-169B-595C-83B4FA252DFE}"/>
              </a:ext>
            </a:extLst>
          </p:cNvPr>
          <p:cNvSpPr txBox="1"/>
          <p:nvPr/>
        </p:nvSpPr>
        <p:spPr>
          <a:xfrm>
            <a:off x="7126428" y="6793143"/>
            <a:ext cx="2832827" cy="307777"/>
          </a:xfrm>
          <a:prstGeom prst="rect">
            <a:avLst/>
          </a:prstGeom>
          <a:solidFill>
            <a:schemeClr val="bg1"/>
          </a:solidFill>
        </p:spPr>
        <p:txBody>
          <a:bodyPr wrap="none" rtlCol="0">
            <a:spAutoFit/>
          </a:bodyPr>
          <a:lstStyle/>
          <a:p>
            <a:pPr algn="ctr"/>
            <a:r>
              <a:rPr lang="pt-BR" sz="1400" i="1" dirty="0">
                <a:solidFill>
                  <a:schemeClr val="tx1">
                    <a:lumMod val="50000"/>
                    <a:lumOff val="50000"/>
                  </a:schemeClr>
                </a:solidFill>
                <a:latin typeface="Calibri" panose="020F0502020204030204" pitchFamily="34" charset="0"/>
                <a:cs typeface="Calibri" panose="020F0502020204030204" pitchFamily="34" charset="0"/>
              </a:rPr>
              <a:t>Fonte: balanço Geral da União, 2023</a:t>
            </a:r>
          </a:p>
        </p:txBody>
      </p:sp>
    </p:spTree>
    <p:extLst>
      <p:ext uri="{BB962C8B-B14F-4D97-AF65-F5344CB8AC3E}">
        <p14:creationId xmlns:p14="http://schemas.microsoft.com/office/powerpoint/2010/main" val="351018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5201552"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Expectativa de Vida - Brasil</a:t>
            </a:r>
          </a:p>
        </p:txBody>
      </p:sp>
      <p:pic>
        <p:nvPicPr>
          <p:cNvPr id="3" name="Imagem 2" descr="Gráfico&#10;&#10;Descrição gerada automaticamente">
            <a:extLst>
              <a:ext uri="{FF2B5EF4-FFF2-40B4-BE49-F238E27FC236}">
                <a16:creationId xmlns:a16="http://schemas.microsoft.com/office/drawing/2014/main" id="{8407805D-EE26-5949-AFF8-6CEB6FC54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108" y="2263180"/>
            <a:ext cx="12981586" cy="6048672"/>
          </a:xfrm>
          <a:prstGeom prst="rect">
            <a:avLst/>
          </a:prstGeom>
        </p:spPr>
      </p:pic>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903141"/>
            <a:ext cx="1529408" cy="388869"/>
          </a:xfrm>
          <a:prstGeom prst="rect">
            <a:avLst/>
          </a:prstGeom>
        </p:spPr>
      </p:pic>
      <p:sp>
        <p:nvSpPr>
          <p:cNvPr id="2" name="Retângulo 1">
            <a:hlinkClick r:id="rId4"/>
            <a:extLst>
              <a:ext uri="{FF2B5EF4-FFF2-40B4-BE49-F238E27FC236}">
                <a16:creationId xmlns:a16="http://schemas.microsoft.com/office/drawing/2014/main" id="{8F0808AC-89C9-80EB-662D-BF99662D8914}"/>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437979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5201552"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Expectativa de Vida - Brasil</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903141"/>
            <a:ext cx="1529408" cy="388869"/>
          </a:xfrm>
          <a:prstGeom prst="rect">
            <a:avLst/>
          </a:prstGeom>
        </p:spPr>
      </p:pic>
      <p:grpSp>
        <p:nvGrpSpPr>
          <p:cNvPr id="5" name="Agrupar 4">
            <a:extLst>
              <a:ext uri="{FF2B5EF4-FFF2-40B4-BE49-F238E27FC236}">
                <a16:creationId xmlns:a16="http://schemas.microsoft.com/office/drawing/2014/main" id="{8593676B-6705-0AC7-2DC9-73FB0BA9FA33}"/>
              </a:ext>
            </a:extLst>
          </p:cNvPr>
          <p:cNvGrpSpPr/>
          <p:nvPr/>
        </p:nvGrpSpPr>
        <p:grpSpPr>
          <a:xfrm>
            <a:off x="3671392" y="1470212"/>
            <a:ext cx="11517762" cy="7489712"/>
            <a:chOff x="1817440" y="5891335"/>
            <a:chExt cx="3427382" cy="3481669"/>
          </a:xfrm>
        </p:grpSpPr>
        <p:pic>
          <p:nvPicPr>
            <p:cNvPr id="2" name="Picture 20">
              <a:extLst>
                <a:ext uri="{FF2B5EF4-FFF2-40B4-BE49-F238E27FC236}">
                  <a16:creationId xmlns:a16="http://schemas.microsoft.com/office/drawing/2014/main" id="{2F7861BD-5C2F-FF39-DCB5-661E94672BAF}"/>
                </a:ext>
              </a:extLst>
            </p:cNvPr>
            <p:cNvPicPr>
              <a:picLocks noChangeAspect="1"/>
            </p:cNvPicPr>
            <p:nvPr/>
          </p:nvPicPr>
          <p:blipFill rotWithShape="1">
            <a:blip r:embed="rId3"/>
            <a:srcRect l="49374" t="11451" r="-448" b="8519"/>
            <a:stretch/>
          </p:blipFill>
          <p:spPr>
            <a:xfrm>
              <a:off x="1817440" y="6113924"/>
              <a:ext cx="3427382" cy="3259080"/>
            </a:xfrm>
            <a:prstGeom prst="rect">
              <a:avLst/>
            </a:prstGeom>
          </p:spPr>
        </p:pic>
        <p:sp>
          <p:nvSpPr>
            <p:cNvPr id="4" name="TextBox 23">
              <a:extLst>
                <a:ext uri="{FF2B5EF4-FFF2-40B4-BE49-F238E27FC236}">
                  <a16:creationId xmlns:a16="http://schemas.microsoft.com/office/drawing/2014/main" id="{3042ACAD-FCF1-48F3-1347-E151EDA807AC}"/>
                </a:ext>
              </a:extLst>
            </p:cNvPr>
            <p:cNvSpPr txBox="1"/>
            <p:nvPr/>
          </p:nvSpPr>
          <p:spPr>
            <a:xfrm>
              <a:off x="1817440" y="5891335"/>
              <a:ext cx="3353944" cy="232521"/>
            </a:xfrm>
            <a:prstGeom prst="rect">
              <a:avLst/>
            </a:prstGeom>
            <a:noFill/>
          </p:spPr>
          <p:txBody>
            <a:bodyPr wrap="square" rtlCol="0">
              <a:spAutoFit/>
            </a:bodyPr>
            <a:lstStyle/>
            <a:p>
              <a:pPr algn="ctr"/>
              <a:r>
                <a:rPr lang="pt-BR" sz="1200" dirty="0">
                  <a:solidFill>
                    <a:srgbClr val="000E40"/>
                  </a:solidFill>
                  <a:latin typeface="Calibri" panose="020F0502020204030204" pitchFamily="34" charset="0"/>
                  <a:cs typeface="Calibri" panose="020F0502020204030204" pitchFamily="34" charset="0"/>
                </a:rPr>
                <a:t>Life expectancy x Health Spending </a:t>
              </a:r>
            </a:p>
            <a:p>
              <a:pPr algn="ctr"/>
              <a:r>
                <a:rPr lang="pt-BR" sz="1200" dirty="0">
                  <a:solidFill>
                    <a:srgbClr val="000E40"/>
                  </a:solidFill>
                  <a:latin typeface="Calibri" panose="020F0502020204030204" pitchFamily="34" charset="0"/>
                  <a:cs typeface="Calibri" panose="020F0502020204030204" pitchFamily="34" charset="0"/>
                </a:rPr>
                <a:t>per Capita</a:t>
              </a:r>
            </a:p>
          </p:txBody>
        </p:sp>
      </p:grpSp>
      <p:sp>
        <p:nvSpPr>
          <p:cNvPr id="3" name="Retângulo 2">
            <a:hlinkClick r:id="rId4"/>
            <a:extLst>
              <a:ext uri="{FF2B5EF4-FFF2-40B4-BE49-F238E27FC236}">
                <a16:creationId xmlns:a16="http://schemas.microsoft.com/office/drawing/2014/main" id="{810E6043-2EC0-4748-F63A-08EAB758868B}"/>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6" name="CaixaDeTexto 5">
            <a:extLst>
              <a:ext uri="{FF2B5EF4-FFF2-40B4-BE49-F238E27FC236}">
                <a16:creationId xmlns:a16="http://schemas.microsoft.com/office/drawing/2014/main" id="{E295DABD-F5D0-0F58-1F2F-BEB15F9352A0}"/>
              </a:ext>
            </a:extLst>
          </p:cNvPr>
          <p:cNvSpPr txBox="1"/>
          <p:nvPr/>
        </p:nvSpPr>
        <p:spPr>
          <a:xfrm>
            <a:off x="4967536" y="8911156"/>
            <a:ext cx="7956281" cy="276999"/>
          </a:xfrm>
          <a:prstGeom prst="rect">
            <a:avLst/>
          </a:prstGeom>
          <a:noFill/>
        </p:spPr>
        <p:txBody>
          <a:bodyPr wrap="none" rtlCol="0">
            <a:spAutoFit/>
          </a:bodyPr>
          <a:lstStyle/>
          <a:p>
            <a:r>
              <a:rPr lang="pt-BR" sz="1200" i="1" dirty="0">
                <a:solidFill>
                  <a:schemeClr val="tx1">
                    <a:lumMod val="65000"/>
                    <a:lumOff val="35000"/>
                  </a:schemeClr>
                </a:solidFill>
              </a:rPr>
              <a:t>Fonte: Henry </a:t>
            </a:r>
            <a:r>
              <a:rPr lang="pt-BR" sz="1200" i="1" dirty="0" err="1">
                <a:solidFill>
                  <a:schemeClr val="tx1">
                    <a:lumMod val="65000"/>
                    <a:lumOff val="35000"/>
                  </a:schemeClr>
                </a:solidFill>
              </a:rPr>
              <a:t>Blodget</a:t>
            </a:r>
            <a:r>
              <a:rPr lang="pt-BR" sz="1200" i="1" dirty="0">
                <a:solidFill>
                  <a:schemeClr val="tx1">
                    <a:lumMod val="65000"/>
                    <a:lumOff val="35000"/>
                  </a:schemeClr>
                </a:solidFill>
              </a:rPr>
              <a:t>, Mar/2014 - https://</a:t>
            </a:r>
            <a:r>
              <a:rPr lang="pt-BR" sz="1200" i="1" dirty="0" err="1">
                <a:solidFill>
                  <a:schemeClr val="tx1">
                    <a:lumMod val="65000"/>
                    <a:lumOff val="35000"/>
                  </a:schemeClr>
                </a:solidFill>
              </a:rPr>
              <a:t>www.businessinsider.com</a:t>
            </a:r>
            <a:r>
              <a:rPr lang="pt-BR" sz="1200" i="1" dirty="0">
                <a:solidFill>
                  <a:schemeClr val="tx1">
                    <a:lumMod val="65000"/>
                    <a:lumOff val="35000"/>
                  </a:schemeClr>
                </a:solidFill>
              </a:rPr>
              <a:t>/life-expectancy-vs-healthcare-spending-2014-3</a:t>
            </a:r>
          </a:p>
        </p:txBody>
      </p:sp>
    </p:spTree>
    <p:extLst>
      <p:ext uri="{BB962C8B-B14F-4D97-AF65-F5344CB8AC3E}">
        <p14:creationId xmlns:p14="http://schemas.microsoft.com/office/powerpoint/2010/main" val="2292192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4739246"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Pirâmide Etária do Brasil</a:t>
            </a:r>
          </a:p>
        </p:txBody>
      </p:sp>
      <p:pic>
        <p:nvPicPr>
          <p:cNvPr id="7" name="Imagem 6" descr="Gráfico&#10;&#10;Descrição gerada automaticamente">
            <a:extLst>
              <a:ext uri="{FF2B5EF4-FFF2-40B4-BE49-F238E27FC236}">
                <a16:creationId xmlns:a16="http://schemas.microsoft.com/office/drawing/2014/main" id="{8C3B12F7-5D54-474F-BDCB-F3C64D2BA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280" y="2061136"/>
            <a:ext cx="13616626" cy="6699670"/>
          </a:xfrm>
          <a:prstGeom prst="rect">
            <a:avLst/>
          </a:prstGeom>
        </p:spPr>
      </p:pic>
      <p:sp>
        <p:nvSpPr>
          <p:cNvPr id="8" name="CaixaDeTexto 7">
            <a:extLst>
              <a:ext uri="{FF2B5EF4-FFF2-40B4-BE49-F238E27FC236}">
                <a16:creationId xmlns:a16="http://schemas.microsoft.com/office/drawing/2014/main" id="{49CC8617-D3F3-BC44-B6F6-D68B0E79DE79}"/>
              </a:ext>
            </a:extLst>
          </p:cNvPr>
          <p:cNvSpPr txBox="1"/>
          <p:nvPr/>
        </p:nvSpPr>
        <p:spPr>
          <a:xfrm>
            <a:off x="2663280" y="996888"/>
            <a:ext cx="4052135" cy="523220"/>
          </a:xfrm>
          <a:prstGeom prst="rect">
            <a:avLst/>
          </a:prstGeom>
          <a:noFill/>
        </p:spPr>
        <p:txBody>
          <a:bodyPr wrap="none" rtlCol="0">
            <a:spAutoFit/>
          </a:bodyPr>
          <a:lstStyle/>
          <a:p>
            <a:r>
              <a:rPr lang="pt-BR" sz="2800" dirty="0">
                <a:solidFill>
                  <a:srgbClr val="003E7E"/>
                </a:solidFill>
                <a:latin typeface="Calibri" panose="020F0502020204030204" pitchFamily="34" charset="0"/>
                <a:cs typeface="Calibri" panose="020F0502020204030204" pitchFamily="34" charset="0"/>
              </a:rPr>
              <a:t>O grande “</a:t>
            </a:r>
            <a:r>
              <a:rPr lang="pt-BR" sz="2800" dirty="0" err="1">
                <a:solidFill>
                  <a:srgbClr val="003E7E"/>
                </a:solidFill>
                <a:latin typeface="Calibri" panose="020F0502020204030204" pitchFamily="34" charset="0"/>
                <a:cs typeface="Calibri" panose="020F0502020204030204" pitchFamily="34" charset="0"/>
              </a:rPr>
              <a:t>X</a:t>
            </a:r>
            <a:r>
              <a:rPr lang="pt-BR" sz="2800" dirty="0">
                <a:solidFill>
                  <a:srgbClr val="003E7E"/>
                </a:solidFill>
                <a:latin typeface="Calibri" panose="020F0502020204030204" pitchFamily="34" charset="0"/>
                <a:cs typeface="Calibri" panose="020F0502020204030204" pitchFamily="34" charset="0"/>
              </a:rPr>
              <a:t>” da questão...</a:t>
            </a:r>
            <a:endParaRPr lang="pt-BR" sz="1400" dirty="0">
              <a:solidFill>
                <a:srgbClr val="003E7E"/>
              </a:solidFill>
              <a:latin typeface="Calibri" panose="020F0502020204030204" pitchFamily="34" charset="0"/>
              <a:cs typeface="Calibri" panose="020F0502020204030204" pitchFamily="34" charset="0"/>
            </a:endParaRP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988" y="2061137"/>
            <a:ext cx="1529408" cy="388869"/>
          </a:xfrm>
          <a:prstGeom prst="rect">
            <a:avLst/>
          </a:prstGeom>
        </p:spPr>
      </p:pic>
      <p:sp>
        <p:nvSpPr>
          <p:cNvPr id="2" name="Retângulo 1">
            <a:hlinkClick r:id="rId4"/>
            <a:extLst>
              <a:ext uri="{FF2B5EF4-FFF2-40B4-BE49-F238E27FC236}">
                <a16:creationId xmlns:a16="http://schemas.microsoft.com/office/drawing/2014/main" id="{F3AC7E01-638E-A8FD-AD6B-B8781A0747C6}"/>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189334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4739246"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Pirâmide Etária do Brasil</a:t>
            </a:r>
          </a:p>
        </p:txBody>
      </p:sp>
      <p:sp>
        <p:nvSpPr>
          <p:cNvPr id="8" name="CaixaDeTexto 7">
            <a:extLst>
              <a:ext uri="{FF2B5EF4-FFF2-40B4-BE49-F238E27FC236}">
                <a16:creationId xmlns:a16="http://schemas.microsoft.com/office/drawing/2014/main" id="{49CC8617-D3F3-BC44-B6F6-D68B0E79DE79}"/>
              </a:ext>
            </a:extLst>
          </p:cNvPr>
          <p:cNvSpPr txBox="1"/>
          <p:nvPr/>
        </p:nvSpPr>
        <p:spPr>
          <a:xfrm>
            <a:off x="2663280" y="996888"/>
            <a:ext cx="4052713" cy="523220"/>
          </a:xfrm>
          <a:prstGeom prst="rect">
            <a:avLst/>
          </a:prstGeom>
          <a:noFill/>
        </p:spPr>
        <p:txBody>
          <a:bodyPr wrap="none" rtlCol="0">
            <a:spAutoFit/>
          </a:bodyPr>
          <a:lstStyle/>
          <a:p>
            <a:r>
              <a:rPr lang="pt-BR" sz="2800" dirty="0">
                <a:solidFill>
                  <a:srgbClr val="003E7E"/>
                </a:solidFill>
                <a:latin typeface="Calibri" panose="020F0502020204030204" pitchFamily="34" charset="0"/>
                <a:cs typeface="Calibri" panose="020F0502020204030204" pitchFamily="34" charset="0"/>
              </a:rPr>
              <a:t>O grande “</a:t>
            </a:r>
            <a:r>
              <a:rPr lang="pt-BR" sz="2800" dirty="0" err="1">
                <a:solidFill>
                  <a:srgbClr val="003E7E"/>
                </a:solidFill>
                <a:latin typeface="Calibri" panose="020F0502020204030204" pitchFamily="34" charset="0"/>
                <a:cs typeface="Calibri" panose="020F0502020204030204" pitchFamily="34" charset="0"/>
              </a:rPr>
              <a:t>X</a:t>
            </a:r>
            <a:r>
              <a:rPr lang="pt-BR" sz="2800" dirty="0">
                <a:solidFill>
                  <a:srgbClr val="003E7E"/>
                </a:solidFill>
                <a:latin typeface="Calibri" panose="020F0502020204030204" pitchFamily="34" charset="0"/>
                <a:cs typeface="Calibri" panose="020F0502020204030204" pitchFamily="34" charset="0"/>
              </a:rPr>
              <a:t>” da questão...</a:t>
            </a:r>
            <a:endParaRPr lang="pt-BR" sz="1400" dirty="0">
              <a:solidFill>
                <a:srgbClr val="003E7E"/>
              </a:solidFill>
              <a:latin typeface="Calibri" panose="020F0502020204030204" pitchFamily="34" charset="0"/>
              <a:cs typeface="Calibri" panose="020F0502020204030204" pitchFamily="34" charset="0"/>
            </a:endParaRP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272" y="2061137"/>
            <a:ext cx="1529408" cy="388869"/>
          </a:xfrm>
          <a:prstGeom prst="rect">
            <a:avLst/>
          </a:prstGeom>
        </p:spPr>
      </p:pic>
      <p:pic>
        <p:nvPicPr>
          <p:cNvPr id="3" name="Imagem 2" descr="Linha do tempo&#10;&#10;Descrição gerada automaticamente">
            <a:extLst>
              <a:ext uri="{FF2B5EF4-FFF2-40B4-BE49-F238E27FC236}">
                <a16:creationId xmlns:a16="http://schemas.microsoft.com/office/drawing/2014/main" id="{C938271F-7187-9613-3E5A-A5E6B9B8E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544" y="1831132"/>
            <a:ext cx="7772400" cy="7772400"/>
          </a:xfrm>
          <a:prstGeom prst="rect">
            <a:avLst/>
          </a:prstGeom>
        </p:spPr>
      </p:pic>
      <p:sp>
        <p:nvSpPr>
          <p:cNvPr id="4" name="CaixaDeTexto 3">
            <a:extLst>
              <a:ext uri="{FF2B5EF4-FFF2-40B4-BE49-F238E27FC236}">
                <a16:creationId xmlns:a16="http://schemas.microsoft.com/office/drawing/2014/main" id="{E8AFAF80-2BDC-2678-2670-1113496D036E}"/>
              </a:ext>
            </a:extLst>
          </p:cNvPr>
          <p:cNvSpPr txBox="1"/>
          <p:nvPr/>
        </p:nvSpPr>
        <p:spPr>
          <a:xfrm>
            <a:off x="5006196" y="9603532"/>
            <a:ext cx="6858000" cy="335413"/>
          </a:xfrm>
          <a:prstGeom prst="rect">
            <a:avLst/>
          </a:prstGeom>
          <a:noFill/>
        </p:spPr>
        <p:txBody>
          <a:bodyPr wrap="square">
            <a:spAutoFit/>
          </a:bodyPr>
          <a:lstStyle/>
          <a:p>
            <a:pPr>
              <a:lnSpc>
                <a:spcPct val="150000"/>
              </a:lnSpc>
            </a:pPr>
            <a:r>
              <a:rPr lang="pt-BR" sz="1200" dirty="0">
                <a:solidFill>
                  <a:schemeClr val="tx1">
                    <a:lumMod val="65000"/>
                    <a:lumOff val="35000"/>
                  </a:schemeClr>
                </a:solidFill>
                <a:latin typeface="Trebuchet MS" charset="0"/>
                <a:cs typeface="Calibri" panose="020F0502020204030204" pitchFamily="34" charset="0"/>
              </a:rPr>
              <a:t>Fonte: Poder 360, 2018</a:t>
            </a:r>
          </a:p>
        </p:txBody>
      </p:sp>
      <p:sp>
        <p:nvSpPr>
          <p:cNvPr id="2" name="Retângulo 1">
            <a:hlinkClick r:id="rId4"/>
            <a:extLst>
              <a:ext uri="{FF2B5EF4-FFF2-40B4-BE49-F238E27FC236}">
                <a16:creationId xmlns:a16="http://schemas.microsoft.com/office/drawing/2014/main" id="{6D795E4A-23BA-6DB3-D641-A45EA8641F7D}"/>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54135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8063426"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Transição: Demográfica e </a:t>
            </a:r>
            <a:r>
              <a:rPr lang="pt-BR" sz="3600" dirty="0" err="1">
                <a:solidFill>
                  <a:srgbClr val="003E7E"/>
                </a:solidFill>
                <a:latin typeface="Calibri" panose="020F0502020204030204" pitchFamily="34" charset="0"/>
                <a:cs typeface="Calibri" panose="020F0502020204030204" pitchFamily="34" charset="0"/>
              </a:rPr>
              <a:t>Epidemiológioca</a:t>
            </a:r>
            <a:endParaRPr lang="pt-BR" sz="3600" dirty="0">
              <a:solidFill>
                <a:srgbClr val="003E7E"/>
              </a:solidFill>
              <a:latin typeface="Calibri" panose="020F0502020204030204" pitchFamily="34" charset="0"/>
              <a:cs typeface="Calibri" panose="020F0502020204030204" pitchFamily="34" charset="0"/>
            </a:endParaRPr>
          </a:p>
        </p:txBody>
      </p:sp>
      <p:sp>
        <p:nvSpPr>
          <p:cNvPr id="4" name="CaixaDeTexto 3">
            <a:extLst>
              <a:ext uri="{FF2B5EF4-FFF2-40B4-BE49-F238E27FC236}">
                <a16:creationId xmlns:a16="http://schemas.microsoft.com/office/drawing/2014/main" id="{D1CB71B4-4DEA-0748-8505-477965179925}"/>
              </a:ext>
            </a:extLst>
          </p:cNvPr>
          <p:cNvSpPr txBox="1"/>
          <p:nvPr/>
        </p:nvSpPr>
        <p:spPr>
          <a:xfrm>
            <a:off x="3959425" y="1687116"/>
            <a:ext cx="2026902" cy="523220"/>
          </a:xfrm>
          <a:prstGeom prst="rect">
            <a:avLst/>
          </a:prstGeom>
          <a:noFill/>
        </p:spPr>
        <p:txBody>
          <a:bodyPr wrap="none" rtlCol="0">
            <a:spAutoFit/>
          </a:bodyPr>
          <a:lstStyle>
            <a:defPPr>
              <a:defRPr lang="pt-BR"/>
            </a:defPPr>
            <a:lvl1pPr>
              <a:defRPr sz="2800">
                <a:solidFill>
                  <a:srgbClr val="003E7E"/>
                </a:solidFill>
              </a:defRPr>
            </a:lvl1pPr>
          </a:lstStyle>
          <a:p>
            <a:r>
              <a:rPr lang="pt-BR" dirty="0">
                <a:latin typeface="Calibri" panose="020F0502020204030204" pitchFamily="34" charset="0"/>
                <a:cs typeface="Calibri" panose="020F0502020204030204" pitchFamily="34" charset="0"/>
              </a:rPr>
              <a:t>Demográfica</a:t>
            </a:r>
            <a:endParaRPr lang="pt-BR" u="sng" dirty="0">
              <a:latin typeface="Calibri" panose="020F0502020204030204" pitchFamily="34" charset="0"/>
              <a:cs typeface="Calibri" panose="020F0502020204030204" pitchFamily="34" charset="0"/>
            </a:endParaRPr>
          </a:p>
        </p:txBody>
      </p:sp>
      <p:sp>
        <p:nvSpPr>
          <p:cNvPr id="5" name="CaixaDeTexto 4">
            <a:extLst>
              <a:ext uri="{FF2B5EF4-FFF2-40B4-BE49-F238E27FC236}">
                <a16:creationId xmlns:a16="http://schemas.microsoft.com/office/drawing/2014/main" id="{7946CB86-85DA-F242-99F0-56EFC9423FBA}"/>
              </a:ext>
            </a:extLst>
          </p:cNvPr>
          <p:cNvSpPr txBox="1"/>
          <p:nvPr/>
        </p:nvSpPr>
        <p:spPr>
          <a:xfrm>
            <a:off x="10512152" y="1687116"/>
            <a:ext cx="2397066" cy="523220"/>
          </a:xfrm>
          <a:prstGeom prst="rect">
            <a:avLst/>
          </a:prstGeom>
          <a:noFill/>
        </p:spPr>
        <p:txBody>
          <a:bodyPr wrap="none" rtlCol="0">
            <a:spAutoFit/>
          </a:bodyPr>
          <a:lstStyle>
            <a:defPPr>
              <a:defRPr lang="pt-BR"/>
            </a:defPPr>
            <a:lvl1pPr>
              <a:defRPr sz="2800">
                <a:solidFill>
                  <a:srgbClr val="003E7E"/>
                </a:solidFill>
              </a:defRPr>
            </a:lvl1pPr>
          </a:lstStyle>
          <a:p>
            <a:r>
              <a:rPr lang="pt-BR" dirty="0">
                <a:latin typeface="Calibri" panose="020F0502020204030204" pitchFamily="34" charset="0"/>
                <a:cs typeface="Calibri" panose="020F0502020204030204" pitchFamily="34" charset="0"/>
              </a:rPr>
              <a:t>Epidemiológica</a:t>
            </a:r>
            <a:endParaRPr lang="pt-BR" u="sng" dirty="0">
              <a:latin typeface="Calibri" panose="020F0502020204030204" pitchFamily="34" charset="0"/>
              <a:cs typeface="Calibri" panose="020F0502020204030204" pitchFamily="34" charset="0"/>
            </a:endParaRPr>
          </a:p>
        </p:txBody>
      </p:sp>
      <p:cxnSp>
        <p:nvCxnSpPr>
          <p:cNvPr id="3" name="Conector Reto 2">
            <a:extLst>
              <a:ext uri="{FF2B5EF4-FFF2-40B4-BE49-F238E27FC236}">
                <a16:creationId xmlns:a16="http://schemas.microsoft.com/office/drawing/2014/main" id="{A50C2DDB-75D5-1D42-BCEC-BC079CD0B57D}"/>
              </a:ext>
            </a:extLst>
          </p:cNvPr>
          <p:cNvCxnSpPr/>
          <p:nvPr/>
        </p:nvCxnSpPr>
        <p:spPr>
          <a:xfrm>
            <a:off x="8567936" y="1948726"/>
            <a:ext cx="0" cy="7731278"/>
          </a:xfrm>
          <a:prstGeom prst="line">
            <a:avLst/>
          </a:prstGeom>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59D49241-5C2F-B842-A49B-EFEC7FB1CA56}"/>
              </a:ext>
            </a:extLst>
          </p:cNvPr>
          <p:cNvSpPr/>
          <p:nvPr/>
        </p:nvSpPr>
        <p:spPr>
          <a:xfrm>
            <a:off x="2951313" y="2191309"/>
            <a:ext cx="5125335" cy="4613442"/>
          </a:xfrm>
          <a:prstGeom prst="rect">
            <a:avLst/>
          </a:prstGeom>
        </p:spPr>
        <p:txBody>
          <a:bodyPr wrap="square">
            <a:spAutoFit/>
          </a:bodyPr>
          <a:lstStyle/>
          <a:p>
            <a:endParaRPr lang="pt-BR" sz="2000" dirty="0">
              <a:solidFill>
                <a:schemeClr val="tx1">
                  <a:lumMod val="50000"/>
                  <a:lumOff val="50000"/>
                </a:schemeClr>
              </a:solidFill>
              <a:latin typeface="Calibri" panose="020F0502020204030204" pitchFamily="34" charset="0"/>
              <a:cs typeface="Calibri" panose="020F0502020204030204" pitchFamily="34" charset="0"/>
            </a:endParaRP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Redução da Natalidade</a:t>
            </a: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Redução da Mortalidade</a:t>
            </a: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Envelhecimento da população</a:t>
            </a: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Aumento da expectativa de vida</a:t>
            </a: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Aumento do nº de mulheres </a:t>
            </a: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Aumento da população urbana</a:t>
            </a: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Diminuição do analfabetismo</a:t>
            </a:r>
          </a:p>
        </p:txBody>
      </p:sp>
      <p:sp>
        <p:nvSpPr>
          <p:cNvPr id="9" name="Retângulo 8">
            <a:extLst>
              <a:ext uri="{FF2B5EF4-FFF2-40B4-BE49-F238E27FC236}">
                <a16:creationId xmlns:a16="http://schemas.microsoft.com/office/drawing/2014/main" id="{4C72A139-DD8F-8A46-B470-48BF061231F8}"/>
              </a:ext>
            </a:extLst>
          </p:cNvPr>
          <p:cNvSpPr/>
          <p:nvPr/>
        </p:nvSpPr>
        <p:spPr>
          <a:xfrm>
            <a:off x="9432033" y="2186519"/>
            <a:ext cx="5904655" cy="2766783"/>
          </a:xfrm>
          <a:prstGeom prst="rect">
            <a:avLst/>
          </a:prstGeom>
        </p:spPr>
        <p:txBody>
          <a:bodyPr wrap="square">
            <a:spAutoFit/>
          </a:bodyPr>
          <a:lstStyle/>
          <a:p>
            <a:endParaRPr lang="pt-BR" sz="2000" dirty="0">
              <a:solidFill>
                <a:schemeClr val="tx1">
                  <a:lumMod val="50000"/>
                  <a:lumOff val="50000"/>
                </a:schemeClr>
              </a:solidFill>
              <a:latin typeface="Calibri" panose="020F0502020204030204" pitchFamily="34" charset="0"/>
              <a:cs typeface="Calibri" panose="020F0502020204030204" pitchFamily="34" charset="0"/>
            </a:endParaRP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Redução de Doenças Infecciosas </a:t>
            </a: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Aumento Doenças Crônicas não transmissíveis</a:t>
            </a: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Alteração na morbidade da população</a:t>
            </a:r>
          </a:p>
          <a:p>
            <a:pPr marL="342900" indent="-342900">
              <a:lnSpc>
                <a:spcPct val="200000"/>
              </a:lnSpc>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Alteração na mortalidade da população</a:t>
            </a:r>
          </a:p>
        </p:txBody>
      </p:sp>
      <p:pic>
        <p:nvPicPr>
          <p:cNvPr id="1026" name="Picture 2" descr="Bônus demográfico e envelhecimento no Brasil">
            <a:extLst>
              <a:ext uri="{FF2B5EF4-FFF2-40B4-BE49-F238E27FC236}">
                <a16:creationId xmlns:a16="http://schemas.microsoft.com/office/drawing/2014/main" id="{71A94D52-792A-6242-8E96-E037661A1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259" y="7308944"/>
            <a:ext cx="5239388"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 que é diarréia">
            <a:extLst>
              <a:ext uri="{FF2B5EF4-FFF2-40B4-BE49-F238E27FC236}">
                <a16:creationId xmlns:a16="http://schemas.microsoft.com/office/drawing/2014/main" id="{D4E1AB10-186D-F54D-9C94-4D7882428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1" y="5647556"/>
            <a:ext cx="3312367"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betes no idoso exige cuidados especiais e atenção redobrada - 02/05/2018  - UOL VivaBem">
            <a:extLst>
              <a:ext uri="{FF2B5EF4-FFF2-40B4-BE49-F238E27FC236}">
                <a16:creationId xmlns:a16="http://schemas.microsoft.com/office/drawing/2014/main" id="{1E797627-A78A-2E4E-85AB-AF6FC99E5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4699" y="6859324"/>
            <a:ext cx="2857500" cy="2857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em Curva 6">
            <a:extLst>
              <a:ext uri="{FF2B5EF4-FFF2-40B4-BE49-F238E27FC236}">
                <a16:creationId xmlns:a16="http://schemas.microsoft.com/office/drawing/2014/main" id="{722DB860-4281-C948-862C-43F3F6937F32}"/>
              </a:ext>
            </a:extLst>
          </p:cNvPr>
          <p:cNvCxnSpPr>
            <a:endCxn id="1030" idx="0"/>
          </p:cNvCxnSpPr>
          <p:nvPr/>
        </p:nvCxnSpPr>
        <p:spPr>
          <a:xfrm>
            <a:off x="12456367" y="6007596"/>
            <a:ext cx="967082" cy="851728"/>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Retângulo 1">
            <a:hlinkClick r:id="rId5"/>
            <a:extLst>
              <a:ext uri="{FF2B5EF4-FFF2-40B4-BE49-F238E27FC236}">
                <a16:creationId xmlns:a16="http://schemas.microsoft.com/office/drawing/2014/main" id="{A22066E2-BCE6-F958-8049-88EE34D20342}"/>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401439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5281510"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Mortalidade Infantil - Brasil</a:t>
            </a:r>
          </a:p>
        </p:txBody>
      </p:sp>
      <p:pic>
        <p:nvPicPr>
          <p:cNvPr id="5" name="Imagem 4" descr="Gráfico, Gráfico de linhas&#10;&#10;Descrição gerada automaticamente">
            <a:extLst>
              <a:ext uri="{FF2B5EF4-FFF2-40B4-BE49-F238E27FC236}">
                <a16:creationId xmlns:a16="http://schemas.microsoft.com/office/drawing/2014/main" id="{272C8D7B-DFA8-6145-9458-BEE3E10E4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296" y="965295"/>
            <a:ext cx="9145017" cy="4920585"/>
          </a:xfrm>
          <a:prstGeom prst="rect">
            <a:avLst/>
          </a:prstGeom>
        </p:spPr>
      </p:pic>
      <p:pic>
        <p:nvPicPr>
          <p:cNvPr id="3" name="Imagem 2" descr="Gráfico, Gráfico de linhas&#10;&#10;Descrição gerada automaticamente">
            <a:extLst>
              <a:ext uri="{FF2B5EF4-FFF2-40B4-BE49-F238E27FC236}">
                <a16:creationId xmlns:a16="http://schemas.microsoft.com/office/drawing/2014/main" id="{FAD6E0DE-7D4A-B64C-AC41-67DF93A69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728" y="5433537"/>
            <a:ext cx="8383396" cy="4562160"/>
          </a:xfrm>
          <a:prstGeom prst="rect">
            <a:avLst/>
          </a:prstGeom>
        </p:spPr>
      </p:pic>
      <p:pic>
        <p:nvPicPr>
          <p:cNvPr id="10" name="Imagem 9" descr="Padrão do plano de fundo&#10;&#10;Descrição gerada automaticamente com confiança baixa">
            <a:extLst>
              <a:ext uri="{FF2B5EF4-FFF2-40B4-BE49-F238E27FC236}">
                <a16:creationId xmlns:a16="http://schemas.microsoft.com/office/drawing/2014/main" id="{D29A896C-6414-C54F-BB09-66421CE58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158" y="5503541"/>
            <a:ext cx="849611" cy="216023"/>
          </a:xfrm>
          <a:prstGeom prst="rect">
            <a:avLst/>
          </a:prstGeom>
        </p:spPr>
      </p:pic>
      <p:sp>
        <p:nvSpPr>
          <p:cNvPr id="11" name="CaixaDeTexto 10">
            <a:extLst>
              <a:ext uri="{FF2B5EF4-FFF2-40B4-BE49-F238E27FC236}">
                <a16:creationId xmlns:a16="http://schemas.microsoft.com/office/drawing/2014/main" id="{28E146B3-B76C-0442-8643-52662E138E5F}"/>
              </a:ext>
            </a:extLst>
          </p:cNvPr>
          <p:cNvSpPr txBox="1"/>
          <p:nvPr/>
        </p:nvSpPr>
        <p:spPr>
          <a:xfrm>
            <a:off x="3208876" y="7619029"/>
            <a:ext cx="3323026" cy="523220"/>
          </a:xfrm>
          <a:prstGeom prst="rect">
            <a:avLst/>
          </a:prstGeom>
          <a:noFill/>
        </p:spPr>
        <p:txBody>
          <a:bodyPr wrap="none" rtlCol="0">
            <a:spAutoFit/>
          </a:bodyPr>
          <a:lstStyle/>
          <a:p>
            <a:r>
              <a:rPr lang="pt-BR" sz="2800" dirty="0">
                <a:solidFill>
                  <a:srgbClr val="003E7E"/>
                </a:solidFill>
                <a:latin typeface="Calibri" panose="020F0502020204030204" pitchFamily="34" charset="0"/>
                <a:cs typeface="Calibri" panose="020F0502020204030204" pitchFamily="34" charset="0"/>
              </a:rPr>
              <a:t>Mortalidade Materna</a:t>
            </a:r>
            <a:endParaRPr lang="pt-BR" sz="1400" dirty="0">
              <a:solidFill>
                <a:srgbClr val="003E7E"/>
              </a:solidFill>
              <a:latin typeface="Calibri" panose="020F0502020204030204" pitchFamily="34" charset="0"/>
              <a:cs typeface="Calibri" panose="020F0502020204030204" pitchFamily="34" charset="0"/>
            </a:endParaRPr>
          </a:p>
        </p:txBody>
      </p:sp>
      <p:sp>
        <p:nvSpPr>
          <p:cNvPr id="2" name="Retângulo 1">
            <a:hlinkClick r:id="rId5"/>
            <a:extLst>
              <a:ext uri="{FF2B5EF4-FFF2-40B4-BE49-F238E27FC236}">
                <a16:creationId xmlns:a16="http://schemas.microsoft.com/office/drawing/2014/main" id="{9E7B086B-02E1-DDD4-6FFA-65A5548A113C}"/>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86911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4969758"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Cobertura de Saúde - SUS</a:t>
            </a:r>
          </a:p>
        </p:txBody>
      </p:sp>
      <p:pic>
        <p:nvPicPr>
          <p:cNvPr id="3" name="Imagem 2" descr="Gráfico, Linha do tempo&#10;&#10;Descrição gerada automaticamente">
            <a:extLst>
              <a:ext uri="{FF2B5EF4-FFF2-40B4-BE49-F238E27FC236}">
                <a16:creationId xmlns:a16="http://schemas.microsoft.com/office/drawing/2014/main" id="{29FF741D-1CC0-DB43-9C54-2983A53BA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304" y="1224513"/>
            <a:ext cx="10657184" cy="4996458"/>
          </a:xfrm>
          <a:prstGeom prst="rect">
            <a:avLst/>
          </a:prstGeom>
        </p:spPr>
      </p:pic>
      <p:pic>
        <p:nvPicPr>
          <p:cNvPr id="5" name="Imagem 4" descr="Gráfico&#10;&#10;Descrição gerada automaticamente">
            <a:extLst>
              <a:ext uri="{FF2B5EF4-FFF2-40B4-BE49-F238E27FC236}">
                <a16:creationId xmlns:a16="http://schemas.microsoft.com/office/drawing/2014/main" id="{ADC0D4FF-850F-954E-AAC7-0CAF1CEC8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7656" y="5986552"/>
            <a:ext cx="7946380" cy="4152900"/>
          </a:xfrm>
          <a:prstGeom prst="rect">
            <a:avLst/>
          </a:prstGeom>
        </p:spPr>
      </p:pic>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3815900" y="5422912"/>
            <a:ext cx="1529408" cy="792088"/>
          </a:xfrm>
          <a:prstGeom prst="rect">
            <a:avLst/>
          </a:prstGeom>
        </p:spPr>
      </p:pic>
      <p:sp>
        <p:nvSpPr>
          <p:cNvPr id="2" name="Retângulo 1">
            <a:hlinkClick r:id="rId5"/>
            <a:extLst>
              <a:ext uri="{FF2B5EF4-FFF2-40B4-BE49-F238E27FC236}">
                <a16:creationId xmlns:a16="http://schemas.microsoft.com/office/drawing/2014/main" id="{D7715C33-8C05-4A2E-3726-8E3027E61818}"/>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87995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5">
            <a:extLst>
              <a:ext uri="{FF2B5EF4-FFF2-40B4-BE49-F238E27FC236}">
                <a16:creationId xmlns:a16="http://schemas.microsoft.com/office/drawing/2014/main" id="{47F4D68F-513B-4144-BC6B-C57A391F726F}"/>
              </a:ext>
            </a:extLst>
          </p:cNvPr>
          <p:cNvSpPr txBox="1">
            <a:spLocks/>
          </p:cNvSpPr>
          <p:nvPr/>
        </p:nvSpPr>
        <p:spPr>
          <a:xfrm>
            <a:off x="2663280" y="5359524"/>
            <a:ext cx="12241360" cy="3240360"/>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endParaRPr lang="pt-BR" sz="2800" dirty="0">
              <a:solidFill>
                <a:schemeClr val="accent1">
                  <a:lumMod val="50000"/>
                </a:schemeClr>
              </a:solidFill>
              <a:latin typeface="Calibri" panose="020F0502020204030204" pitchFamily="34" charset="0"/>
              <a:cs typeface="Calibri" panose="020F0502020204030204" pitchFamily="34" charset="0"/>
            </a:endParaRPr>
          </a:p>
        </p:txBody>
      </p:sp>
      <p:sp>
        <p:nvSpPr>
          <p:cNvPr id="2" name="CaixaDeTexto 1">
            <a:extLst>
              <a:ext uri="{FF2B5EF4-FFF2-40B4-BE49-F238E27FC236}">
                <a16:creationId xmlns:a16="http://schemas.microsoft.com/office/drawing/2014/main" id="{FA9AD5AC-0BCC-594E-B39D-B712B0C552EC}"/>
              </a:ext>
            </a:extLst>
          </p:cNvPr>
          <p:cNvSpPr txBox="1"/>
          <p:nvPr/>
        </p:nvSpPr>
        <p:spPr>
          <a:xfrm>
            <a:off x="5896956" y="2273119"/>
            <a:ext cx="7097905" cy="830997"/>
          </a:xfrm>
          <a:prstGeom prst="rect">
            <a:avLst/>
          </a:prstGeom>
          <a:noFill/>
        </p:spPr>
        <p:txBody>
          <a:bodyPr wrap="none" rtlCol="0">
            <a:spAutoFit/>
          </a:bodyPr>
          <a:lstStyle/>
          <a:p>
            <a:r>
              <a:rPr lang="pt-BR" sz="4800" dirty="0">
                <a:solidFill>
                  <a:srgbClr val="003E7E"/>
                </a:solidFill>
                <a:latin typeface="Calibri" panose="020F0502020204030204" pitchFamily="34" charset="0"/>
                <a:cs typeface="Calibri" panose="020F0502020204030204" pitchFamily="34" charset="0"/>
              </a:rPr>
              <a:t>Sistemas de Saúde no Brasil</a:t>
            </a:r>
          </a:p>
        </p:txBody>
      </p:sp>
      <p:sp>
        <p:nvSpPr>
          <p:cNvPr id="6" name="CaixaDeTexto 5">
            <a:extLst>
              <a:ext uri="{FF2B5EF4-FFF2-40B4-BE49-F238E27FC236}">
                <a16:creationId xmlns:a16="http://schemas.microsoft.com/office/drawing/2014/main" id="{6430B625-F2A7-8748-8E99-20C5236C1593}"/>
              </a:ext>
            </a:extLst>
          </p:cNvPr>
          <p:cNvSpPr txBox="1"/>
          <p:nvPr/>
        </p:nvSpPr>
        <p:spPr>
          <a:xfrm>
            <a:off x="5111549" y="3927561"/>
            <a:ext cx="8712971" cy="1384995"/>
          </a:xfrm>
          <a:prstGeom prst="rect">
            <a:avLst/>
          </a:prstGeom>
          <a:noFill/>
        </p:spPr>
        <p:txBody>
          <a:bodyPr wrap="square" rtlCol="0">
            <a:spAutoFit/>
          </a:bodyPr>
          <a:lstStyle/>
          <a:p>
            <a:pPr algn="ctr"/>
            <a:r>
              <a:rPr lang="pt-BR" sz="280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a:t>
            </a:r>
          </a:p>
          <a:p>
            <a:pPr algn="ctr"/>
            <a:r>
              <a:rPr lang="pt-BR" sz="2800" dirty="0">
                <a:solidFill>
                  <a:schemeClr val="tx1">
                    <a:lumMod val="50000"/>
                    <a:lumOff val="50000"/>
                  </a:schemeClr>
                </a:solidFill>
                <a:latin typeface="Calibri" panose="020F0502020204030204" pitchFamily="34" charset="0"/>
                <a:cs typeface="Calibri" panose="020F0502020204030204" pitchFamily="34" charset="0"/>
              </a:rPr>
              <a:t>Estrutura e Organização dos Sistemas de Saúde Público</a:t>
            </a:r>
          </a:p>
          <a:p>
            <a:pPr algn="ctr"/>
            <a:r>
              <a:rPr lang="pt-BR" sz="280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a:t>
            </a:r>
          </a:p>
        </p:txBody>
      </p:sp>
      <p:sp>
        <p:nvSpPr>
          <p:cNvPr id="9" name="CaixaDeTexto 8">
            <a:extLst>
              <a:ext uri="{FF2B5EF4-FFF2-40B4-BE49-F238E27FC236}">
                <a16:creationId xmlns:a16="http://schemas.microsoft.com/office/drawing/2014/main" id="{4D1815D8-DA0A-3340-83D3-8AAA11783B8E}"/>
              </a:ext>
            </a:extLst>
          </p:cNvPr>
          <p:cNvSpPr txBox="1"/>
          <p:nvPr/>
        </p:nvSpPr>
        <p:spPr>
          <a:xfrm>
            <a:off x="7036468" y="6425706"/>
            <a:ext cx="4215065" cy="1446550"/>
          </a:xfrm>
          <a:prstGeom prst="rect">
            <a:avLst/>
          </a:prstGeom>
          <a:noFill/>
        </p:spPr>
        <p:txBody>
          <a:bodyPr wrap="none" rtlCol="0">
            <a:spAutoFit/>
          </a:bodyPr>
          <a:lstStyle/>
          <a:p>
            <a:pPr algn="ctr"/>
            <a:r>
              <a:rPr lang="pt-BR" sz="2200" u="sng" dirty="0">
                <a:solidFill>
                  <a:schemeClr val="tx1">
                    <a:lumMod val="50000"/>
                    <a:lumOff val="50000"/>
                  </a:schemeClr>
                </a:solidFill>
                <a:latin typeface="Calibri" panose="020F0502020204030204" pitchFamily="34" charset="0"/>
                <a:cs typeface="Calibri" panose="020F0502020204030204" pitchFamily="34" charset="0"/>
              </a:rPr>
              <a:t>Curso: MBA </a:t>
            </a:r>
            <a:r>
              <a:rPr lang="pt-BR" sz="2200" u="sng" dirty="0" err="1">
                <a:solidFill>
                  <a:schemeClr val="tx1">
                    <a:lumMod val="50000"/>
                    <a:lumOff val="50000"/>
                  </a:schemeClr>
                </a:solidFill>
                <a:latin typeface="Calibri" panose="020F0502020204030204" pitchFamily="34" charset="0"/>
                <a:cs typeface="Calibri" panose="020F0502020204030204" pitchFamily="34" charset="0"/>
              </a:rPr>
              <a:t>Execjutivo</a:t>
            </a:r>
            <a:endParaRPr lang="pt-BR" sz="2200" u="sng" dirty="0">
              <a:solidFill>
                <a:schemeClr val="tx1">
                  <a:lumMod val="50000"/>
                  <a:lumOff val="50000"/>
                </a:schemeClr>
              </a:solidFill>
              <a:latin typeface="Calibri" panose="020F0502020204030204" pitchFamily="34" charset="0"/>
              <a:cs typeface="Calibri" panose="020F0502020204030204" pitchFamily="34" charset="0"/>
            </a:endParaRPr>
          </a:p>
          <a:p>
            <a:pPr algn="ctr"/>
            <a:endParaRPr lang="pt-BR" sz="2200" u="sng" dirty="0">
              <a:solidFill>
                <a:schemeClr val="tx1">
                  <a:lumMod val="50000"/>
                  <a:lumOff val="50000"/>
                </a:schemeClr>
              </a:solidFill>
              <a:latin typeface="Calibri" panose="020F0502020204030204" pitchFamily="34" charset="0"/>
              <a:cs typeface="Calibri" panose="020F0502020204030204" pitchFamily="34" charset="0"/>
            </a:endParaRPr>
          </a:p>
          <a:p>
            <a:pPr algn="ctr"/>
            <a:r>
              <a:rPr lang="pt-BR" sz="2200" dirty="0">
                <a:solidFill>
                  <a:schemeClr val="tx1">
                    <a:lumMod val="50000"/>
                    <a:lumOff val="50000"/>
                  </a:schemeClr>
                </a:solidFill>
                <a:latin typeface="Calibri" panose="020F0502020204030204" pitchFamily="34" charset="0"/>
                <a:cs typeface="Calibri" panose="020F0502020204030204" pitchFamily="34" charset="0"/>
              </a:rPr>
              <a:t>Professor: Fernando Fernandes</a:t>
            </a:r>
          </a:p>
          <a:p>
            <a:pPr algn="ctr"/>
            <a:r>
              <a:rPr lang="pt-BR" sz="2200" dirty="0">
                <a:solidFill>
                  <a:schemeClr val="tx1">
                    <a:lumMod val="50000"/>
                    <a:lumOff val="50000"/>
                  </a:schemeClr>
                </a:solidFill>
                <a:latin typeface="Calibri" panose="020F0502020204030204" pitchFamily="34" charset="0"/>
                <a:cs typeface="Calibri" panose="020F0502020204030204" pitchFamily="34" charset="0"/>
              </a:rPr>
              <a:t>Coordenador: Adriana Maria André</a:t>
            </a:r>
          </a:p>
        </p:txBody>
      </p:sp>
      <p:sp>
        <p:nvSpPr>
          <p:cNvPr id="8" name="CaixaDeTexto 7">
            <a:extLst>
              <a:ext uri="{FF2B5EF4-FFF2-40B4-BE49-F238E27FC236}">
                <a16:creationId xmlns:a16="http://schemas.microsoft.com/office/drawing/2014/main" id="{08B52A05-E84A-2944-903A-D700CB9A00B0}"/>
              </a:ext>
            </a:extLst>
          </p:cNvPr>
          <p:cNvSpPr txBox="1"/>
          <p:nvPr/>
        </p:nvSpPr>
        <p:spPr>
          <a:xfrm>
            <a:off x="12842882" y="9611771"/>
            <a:ext cx="1620444" cy="400110"/>
          </a:xfrm>
          <a:prstGeom prst="rect">
            <a:avLst/>
          </a:prstGeom>
          <a:noFill/>
        </p:spPr>
        <p:txBody>
          <a:bodyPr wrap="none" rtlCol="0">
            <a:spAutoFit/>
          </a:bodyPr>
          <a:lstStyle/>
          <a:p>
            <a:pPr algn="ctr"/>
            <a:r>
              <a:rPr lang="pt-BR" sz="2000" dirty="0">
                <a:solidFill>
                  <a:schemeClr val="tx1">
                    <a:lumMod val="50000"/>
                    <a:lumOff val="50000"/>
                  </a:schemeClr>
                </a:solidFill>
                <a:latin typeface="Calibri" panose="020F0502020204030204" pitchFamily="34" charset="0"/>
                <a:cs typeface="Calibri" panose="020F0502020204030204" pitchFamily="34" charset="0"/>
              </a:rPr>
              <a:t>Bloco: 03 / 05</a:t>
            </a:r>
          </a:p>
        </p:txBody>
      </p:sp>
    </p:spTree>
    <p:extLst>
      <p:ext uri="{BB962C8B-B14F-4D97-AF65-F5344CB8AC3E}">
        <p14:creationId xmlns:p14="http://schemas.microsoft.com/office/powerpoint/2010/main" val="3871405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7943200"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PSF (Programa de Saúde da Família)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264" y="1551701"/>
            <a:ext cx="1529408" cy="388869"/>
          </a:xfrm>
          <a:prstGeom prst="rect">
            <a:avLst/>
          </a:prstGeom>
        </p:spPr>
      </p:pic>
      <p:sp>
        <p:nvSpPr>
          <p:cNvPr id="2" name="Retângulo 1">
            <a:hlinkClick r:id="rId3"/>
            <a:extLst>
              <a:ext uri="{FF2B5EF4-FFF2-40B4-BE49-F238E27FC236}">
                <a16:creationId xmlns:a16="http://schemas.microsoft.com/office/drawing/2014/main" id="{842EDFBB-173C-A789-98D9-E22A7C39E8AA}"/>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10" name="CaixaDeTexto 9">
            <a:extLst>
              <a:ext uri="{FF2B5EF4-FFF2-40B4-BE49-F238E27FC236}">
                <a16:creationId xmlns:a16="http://schemas.microsoft.com/office/drawing/2014/main" id="{BB9AE1AB-03C5-B3C9-C4A1-0ED1359BD632}"/>
              </a:ext>
            </a:extLst>
          </p:cNvPr>
          <p:cNvSpPr txBox="1"/>
          <p:nvPr/>
        </p:nvSpPr>
        <p:spPr>
          <a:xfrm>
            <a:off x="2687710" y="2241216"/>
            <a:ext cx="5592194" cy="2308324"/>
          </a:xfrm>
          <a:prstGeom prst="rect">
            <a:avLst/>
          </a:prstGeom>
          <a:noFill/>
        </p:spPr>
        <p:txBody>
          <a:bodyPr wrap="square">
            <a:spAutoFit/>
          </a:bodyPr>
          <a:lstStyle/>
          <a:p>
            <a:r>
              <a:rPr lang="pt-BR" sz="1600" dirty="0">
                <a:solidFill>
                  <a:schemeClr val="tx1">
                    <a:lumMod val="65000"/>
                    <a:lumOff val="35000"/>
                  </a:schemeClr>
                </a:solidFill>
                <a:latin typeface="Calibri" panose="020F0502020204030204" pitchFamily="34" charset="0"/>
                <a:cs typeface="Calibri" panose="020F0502020204030204" pitchFamily="34" charset="0"/>
              </a:rPr>
              <a:t>A Estratégia Saúde da Família (ESF) visa à reorganização da atenção básica no País</a:t>
            </a:r>
          </a:p>
          <a:p>
            <a:endParaRPr lang="pt-BR" sz="1600" dirty="0">
              <a:solidFill>
                <a:schemeClr val="tx1">
                  <a:lumMod val="65000"/>
                  <a:lumOff val="35000"/>
                </a:schemeClr>
              </a:solidFill>
              <a:latin typeface="Calibri" panose="020F0502020204030204" pitchFamily="34" charset="0"/>
              <a:cs typeface="Calibri" panose="020F0502020204030204" pitchFamily="34" charset="0"/>
            </a:endParaRPr>
          </a:p>
          <a:p>
            <a:r>
              <a:rPr lang="pt-BR" sz="1600" dirty="0">
                <a:solidFill>
                  <a:schemeClr val="tx1">
                    <a:lumMod val="65000"/>
                    <a:lumOff val="35000"/>
                  </a:schemeClr>
                </a:solidFill>
                <a:latin typeface="Calibri" panose="020F0502020204030204" pitchFamily="34" charset="0"/>
                <a:cs typeface="Calibri" panose="020F0502020204030204" pitchFamily="34" charset="0"/>
              </a:rPr>
              <a:t>Estratégias:</a:t>
            </a:r>
          </a:p>
          <a:p>
            <a:pPr marL="285750" indent="-285750">
              <a:buFont typeface="Arial" panose="020B0604020202020204" pitchFamily="34" charset="0"/>
              <a:buChar char="•"/>
            </a:pPr>
            <a:r>
              <a:rPr lang="pt-BR" sz="1600" dirty="0">
                <a:solidFill>
                  <a:schemeClr val="tx1">
                    <a:lumMod val="65000"/>
                    <a:lumOff val="35000"/>
                  </a:schemeClr>
                </a:solidFill>
                <a:latin typeface="Calibri" panose="020F0502020204030204" pitchFamily="34" charset="0"/>
                <a:cs typeface="Calibri" panose="020F0502020204030204" pitchFamily="34" charset="0"/>
              </a:rPr>
              <a:t>Expansão</a:t>
            </a:r>
          </a:p>
          <a:p>
            <a:pPr marL="285750" indent="-285750">
              <a:buFont typeface="Arial" panose="020B0604020202020204" pitchFamily="34" charset="0"/>
              <a:buChar char="•"/>
            </a:pPr>
            <a:r>
              <a:rPr lang="pt-BR" sz="1600" dirty="0">
                <a:solidFill>
                  <a:schemeClr val="tx1">
                    <a:lumMod val="65000"/>
                    <a:lumOff val="35000"/>
                  </a:schemeClr>
                </a:solidFill>
                <a:latin typeface="Calibri" panose="020F0502020204030204" pitchFamily="34" charset="0"/>
                <a:cs typeface="Calibri" panose="020F0502020204030204" pitchFamily="34" charset="0"/>
              </a:rPr>
              <a:t>Qualificação</a:t>
            </a:r>
          </a:p>
          <a:p>
            <a:pPr marL="285750" indent="-285750">
              <a:buFont typeface="Arial" panose="020B0604020202020204" pitchFamily="34" charset="0"/>
              <a:buChar char="•"/>
            </a:pPr>
            <a:r>
              <a:rPr lang="pt-BR" sz="1600" dirty="0">
                <a:solidFill>
                  <a:schemeClr val="tx1">
                    <a:lumMod val="65000"/>
                    <a:lumOff val="35000"/>
                  </a:schemeClr>
                </a:solidFill>
                <a:latin typeface="Calibri" panose="020F0502020204030204" pitchFamily="34" charset="0"/>
                <a:cs typeface="Calibri" panose="020F0502020204030204" pitchFamily="34" charset="0"/>
              </a:rPr>
              <a:t>consolidação da atenção básica</a:t>
            </a:r>
          </a:p>
          <a:p>
            <a:pPr marL="285750" indent="-285750">
              <a:buFont typeface="Arial" panose="020B0604020202020204" pitchFamily="34" charset="0"/>
              <a:buChar char="•"/>
            </a:pPr>
            <a:r>
              <a:rPr lang="pt-BR" sz="1600" dirty="0">
                <a:solidFill>
                  <a:schemeClr val="tx1">
                    <a:lumMod val="65000"/>
                    <a:lumOff val="35000"/>
                  </a:schemeClr>
                </a:solidFill>
                <a:latin typeface="Calibri" panose="020F0502020204030204" pitchFamily="34" charset="0"/>
                <a:cs typeface="Calibri" panose="020F0502020204030204" pitchFamily="34" charset="0"/>
              </a:rPr>
              <a:t>ampliar a resolutividade</a:t>
            </a:r>
          </a:p>
          <a:p>
            <a:pPr marL="285750" indent="-285750">
              <a:buFont typeface="Arial" panose="020B0604020202020204" pitchFamily="34" charset="0"/>
              <a:buChar char="•"/>
            </a:pPr>
            <a:r>
              <a:rPr lang="pt-BR" sz="1600" dirty="0">
                <a:solidFill>
                  <a:schemeClr val="tx1">
                    <a:lumMod val="65000"/>
                    <a:lumOff val="35000"/>
                  </a:schemeClr>
                </a:solidFill>
                <a:latin typeface="Calibri" panose="020F0502020204030204" pitchFamily="34" charset="0"/>
                <a:cs typeface="Calibri" panose="020F0502020204030204" pitchFamily="34" charset="0"/>
              </a:rPr>
              <a:t>impacto na situação de saúde das pessoas e coletividades</a:t>
            </a:r>
          </a:p>
        </p:txBody>
      </p:sp>
      <p:pic>
        <p:nvPicPr>
          <p:cNvPr id="8194" name="Picture 2" descr="Estratégia de Saúde da Família e seu papel no enfrentamento à pandemia">
            <a:extLst>
              <a:ext uri="{FF2B5EF4-FFF2-40B4-BE49-F238E27FC236}">
                <a16:creationId xmlns:a16="http://schemas.microsoft.com/office/drawing/2014/main" id="{62ABEC29-65A1-04BD-D050-ACE1CA61D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710" y="2152095"/>
            <a:ext cx="6811835" cy="6803331"/>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75E3904B-8B61-7B48-7400-99E6214B3196}"/>
              </a:ext>
            </a:extLst>
          </p:cNvPr>
          <p:cNvSpPr txBox="1"/>
          <p:nvPr/>
        </p:nvSpPr>
        <p:spPr>
          <a:xfrm>
            <a:off x="2843865" y="5146095"/>
            <a:ext cx="5279885" cy="3793603"/>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a:spAutoFit/>
          </a:bodyPr>
          <a:lstStyle>
            <a:defPPr>
              <a:defRPr lang="pt-BR"/>
            </a:defPPr>
            <a:lvl1pPr>
              <a:lnSpc>
                <a:spcPct val="150000"/>
              </a:lnSpc>
              <a:defRPr sz="1600" b="1" i="1">
                <a:solidFill>
                  <a:srgbClr val="002060"/>
                </a:solidFill>
              </a:defRPr>
            </a:lvl1pPr>
            <a:lvl2pPr marL="971369" lvl="1" indent="-285750">
              <a:lnSpc>
                <a:spcPct val="150000"/>
              </a:lnSpc>
              <a:buFont typeface="Wingdings" pitchFamily="2" charset="2"/>
              <a:buChar char="ü"/>
              <a:defRPr sz="1400" i="1">
                <a:solidFill>
                  <a:srgbClr val="002060"/>
                </a:solidFill>
                <a:latin typeface="+mn-lt"/>
                <a:cs typeface="+mn-cs"/>
              </a:defRPr>
            </a:lvl2pPr>
            <a:lvl3pPr marL="971370" lvl="2" indent="-285750">
              <a:lnSpc>
                <a:spcPct val="150000"/>
              </a:lnSpc>
              <a:buFont typeface="Wingdings" pitchFamily="2" charset="2"/>
              <a:buChar char="ü"/>
              <a:defRPr sz="1400" i="1">
                <a:solidFill>
                  <a:srgbClr val="002060"/>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r>
              <a:rPr lang="pt-BR" sz="1800" dirty="0"/>
              <a:t>Composição da equipe de Saúde da Família (</a:t>
            </a:r>
            <a:r>
              <a:rPr lang="pt-BR" sz="1800" dirty="0" err="1"/>
              <a:t>eSF</a:t>
            </a:r>
            <a:r>
              <a:rPr lang="pt-BR" sz="1800" dirty="0"/>
              <a:t>):</a:t>
            </a:r>
          </a:p>
          <a:p>
            <a:pPr marL="342900" indent="-342900">
              <a:buFont typeface="+mj-lt"/>
              <a:buAutoNum type="arabicPeriod"/>
            </a:pPr>
            <a:r>
              <a:rPr lang="pt-BR" dirty="0"/>
              <a:t>médico generalista, ou especialista em Saúde da Família, ou médico de Família e Comunidade</a:t>
            </a:r>
          </a:p>
          <a:p>
            <a:pPr marL="342900" indent="-342900">
              <a:buFont typeface="+mj-lt"/>
              <a:buAutoNum type="arabicPeriod"/>
            </a:pPr>
            <a:endParaRPr lang="pt-BR" dirty="0"/>
          </a:p>
          <a:p>
            <a:pPr marL="342900" indent="-342900">
              <a:buFont typeface="+mj-lt"/>
              <a:buAutoNum type="arabicPeriod"/>
            </a:pPr>
            <a:r>
              <a:rPr lang="pt-BR" dirty="0"/>
              <a:t>Enfermeiro generalista ou especialista em Saúde da Família</a:t>
            </a:r>
          </a:p>
          <a:p>
            <a:pPr marL="342900" indent="-342900">
              <a:buFont typeface="+mj-lt"/>
              <a:buAutoNum type="arabicPeriod"/>
            </a:pPr>
            <a:endParaRPr lang="pt-BR" dirty="0"/>
          </a:p>
          <a:p>
            <a:pPr marL="342900" indent="-342900">
              <a:buFont typeface="+mj-lt"/>
              <a:buAutoNum type="arabicPeriod"/>
            </a:pPr>
            <a:r>
              <a:rPr lang="pt-BR" dirty="0"/>
              <a:t>auxiliar ou técnico de enfermagem</a:t>
            </a:r>
          </a:p>
          <a:p>
            <a:pPr marL="342900" indent="-342900">
              <a:buFont typeface="+mj-lt"/>
              <a:buAutoNum type="arabicPeriod"/>
            </a:pPr>
            <a:endParaRPr lang="pt-BR" dirty="0"/>
          </a:p>
          <a:p>
            <a:pPr marL="342900" indent="-342900">
              <a:buFont typeface="+mj-lt"/>
              <a:buAutoNum type="arabicPeriod"/>
            </a:pPr>
            <a:r>
              <a:rPr lang="pt-BR" dirty="0"/>
              <a:t>agentes comunitários de saúde</a:t>
            </a:r>
          </a:p>
        </p:txBody>
      </p:sp>
      <p:sp>
        <p:nvSpPr>
          <p:cNvPr id="13" name="CaixaDeTexto 12">
            <a:extLst>
              <a:ext uri="{FF2B5EF4-FFF2-40B4-BE49-F238E27FC236}">
                <a16:creationId xmlns:a16="http://schemas.microsoft.com/office/drawing/2014/main" id="{D0557190-1191-030C-BE7F-ECE114E5BCA4}"/>
              </a:ext>
            </a:extLst>
          </p:cNvPr>
          <p:cNvSpPr txBox="1"/>
          <p:nvPr/>
        </p:nvSpPr>
        <p:spPr>
          <a:xfrm>
            <a:off x="2802602" y="9829537"/>
            <a:ext cx="3566567"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MS GOV.BR, 2021</a:t>
            </a:r>
          </a:p>
        </p:txBody>
      </p:sp>
    </p:spTree>
    <p:extLst>
      <p:ext uri="{BB962C8B-B14F-4D97-AF65-F5344CB8AC3E}">
        <p14:creationId xmlns:p14="http://schemas.microsoft.com/office/powerpoint/2010/main" val="1034087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7939546"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PSF (Programa de Saúde da Família)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264" y="1551701"/>
            <a:ext cx="1529408" cy="388869"/>
          </a:xfrm>
          <a:prstGeom prst="rect">
            <a:avLst/>
          </a:prstGeom>
        </p:spPr>
      </p:pic>
      <p:sp>
        <p:nvSpPr>
          <p:cNvPr id="5" name="CaixaDeTexto 4">
            <a:extLst>
              <a:ext uri="{FF2B5EF4-FFF2-40B4-BE49-F238E27FC236}">
                <a16:creationId xmlns:a16="http://schemas.microsoft.com/office/drawing/2014/main" id="{27D80757-F63A-EDD0-339F-2494F1982214}"/>
              </a:ext>
            </a:extLst>
          </p:cNvPr>
          <p:cNvSpPr txBox="1"/>
          <p:nvPr/>
        </p:nvSpPr>
        <p:spPr>
          <a:xfrm>
            <a:off x="2926326" y="1228273"/>
            <a:ext cx="7105729" cy="923330"/>
          </a:xfrm>
          <a:prstGeom prst="rect">
            <a:avLst/>
          </a:prstGeom>
          <a:noFill/>
        </p:spPr>
        <p:txBody>
          <a:bodyPr wrap="square">
            <a:spAutoFit/>
          </a:bodyPr>
          <a:lstStyle>
            <a:defPPr>
              <a:defRPr lang="pt-BR"/>
            </a:defPPr>
            <a:lvl1pPr>
              <a:defRPr sz="1600" b="0" i="1">
                <a:solidFill>
                  <a:schemeClr val="tx1">
                    <a:lumMod val="65000"/>
                    <a:lumOff val="35000"/>
                  </a:schemeClr>
                </a:solidFill>
                <a:effectLst/>
              </a:defRPr>
            </a:lvl1pPr>
          </a:lstStyle>
          <a:p>
            <a:pPr marL="400050" indent="-400050">
              <a:buAutoNum type="romanUcPeriod"/>
            </a:pPr>
            <a:r>
              <a:rPr lang="pt-BR" sz="1800" i="0" dirty="0">
                <a:latin typeface="Calibri" panose="020F0502020204030204" pitchFamily="34" charset="0"/>
                <a:cs typeface="Calibri" panose="020F0502020204030204" pitchFamily="34" charset="0"/>
              </a:rPr>
              <a:t>Equipes de Saúde da Família Ribeirinhas (</a:t>
            </a:r>
            <a:r>
              <a:rPr lang="pt-BR" sz="1800" i="0" dirty="0" err="1">
                <a:latin typeface="Calibri" panose="020F0502020204030204" pitchFamily="34" charset="0"/>
                <a:cs typeface="Calibri" panose="020F0502020204030204" pitchFamily="34" charset="0"/>
              </a:rPr>
              <a:t>eSFR</a:t>
            </a:r>
            <a:r>
              <a:rPr lang="pt-BR" sz="1800" i="0" dirty="0">
                <a:latin typeface="Calibri" panose="020F0502020204030204" pitchFamily="34" charset="0"/>
                <a:cs typeface="Calibri" panose="020F0502020204030204" pitchFamily="34" charset="0"/>
              </a:rPr>
              <a:t>)</a:t>
            </a:r>
          </a:p>
          <a:p>
            <a:pPr marL="400050" indent="-400050">
              <a:buAutoNum type="romanUcPeriod"/>
            </a:pPr>
            <a:endParaRPr lang="pt-BR" sz="1800" i="0" dirty="0">
              <a:latin typeface="Calibri" panose="020F0502020204030204" pitchFamily="34" charset="0"/>
              <a:cs typeface="Calibri" panose="020F0502020204030204" pitchFamily="34" charset="0"/>
            </a:endParaRPr>
          </a:p>
          <a:p>
            <a:pPr marL="400050" indent="-400050">
              <a:buAutoNum type="romanUcPeriod"/>
            </a:pPr>
            <a:r>
              <a:rPr lang="pt-BR" sz="1800" i="0" dirty="0">
                <a:latin typeface="Calibri" panose="020F0502020204030204" pitchFamily="34" charset="0"/>
                <a:cs typeface="Calibri" panose="020F0502020204030204" pitchFamily="34" charset="0"/>
              </a:rPr>
              <a:t>Equipes de Saúde da Família Fluviais (</a:t>
            </a:r>
            <a:r>
              <a:rPr lang="pt-BR" sz="1800" i="0" dirty="0" err="1">
                <a:latin typeface="Calibri" panose="020F0502020204030204" pitchFamily="34" charset="0"/>
                <a:cs typeface="Calibri" panose="020F0502020204030204" pitchFamily="34" charset="0"/>
              </a:rPr>
              <a:t>eSFF</a:t>
            </a:r>
            <a:r>
              <a:rPr lang="pt-BR" sz="1800" i="0" dirty="0">
                <a:latin typeface="Calibri" panose="020F0502020204030204" pitchFamily="34" charset="0"/>
                <a:cs typeface="Calibri" panose="020F0502020204030204" pitchFamily="34" charset="0"/>
              </a:rPr>
              <a:t>)</a:t>
            </a:r>
          </a:p>
        </p:txBody>
      </p:sp>
      <p:pic>
        <p:nvPicPr>
          <p:cNvPr id="9218" name="Picture 2" descr="04 de Outubro Dia do Agente Comunitáro de Saúde">
            <a:extLst>
              <a:ext uri="{FF2B5EF4-FFF2-40B4-BE49-F238E27FC236}">
                <a16:creationId xmlns:a16="http://schemas.microsoft.com/office/drawing/2014/main" id="{0717260E-77B5-F5C4-3640-E77D6276F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077" y="2263996"/>
            <a:ext cx="8294414" cy="58166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1EB7D04E-BDF0-A184-0859-F3388A9E90BD}"/>
              </a:ext>
            </a:extLst>
          </p:cNvPr>
          <p:cNvSpPr txBox="1"/>
          <p:nvPr/>
        </p:nvSpPr>
        <p:spPr>
          <a:xfrm>
            <a:off x="8423920" y="3661269"/>
            <a:ext cx="6916288" cy="5871159"/>
          </a:xfrm>
          <a:prstGeom prst="rect">
            <a:avLst/>
          </a:prstGeom>
          <a:solidFill>
            <a:schemeClr val="bg1"/>
          </a:solidFill>
        </p:spPr>
        <p:txBody>
          <a:bodyPr wrap="square">
            <a:spAutoFit/>
          </a:bodyPr>
          <a:lstStyle>
            <a:defPPr>
              <a:defRPr lang="pt-BR"/>
            </a:defPPr>
            <a:lvl1pPr>
              <a:defRPr sz="1600" b="0" i="1">
                <a:solidFill>
                  <a:schemeClr val="tx1">
                    <a:lumMod val="65000"/>
                    <a:lumOff val="35000"/>
                  </a:schemeClr>
                </a:solidFill>
                <a:effectLst/>
              </a:defRPr>
            </a:lvl1pPr>
          </a:lstStyle>
          <a:p>
            <a:r>
              <a:rPr lang="pt-BR" sz="1800" i="0" dirty="0">
                <a:latin typeface="Calibri" panose="020F0502020204030204" pitchFamily="34" charset="0"/>
                <a:cs typeface="Calibri" panose="020F0502020204030204" pitchFamily="34" charset="0"/>
              </a:rPr>
              <a:t>1991 - Programa de Agentes Comunitários de Saúde (PACS)</a:t>
            </a:r>
          </a:p>
          <a:p>
            <a:endParaRPr lang="pt-BR" sz="1800" i="0" dirty="0">
              <a:latin typeface="Calibri" panose="020F0502020204030204" pitchFamily="34" charset="0"/>
              <a:cs typeface="Calibri" panose="020F0502020204030204" pitchFamily="34" charset="0"/>
            </a:endParaRPr>
          </a:p>
          <a:p>
            <a:r>
              <a:rPr lang="pt-BR" sz="1800" i="0" dirty="0">
                <a:latin typeface="Calibri" panose="020F0502020204030204" pitchFamily="34" charset="0"/>
                <a:cs typeface="Calibri" panose="020F0502020204030204" pitchFamily="34" charset="0"/>
              </a:rPr>
              <a:t>Atualmente, a profissão de agente comunitário de saúde (ACS) é uma das mais estudadas pelas universidades de todo o País. </a:t>
            </a:r>
          </a:p>
          <a:p>
            <a:endParaRPr lang="pt-BR" sz="1800" i="0" dirty="0">
              <a:latin typeface="Calibri" panose="020F0502020204030204" pitchFamily="34" charset="0"/>
              <a:cs typeface="Calibri" panose="020F0502020204030204" pitchFamily="34" charset="0"/>
            </a:endParaRPr>
          </a:p>
          <a:p>
            <a:pPr marL="342900" indent="-342900">
              <a:lnSpc>
                <a:spcPct val="150000"/>
              </a:lnSpc>
              <a:buAutoNum type="arabicPeriod"/>
            </a:pPr>
            <a:r>
              <a:rPr lang="pt-BR" i="0" dirty="0">
                <a:latin typeface="Calibri" panose="020F0502020204030204" pitchFamily="34" charset="0"/>
                <a:cs typeface="Calibri" panose="020F0502020204030204" pitchFamily="34" charset="0"/>
              </a:rPr>
              <a:t>Descrição de famílias em base geográfica</a:t>
            </a:r>
          </a:p>
          <a:p>
            <a:pPr marL="342900" indent="-342900">
              <a:lnSpc>
                <a:spcPct val="150000"/>
              </a:lnSpc>
              <a:buAutoNum type="arabicPeriod"/>
            </a:pPr>
            <a:r>
              <a:rPr lang="pt-BR" i="0" dirty="0">
                <a:latin typeface="Calibri" panose="020F0502020204030204" pitchFamily="34" charset="0"/>
                <a:cs typeface="Calibri" panose="020F0502020204030204" pitchFamily="34" charset="0"/>
              </a:rPr>
              <a:t>Cadastrar todas as pessoas de sua microárea e manter os cadastros atualizados</a:t>
            </a:r>
          </a:p>
          <a:p>
            <a:pPr marL="342900" indent="-342900">
              <a:lnSpc>
                <a:spcPct val="150000"/>
              </a:lnSpc>
              <a:buAutoNum type="arabicPeriod"/>
            </a:pPr>
            <a:r>
              <a:rPr lang="pt-BR" i="0" dirty="0">
                <a:latin typeface="Calibri" panose="020F0502020204030204" pitchFamily="34" charset="0"/>
                <a:cs typeface="Calibri" panose="020F0502020204030204" pitchFamily="34" charset="0"/>
              </a:rPr>
              <a:t>Orientar as famílias quanto à utilização dos serviços de saúde disponíveis</a:t>
            </a:r>
          </a:p>
          <a:p>
            <a:pPr marL="342900" indent="-342900">
              <a:lnSpc>
                <a:spcPct val="150000"/>
              </a:lnSpc>
              <a:buAutoNum type="arabicPeriod"/>
            </a:pPr>
            <a:r>
              <a:rPr lang="pt-BR" i="0" dirty="0">
                <a:latin typeface="Calibri" panose="020F0502020204030204" pitchFamily="34" charset="0"/>
                <a:cs typeface="Calibri" panose="020F0502020204030204" pitchFamily="34" charset="0"/>
              </a:rPr>
              <a:t>Realizar atividades programadas e de atenção à demanda espontânea</a:t>
            </a:r>
          </a:p>
          <a:p>
            <a:pPr marL="342900" indent="-342900">
              <a:lnSpc>
                <a:spcPct val="150000"/>
              </a:lnSpc>
              <a:buAutoNum type="arabicPeriod"/>
            </a:pPr>
            <a:r>
              <a:rPr lang="pt-BR" i="0" dirty="0">
                <a:latin typeface="Calibri" panose="020F0502020204030204" pitchFamily="34" charset="0"/>
                <a:cs typeface="Calibri" panose="020F0502020204030204" pitchFamily="34" charset="0"/>
              </a:rPr>
              <a:t>Acompanhar, por meio de visita domiciliar, todas as famílias e indivíduos sob sua responsabilidade</a:t>
            </a:r>
          </a:p>
          <a:p>
            <a:pPr marL="342900" indent="-342900">
              <a:lnSpc>
                <a:spcPct val="150000"/>
              </a:lnSpc>
              <a:buAutoNum type="arabicPeriod"/>
            </a:pPr>
            <a:r>
              <a:rPr lang="pt-BR" i="0" dirty="0">
                <a:latin typeface="Calibri" panose="020F0502020204030204" pitchFamily="34" charset="0"/>
                <a:cs typeface="Calibri" panose="020F0502020204030204" pitchFamily="34" charset="0"/>
              </a:rPr>
              <a:t>Desenvolver ações que busquem a integração entre a equipe de saúde e a população adscrita à UBS</a:t>
            </a:r>
          </a:p>
          <a:p>
            <a:pPr marL="342900" indent="-342900">
              <a:lnSpc>
                <a:spcPct val="150000"/>
              </a:lnSpc>
              <a:buAutoNum type="arabicPeriod"/>
            </a:pPr>
            <a:r>
              <a:rPr lang="pt-BR" i="0" dirty="0">
                <a:latin typeface="Calibri" panose="020F0502020204030204" pitchFamily="34" charset="0"/>
                <a:cs typeface="Calibri" panose="020F0502020204030204" pitchFamily="34" charset="0"/>
              </a:rPr>
              <a:t>Desenvolver atividades de promoção da saúde, de prevenção das doenças e agravos e de vigilância à saúde, por meio de visitas domiciliares e de ações educativas individuais e coletivas nos domicílios e na comunidade</a:t>
            </a:r>
          </a:p>
        </p:txBody>
      </p:sp>
      <p:sp>
        <p:nvSpPr>
          <p:cNvPr id="3" name="Retângulo 2">
            <a:hlinkClick r:id="rId4"/>
            <a:extLst>
              <a:ext uri="{FF2B5EF4-FFF2-40B4-BE49-F238E27FC236}">
                <a16:creationId xmlns:a16="http://schemas.microsoft.com/office/drawing/2014/main" id="{11E85FE6-F72F-11FA-E211-9F9996425A97}"/>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4" name="CaixaDeTexto 3">
            <a:extLst>
              <a:ext uri="{FF2B5EF4-FFF2-40B4-BE49-F238E27FC236}">
                <a16:creationId xmlns:a16="http://schemas.microsoft.com/office/drawing/2014/main" id="{8BA69A35-6668-3D47-A121-6976F293A35F}"/>
              </a:ext>
            </a:extLst>
          </p:cNvPr>
          <p:cNvSpPr txBox="1"/>
          <p:nvPr/>
        </p:nvSpPr>
        <p:spPr>
          <a:xfrm>
            <a:off x="2802602" y="9829537"/>
            <a:ext cx="3566567"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MS GOV.BR, 2021</a:t>
            </a:r>
          </a:p>
        </p:txBody>
      </p:sp>
    </p:spTree>
    <p:extLst>
      <p:ext uri="{BB962C8B-B14F-4D97-AF65-F5344CB8AC3E}">
        <p14:creationId xmlns:p14="http://schemas.microsoft.com/office/powerpoint/2010/main" val="168424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7199663"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Itens Preocupantes – SUS </a:t>
            </a:r>
            <a:r>
              <a:rPr lang="pt-BR" sz="2000" dirty="0">
                <a:solidFill>
                  <a:srgbClr val="003E7E"/>
                </a:solidFill>
                <a:latin typeface="Calibri" panose="020F0502020204030204" pitchFamily="34" charset="0"/>
                <a:cs typeface="Calibri" panose="020F0502020204030204" pitchFamily="34" charset="0"/>
              </a:rPr>
              <a:t>(Condições Crônicas)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0624" y="1007936"/>
            <a:ext cx="1529408" cy="388869"/>
          </a:xfrm>
          <a:prstGeom prst="rect">
            <a:avLst/>
          </a:prstGeom>
        </p:spPr>
      </p:pic>
      <p:pic>
        <p:nvPicPr>
          <p:cNvPr id="3" name="Imagem 2" descr="Gráfico, Gráfico de linhas&#10;&#10;Descrição gerada automaticamente">
            <a:extLst>
              <a:ext uri="{FF2B5EF4-FFF2-40B4-BE49-F238E27FC236}">
                <a16:creationId xmlns:a16="http://schemas.microsoft.com/office/drawing/2014/main" id="{46B2A46C-5BAA-1B41-866E-68F0F76B7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280" y="938531"/>
            <a:ext cx="9908504" cy="4711700"/>
          </a:xfrm>
          <a:prstGeom prst="rect">
            <a:avLst/>
          </a:prstGeom>
        </p:spPr>
      </p:pic>
      <p:pic>
        <p:nvPicPr>
          <p:cNvPr id="5" name="Imagem 4" descr="Gráfico, Gráfico de linhas&#10;&#10;Descrição gerada automaticamente">
            <a:extLst>
              <a:ext uri="{FF2B5EF4-FFF2-40B4-BE49-F238E27FC236}">
                <a16:creationId xmlns:a16="http://schemas.microsoft.com/office/drawing/2014/main" id="{1B0F6D3F-6DDC-EA4F-86BF-DFAD7F246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438" y="5319645"/>
            <a:ext cx="9526364" cy="4940300"/>
          </a:xfrm>
          <a:prstGeom prst="rect">
            <a:avLst/>
          </a:prstGeom>
        </p:spPr>
      </p:pic>
      <p:sp>
        <p:nvSpPr>
          <p:cNvPr id="2" name="Retângulo 1">
            <a:hlinkClick r:id="rId5"/>
            <a:extLst>
              <a:ext uri="{FF2B5EF4-FFF2-40B4-BE49-F238E27FC236}">
                <a16:creationId xmlns:a16="http://schemas.microsoft.com/office/drawing/2014/main" id="{E3F83384-B1FB-68A9-5158-F1C20CFE4113}"/>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303048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4969630"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Cobertura de Saúde - SUS</a:t>
            </a:r>
          </a:p>
        </p:txBody>
      </p:sp>
      <p:pic>
        <p:nvPicPr>
          <p:cNvPr id="3" name="Imagem 2" descr="Tabela&#10;&#10;Descrição gerada automaticamente">
            <a:extLst>
              <a:ext uri="{FF2B5EF4-FFF2-40B4-BE49-F238E27FC236}">
                <a16:creationId xmlns:a16="http://schemas.microsoft.com/office/drawing/2014/main" id="{9CE5F5AA-5C31-C84B-8B4C-6A98C446B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211" y="1551701"/>
            <a:ext cx="12068413" cy="7712649"/>
          </a:xfrm>
          <a:prstGeom prst="rect">
            <a:avLst/>
          </a:prstGeom>
        </p:spPr>
      </p:pic>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64" y="1551701"/>
            <a:ext cx="1529408" cy="388869"/>
          </a:xfrm>
          <a:prstGeom prst="rect">
            <a:avLst/>
          </a:prstGeom>
        </p:spPr>
      </p:pic>
      <p:sp>
        <p:nvSpPr>
          <p:cNvPr id="2" name="Retângulo 1">
            <a:hlinkClick r:id="rId4"/>
            <a:extLst>
              <a:ext uri="{FF2B5EF4-FFF2-40B4-BE49-F238E27FC236}">
                <a16:creationId xmlns:a16="http://schemas.microsoft.com/office/drawing/2014/main" id="{0AA760F6-07A4-227B-4B2C-818B904F0F5E}"/>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732355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4969758"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Cobertura de Saúde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264" y="1551701"/>
            <a:ext cx="1529408" cy="388869"/>
          </a:xfrm>
          <a:prstGeom prst="rect">
            <a:avLst/>
          </a:prstGeom>
        </p:spPr>
      </p:pic>
      <p:sp>
        <p:nvSpPr>
          <p:cNvPr id="2" name="Retângulo 1">
            <a:hlinkClick r:id="rId3"/>
            <a:extLst>
              <a:ext uri="{FF2B5EF4-FFF2-40B4-BE49-F238E27FC236}">
                <a16:creationId xmlns:a16="http://schemas.microsoft.com/office/drawing/2014/main" id="{0AA760F6-07A4-227B-4B2C-818B904F0F5E}"/>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5" name="CaixaDeTexto 4">
            <a:extLst>
              <a:ext uri="{FF2B5EF4-FFF2-40B4-BE49-F238E27FC236}">
                <a16:creationId xmlns:a16="http://schemas.microsoft.com/office/drawing/2014/main" id="{EE256639-4E30-FC8F-3B78-EEDF2220501D}"/>
              </a:ext>
            </a:extLst>
          </p:cNvPr>
          <p:cNvSpPr txBox="1"/>
          <p:nvPr/>
        </p:nvSpPr>
        <p:spPr>
          <a:xfrm>
            <a:off x="3437406" y="4499766"/>
            <a:ext cx="3834387" cy="4195957"/>
          </a:xfrm>
          <a:prstGeom prst="rect">
            <a:avLst/>
          </a:prstGeom>
          <a:noFill/>
        </p:spPr>
        <p:txBody>
          <a:bodyPr wrap="square">
            <a:spAutoFit/>
          </a:bodyPr>
          <a:lstStyle/>
          <a:p>
            <a:pPr>
              <a:lnSpc>
                <a:spcPct val="150000"/>
              </a:lnSpc>
            </a:pPr>
            <a:r>
              <a:rPr lang="pt-BR" dirty="0">
                <a:solidFill>
                  <a:schemeClr val="tx1">
                    <a:lumMod val="65000"/>
                    <a:lumOff val="35000"/>
                  </a:schemeClr>
                </a:solidFill>
                <a:effectLst/>
                <a:highlight>
                  <a:srgbClr val="FFFFFF"/>
                </a:highlight>
                <a:latin typeface="Cambria" panose="02040503050406030204" pitchFamily="18" charset="0"/>
                <a:cs typeface="Calibri" panose="020F0502020204030204" pitchFamily="34" charset="0"/>
              </a:rPr>
              <a:t>Vaga zero é prerrogativa e responsabilidade exclusiva do médico regulador de urgências, e este é um recurso essencial para garantir acesso imediato aos pacientes com risco de morte ou sofrimento intenso, devendo ser considerada como situação de exceção e não uma prática cotidiana na atenção às urgências</a:t>
            </a:r>
            <a:endParaRPr lang="pt-BR"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5F398E4C-82BB-11CD-949F-1F1D93BBACBA}"/>
              </a:ext>
            </a:extLst>
          </p:cNvPr>
          <p:cNvSpPr txBox="1"/>
          <p:nvPr/>
        </p:nvSpPr>
        <p:spPr>
          <a:xfrm>
            <a:off x="2663280" y="1422968"/>
            <a:ext cx="5400600" cy="2355966"/>
          </a:xfrm>
          <a:prstGeom prst="rect">
            <a:avLst/>
          </a:prstGeom>
          <a:noFill/>
        </p:spPr>
        <p:txBody>
          <a:bodyPr wrap="square">
            <a:spAutoFit/>
          </a:bodyPr>
          <a:lstStyle/>
          <a:p>
            <a:pPr>
              <a:lnSpc>
                <a:spcPct val="150000"/>
              </a:lnSpc>
            </a:pPr>
            <a:r>
              <a:rPr lang="pt-BR" sz="2000" dirty="0">
                <a:solidFill>
                  <a:schemeClr val="tx1">
                    <a:lumMod val="65000"/>
                    <a:lumOff val="35000"/>
                  </a:schemeClr>
                </a:solidFill>
                <a:highlight>
                  <a:srgbClr val="FFFFFF"/>
                </a:highlight>
                <a:latin typeface="Helvetica" pitchFamily="2" charset="0"/>
                <a:cs typeface="Calibri" panose="020F0502020204030204" pitchFamily="34" charset="0"/>
              </a:rPr>
              <a:t>CFM aprovou a</a:t>
            </a:r>
            <a:r>
              <a:rPr lang="pt-BR" sz="2000" dirty="0">
                <a:solidFill>
                  <a:schemeClr val="tx1">
                    <a:lumMod val="65000"/>
                    <a:lumOff val="35000"/>
                  </a:schemeClr>
                </a:solidFill>
                <a:highlight>
                  <a:srgbClr val="FFFFFF"/>
                </a:highlight>
                <a:latin typeface="Helvetica" pitchFamily="2"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pt-BR" sz="2000" dirty="0">
                <a:solidFill>
                  <a:schemeClr val="tx1">
                    <a:lumMod val="65000"/>
                    <a:lumOff val="35000"/>
                  </a:schemeClr>
                </a:solidFill>
                <a:highlight>
                  <a:srgbClr val="FFFFFF"/>
                </a:highlight>
                <a:latin typeface="Helvetica" pitchFamily="2" charset="0"/>
                <a:cs typeface="Calibri" panose="020F0502020204030204" pitchFamily="34" charset="0"/>
              </a:rPr>
              <a:t>resolução 2110/2014, que passou a normatizar o Fluxo dos Pacientes e definiu a Responsabilidades dos Serviços Pré Hospitalares Móveis de Urgência (dentre eles o SAMU)</a:t>
            </a:r>
            <a:endParaRPr lang="pt-BR" sz="2000" dirty="0">
              <a:solidFill>
                <a:schemeClr val="tx1">
                  <a:lumMod val="65000"/>
                  <a:lumOff val="35000"/>
                </a:schemeClr>
              </a:solidFill>
              <a:latin typeface="Helvetica" pitchFamily="2" charset="0"/>
              <a:cs typeface="Calibri" panose="020F0502020204030204" pitchFamily="34" charset="0"/>
            </a:endParaRPr>
          </a:p>
        </p:txBody>
      </p:sp>
      <p:pic>
        <p:nvPicPr>
          <p:cNvPr id="4098" name="Picture 2" descr="CFM quer acabar com macas retidas - Tribuna do Norte">
            <a:extLst>
              <a:ext uri="{FF2B5EF4-FFF2-40B4-BE49-F238E27FC236}">
                <a16:creationId xmlns:a16="http://schemas.microsoft.com/office/drawing/2014/main" id="{87D9C97A-1214-C579-EBCE-EEC283C3F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9904" y="1029426"/>
            <a:ext cx="6757975" cy="8740314"/>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D8403893-7E81-743A-9D9B-2896B93E7615}"/>
              </a:ext>
            </a:extLst>
          </p:cNvPr>
          <p:cNvSpPr txBox="1"/>
          <p:nvPr/>
        </p:nvSpPr>
        <p:spPr>
          <a:xfrm>
            <a:off x="3098847" y="9810406"/>
            <a:ext cx="6858000" cy="276999"/>
          </a:xfrm>
          <a:prstGeom prst="rect">
            <a:avLst/>
          </a:prstGeom>
          <a:noFill/>
        </p:spPr>
        <p:txBody>
          <a:bodyPr wrap="square">
            <a:spAutoFit/>
          </a:bodyPr>
          <a:lstStyle/>
          <a:p>
            <a:r>
              <a:rPr lang="pt-BR" sz="1200" dirty="0">
                <a:solidFill>
                  <a:schemeClr val="tx1">
                    <a:lumMod val="65000"/>
                    <a:lumOff val="35000"/>
                  </a:schemeClr>
                </a:solidFill>
                <a:highlight>
                  <a:srgbClr val="FFFFFF"/>
                </a:highlight>
                <a:latin typeface="Helvetica" pitchFamily="2" charset="0"/>
                <a:cs typeface="Calibri" panose="020F0502020204030204" pitchFamily="34" charset="0"/>
              </a:rPr>
              <a:t>Fonte: CFM - resolução 2110/2014</a:t>
            </a:r>
            <a:endParaRPr lang="pt-BR"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62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542385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Profissionais de Saúde - SUS</a:t>
            </a:r>
          </a:p>
        </p:txBody>
      </p:sp>
      <p:pic>
        <p:nvPicPr>
          <p:cNvPr id="3" name="Imagem 2" descr="Gráfico, Gráfico de barras&#10;&#10;Descrição gerada automaticamente">
            <a:extLst>
              <a:ext uri="{FF2B5EF4-FFF2-40B4-BE49-F238E27FC236}">
                <a16:creationId xmlns:a16="http://schemas.microsoft.com/office/drawing/2014/main" id="{36D1F9D8-0DC3-B242-A94D-11E0BF473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504" y="1175426"/>
            <a:ext cx="9053784" cy="4920816"/>
          </a:xfrm>
          <a:prstGeom prst="rect">
            <a:avLst/>
          </a:prstGeom>
        </p:spPr>
      </p:pic>
      <p:pic>
        <p:nvPicPr>
          <p:cNvPr id="5" name="Imagem 4" descr="Gráfico, Gráfico de barras&#10;&#10;Descrição gerada automaticamente">
            <a:extLst>
              <a:ext uri="{FF2B5EF4-FFF2-40B4-BE49-F238E27FC236}">
                <a16:creationId xmlns:a16="http://schemas.microsoft.com/office/drawing/2014/main" id="{6E81C439-A9E4-AA40-B98B-312566E00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624" y="6099954"/>
            <a:ext cx="8899872" cy="4051300"/>
          </a:xfrm>
          <a:prstGeom prst="rect">
            <a:avLst/>
          </a:prstGeom>
        </p:spPr>
      </p:pic>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280" y="1175425"/>
            <a:ext cx="1255198" cy="319148"/>
          </a:xfrm>
          <a:prstGeom prst="rect">
            <a:avLst/>
          </a:prstGeom>
        </p:spPr>
      </p:pic>
      <p:sp>
        <p:nvSpPr>
          <p:cNvPr id="2" name="Retângulo 1">
            <a:hlinkClick r:id="rId5"/>
            <a:extLst>
              <a:ext uri="{FF2B5EF4-FFF2-40B4-BE49-F238E27FC236}">
                <a16:creationId xmlns:a16="http://schemas.microsoft.com/office/drawing/2014/main" id="{F98352F9-3446-67DB-3BD1-762C8465B6BC}"/>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445222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3117200" cy="646331"/>
          </a:xfrm>
          <a:prstGeom prst="rect">
            <a:avLst/>
          </a:prstGeom>
          <a:noFill/>
        </p:spPr>
        <p:txBody>
          <a:bodyPr wrap="none" rtlCol="0">
            <a:spAutoFit/>
          </a:bodyPr>
          <a:lstStyle/>
          <a:p>
            <a:r>
              <a:rPr lang="pt-BR" sz="3600" dirty="0" err="1">
                <a:solidFill>
                  <a:srgbClr val="003E7E"/>
                </a:solidFill>
                <a:latin typeface="Calibri" panose="020F0502020204030204" pitchFamily="34" charset="0"/>
                <a:cs typeface="Calibri" panose="020F0502020204030204" pitchFamily="34" charset="0"/>
              </a:rPr>
              <a:t>Telesaúde</a:t>
            </a:r>
            <a:r>
              <a:rPr lang="pt-BR" sz="3600" dirty="0">
                <a:solidFill>
                  <a:srgbClr val="003E7E"/>
                </a:solidFill>
                <a:latin typeface="Calibri" panose="020F0502020204030204" pitchFamily="34" charset="0"/>
                <a:cs typeface="Calibri" panose="020F0502020204030204" pitchFamily="34" charset="0"/>
              </a:rPr>
              <a:t>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280" y="1175425"/>
            <a:ext cx="1255198" cy="319148"/>
          </a:xfrm>
          <a:prstGeom prst="rect">
            <a:avLst/>
          </a:prstGeom>
        </p:spPr>
      </p:pic>
      <p:pic>
        <p:nvPicPr>
          <p:cNvPr id="4" name="Imagem 3" descr="Tabela&#10;&#10;Descrição gerada automaticamente">
            <a:extLst>
              <a:ext uri="{FF2B5EF4-FFF2-40B4-BE49-F238E27FC236}">
                <a16:creationId xmlns:a16="http://schemas.microsoft.com/office/drawing/2014/main" id="{729598D2-6AF2-8849-8114-8C94E7EE3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280" y="1123656"/>
            <a:ext cx="10729192" cy="2616200"/>
          </a:xfrm>
          <a:prstGeom prst="rect">
            <a:avLst/>
          </a:prstGeom>
        </p:spPr>
      </p:pic>
      <p:pic>
        <p:nvPicPr>
          <p:cNvPr id="7" name="Imagem 6" descr="Gráfico, Gráfico de pizza&#10;&#10;Descrição gerada automaticamente">
            <a:extLst>
              <a:ext uri="{FF2B5EF4-FFF2-40B4-BE49-F238E27FC236}">
                <a16:creationId xmlns:a16="http://schemas.microsoft.com/office/drawing/2014/main" id="{D0FCC8E9-4B0B-3C45-8758-3FCF675F1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7897" y="3930944"/>
            <a:ext cx="7209469" cy="3872292"/>
          </a:xfrm>
          <a:prstGeom prst="rect">
            <a:avLst/>
          </a:prstGeom>
        </p:spPr>
      </p:pic>
      <p:pic>
        <p:nvPicPr>
          <p:cNvPr id="10" name="Imagem 9" descr="Mapa&#10;&#10;Descrição gerada automaticamente">
            <a:extLst>
              <a:ext uri="{FF2B5EF4-FFF2-40B4-BE49-F238E27FC236}">
                <a16:creationId xmlns:a16="http://schemas.microsoft.com/office/drawing/2014/main" id="{1A4707A9-8364-CF40-9300-EA85E9DE6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661" y="5128316"/>
            <a:ext cx="6863462" cy="3817468"/>
          </a:xfrm>
          <a:prstGeom prst="rect">
            <a:avLst/>
          </a:prstGeom>
        </p:spPr>
      </p:pic>
      <p:pic>
        <p:nvPicPr>
          <p:cNvPr id="12" name="Imagem 11" descr="Padrão do plano de fundo&#10;&#10;Descrição gerada automaticamente com confiança baixa">
            <a:extLst>
              <a:ext uri="{FF2B5EF4-FFF2-40B4-BE49-F238E27FC236}">
                <a16:creationId xmlns:a16="http://schemas.microsoft.com/office/drawing/2014/main" id="{896B7A3B-DC08-3E4C-96AA-A9172BA50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272" y="1111052"/>
            <a:ext cx="1255198" cy="319148"/>
          </a:xfrm>
          <a:prstGeom prst="rect">
            <a:avLst/>
          </a:prstGeom>
        </p:spPr>
      </p:pic>
      <p:pic>
        <p:nvPicPr>
          <p:cNvPr id="13" name="Imagem 12" descr="Padrão do plano de fundo&#10;&#10;Descrição gerada automaticamente com confiança baixa">
            <a:extLst>
              <a:ext uri="{FF2B5EF4-FFF2-40B4-BE49-F238E27FC236}">
                <a16:creationId xmlns:a16="http://schemas.microsoft.com/office/drawing/2014/main" id="{D95583C0-272E-7E4B-9D01-DF2068791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856" y="3826194"/>
            <a:ext cx="1255198" cy="319148"/>
          </a:xfrm>
          <a:prstGeom prst="rect">
            <a:avLst/>
          </a:prstGeom>
        </p:spPr>
      </p:pic>
      <p:sp>
        <p:nvSpPr>
          <p:cNvPr id="2" name="Retângulo 1">
            <a:hlinkClick r:id="rId6"/>
            <a:extLst>
              <a:ext uri="{FF2B5EF4-FFF2-40B4-BE49-F238E27FC236}">
                <a16:creationId xmlns:a16="http://schemas.microsoft.com/office/drawing/2014/main" id="{A6AC1166-60FD-49CA-AF3E-8E037D204BEE}"/>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3" name="CaixaDeTexto 2">
            <a:extLst>
              <a:ext uri="{FF2B5EF4-FFF2-40B4-BE49-F238E27FC236}">
                <a16:creationId xmlns:a16="http://schemas.microsoft.com/office/drawing/2014/main" id="{5192D73C-B3B6-F83C-8407-CB6D40B8DBB9}"/>
              </a:ext>
            </a:extLst>
          </p:cNvPr>
          <p:cNvSpPr txBox="1"/>
          <p:nvPr/>
        </p:nvSpPr>
        <p:spPr>
          <a:xfrm>
            <a:off x="3520592" y="8834576"/>
            <a:ext cx="5047344" cy="276999"/>
          </a:xfrm>
          <a:prstGeom prst="rect">
            <a:avLst/>
          </a:prstGeom>
          <a:noFill/>
        </p:spPr>
        <p:txBody>
          <a:bodyPr wrap="none" rtlCol="0">
            <a:spAutoFit/>
          </a:bodyPr>
          <a:lstStyle/>
          <a:p>
            <a:r>
              <a:rPr lang="pt-BR" sz="1200" i="1" dirty="0">
                <a:solidFill>
                  <a:schemeClr val="tx1">
                    <a:lumMod val="65000"/>
                    <a:lumOff val="35000"/>
                  </a:schemeClr>
                </a:solidFill>
              </a:rPr>
              <a:t>Fonte: SMART/Programa Telessaúde Brasil Redes/Ministério da Saúde</a:t>
            </a:r>
          </a:p>
        </p:txBody>
      </p:sp>
    </p:spTree>
    <p:extLst>
      <p:ext uri="{BB962C8B-B14F-4D97-AF65-F5344CB8AC3E}">
        <p14:creationId xmlns:p14="http://schemas.microsoft.com/office/powerpoint/2010/main" val="867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641765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Custo em Percentual do PIB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sp>
        <p:nvSpPr>
          <p:cNvPr id="2" name="Retângulo 1">
            <a:hlinkClick r:id="rId3"/>
            <a:extLst>
              <a:ext uri="{FF2B5EF4-FFF2-40B4-BE49-F238E27FC236}">
                <a16:creationId xmlns:a16="http://schemas.microsoft.com/office/drawing/2014/main" id="{395E3575-545E-A786-8681-3798A4BE9F52}"/>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4" name="Imagem 3" descr="Gráfico&#10;&#10;O conteúdo gerado por IA pode estar incorreto.">
            <a:extLst>
              <a:ext uri="{FF2B5EF4-FFF2-40B4-BE49-F238E27FC236}">
                <a16:creationId xmlns:a16="http://schemas.microsoft.com/office/drawing/2014/main" id="{214C77A8-643D-3A18-6971-FEE45CFDD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096" y="1245647"/>
            <a:ext cx="7772400" cy="7795705"/>
          </a:xfrm>
          <a:prstGeom prst="rect">
            <a:avLst/>
          </a:prstGeom>
          <a:ln>
            <a:noFill/>
          </a:ln>
          <a:effectLst>
            <a:softEdge rad="112500"/>
          </a:effectLst>
        </p:spPr>
      </p:pic>
      <p:sp>
        <p:nvSpPr>
          <p:cNvPr id="7" name="CaixaDeTexto 6">
            <a:extLst>
              <a:ext uri="{FF2B5EF4-FFF2-40B4-BE49-F238E27FC236}">
                <a16:creationId xmlns:a16="http://schemas.microsoft.com/office/drawing/2014/main" id="{D7C17473-FA51-0FD8-11EF-A3E6322FD2C1}"/>
              </a:ext>
            </a:extLst>
          </p:cNvPr>
          <p:cNvSpPr txBox="1"/>
          <p:nvPr/>
        </p:nvSpPr>
        <p:spPr>
          <a:xfrm>
            <a:off x="9481105" y="6433842"/>
            <a:ext cx="7256693" cy="461665"/>
          </a:xfrm>
          <a:prstGeom prst="rect">
            <a:avLst/>
          </a:prstGeom>
          <a:noFill/>
        </p:spPr>
        <p:txBody>
          <a:bodyPr wrap="square">
            <a:spAutoFit/>
          </a:bodyPr>
          <a:lstStyle/>
          <a:p>
            <a:r>
              <a:rPr lang="pt-BR" sz="1200" i="1" dirty="0">
                <a:solidFill>
                  <a:schemeClr val="tx1">
                    <a:lumMod val="65000"/>
                    <a:lumOff val="35000"/>
                  </a:schemeClr>
                </a:solidFill>
              </a:rPr>
              <a:t>Fonte: https://</a:t>
            </a:r>
            <a:r>
              <a:rPr lang="pt-BR" sz="1200" i="1" dirty="0" err="1">
                <a:solidFill>
                  <a:schemeClr val="tx1">
                    <a:lumMod val="65000"/>
                    <a:lumOff val="35000"/>
                  </a:schemeClr>
                </a:solidFill>
              </a:rPr>
              <a:t>www.gov.br</a:t>
            </a:r>
            <a:r>
              <a:rPr lang="pt-BR" sz="1200" i="1" dirty="0">
                <a:solidFill>
                  <a:schemeClr val="tx1">
                    <a:lumMod val="65000"/>
                    <a:lumOff val="35000"/>
                  </a:schemeClr>
                </a:solidFill>
              </a:rPr>
              <a:t>/fazenda/</a:t>
            </a:r>
            <a:r>
              <a:rPr lang="pt-BR" sz="1200" i="1" dirty="0" err="1">
                <a:solidFill>
                  <a:schemeClr val="tx1">
                    <a:lumMod val="65000"/>
                    <a:lumOff val="35000"/>
                  </a:schemeClr>
                </a:solidFill>
              </a:rPr>
              <a:t>pt-br</a:t>
            </a:r>
            <a:r>
              <a:rPr lang="pt-BR" sz="1200" i="1" dirty="0">
                <a:solidFill>
                  <a:schemeClr val="tx1">
                    <a:lumMod val="65000"/>
                    <a:lumOff val="35000"/>
                  </a:schemeClr>
                </a:solidFill>
              </a:rPr>
              <a:t>/assuntos/noticias/2024/novembro/ministerio-da-fazenda-amplia-estimativa-de-crescimento-do-produto-interno-bruto-de-2024-para-3-3</a:t>
            </a:r>
          </a:p>
        </p:txBody>
      </p:sp>
      <p:sp>
        <p:nvSpPr>
          <p:cNvPr id="8" name="CaixaDeTexto 7">
            <a:extLst>
              <a:ext uri="{FF2B5EF4-FFF2-40B4-BE49-F238E27FC236}">
                <a16:creationId xmlns:a16="http://schemas.microsoft.com/office/drawing/2014/main" id="{6395D674-413E-CABF-8586-F828F9BE8F6B}"/>
              </a:ext>
            </a:extLst>
          </p:cNvPr>
          <p:cNvSpPr txBox="1"/>
          <p:nvPr/>
        </p:nvSpPr>
        <p:spPr>
          <a:xfrm>
            <a:off x="9500600" y="2551212"/>
            <a:ext cx="7718395" cy="4832092"/>
          </a:xfrm>
          <a:prstGeom prst="rect">
            <a:avLst/>
          </a:prstGeom>
          <a:noFill/>
        </p:spPr>
        <p:txBody>
          <a:bodyPr wrap="none" rtlCol="0">
            <a:spAutoFit/>
          </a:bodyPr>
          <a:lstStyle/>
          <a:p>
            <a:r>
              <a:rPr lang="pt-BR" sz="2200" b="1" i="1" dirty="0">
                <a:solidFill>
                  <a:schemeClr val="tx1">
                    <a:lumMod val="65000"/>
                    <a:lumOff val="35000"/>
                  </a:schemeClr>
                </a:solidFill>
              </a:rPr>
              <a:t>PIB estimado do Brasil em 2024 = 11,6 Trilhões de Reais</a:t>
            </a:r>
          </a:p>
          <a:p>
            <a:endParaRPr lang="pt-BR" sz="2200" b="1" i="1" dirty="0">
              <a:solidFill>
                <a:schemeClr val="tx1">
                  <a:lumMod val="65000"/>
                  <a:lumOff val="35000"/>
                </a:schemeClr>
              </a:solidFill>
            </a:endParaRPr>
          </a:p>
          <a:p>
            <a:endParaRPr lang="pt-BR" sz="2200" b="1" i="1" dirty="0">
              <a:solidFill>
                <a:schemeClr val="tx1">
                  <a:lumMod val="65000"/>
                  <a:lumOff val="35000"/>
                </a:schemeClr>
              </a:solidFill>
            </a:endParaRPr>
          </a:p>
          <a:p>
            <a:endParaRPr lang="pt-BR" sz="2200" i="1" dirty="0">
              <a:solidFill>
                <a:schemeClr val="tx1">
                  <a:lumMod val="65000"/>
                  <a:lumOff val="35000"/>
                </a:schemeClr>
              </a:solidFill>
            </a:endParaRPr>
          </a:p>
          <a:p>
            <a:r>
              <a:rPr lang="pt-BR" sz="2200" b="1" i="1" dirty="0">
                <a:solidFill>
                  <a:srgbClr val="00A4DE"/>
                </a:solidFill>
              </a:rPr>
              <a:t>Custo do Governo, de Saúde, em 2024</a:t>
            </a:r>
          </a:p>
          <a:p>
            <a:pPr marL="342900" indent="-342900">
              <a:buFontTx/>
              <a:buChar char="-"/>
            </a:pPr>
            <a:r>
              <a:rPr lang="pt-BR" sz="2200" i="1" dirty="0">
                <a:solidFill>
                  <a:srgbClr val="00A4DE"/>
                </a:solidFill>
              </a:rPr>
              <a:t>Entre 44,0 e 46,5 Bilhões de Reais</a:t>
            </a:r>
          </a:p>
          <a:p>
            <a:pPr marL="342900" indent="-342900">
              <a:buFontTx/>
              <a:buChar char="-"/>
            </a:pPr>
            <a:endParaRPr lang="pt-BR" sz="2200" i="1" dirty="0">
              <a:solidFill>
                <a:schemeClr val="tx1">
                  <a:lumMod val="65000"/>
                  <a:lumOff val="35000"/>
                </a:schemeClr>
              </a:solidFill>
            </a:endParaRPr>
          </a:p>
          <a:p>
            <a:pPr marL="342900" indent="-342900">
              <a:buFontTx/>
              <a:buChar char="-"/>
            </a:pPr>
            <a:endParaRPr lang="pt-BR" sz="2200" i="1" dirty="0">
              <a:solidFill>
                <a:schemeClr val="tx1">
                  <a:lumMod val="65000"/>
                  <a:lumOff val="35000"/>
                </a:schemeClr>
              </a:solidFill>
            </a:endParaRPr>
          </a:p>
          <a:p>
            <a:endParaRPr lang="pt-BR" sz="2200" i="1" dirty="0">
              <a:solidFill>
                <a:schemeClr val="tx1">
                  <a:lumMod val="65000"/>
                  <a:lumOff val="35000"/>
                </a:schemeClr>
              </a:solidFill>
            </a:endParaRPr>
          </a:p>
          <a:p>
            <a:r>
              <a:rPr lang="pt-BR" sz="2200" b="1" i="1" dirty="0">
                <a:solidFill>
                  <a:schemeClr val="accent3">
                    <a:lumMod val="75000"/>
                  </a:schemeClr>
                </a:solidFill>
              </a:rPr>
              <a:t>Custo das Famílias e Empresas, de Saúde, em 2024</a:t>
            </a:r>
          </a:p>
          <a:p>
            <a:pPr marL="342900" indent="-342900">
              <a:buFontTx/>
              <a:buChar char="-"/>
            </a:pPr>
            <a:r>
              <a:rPr lang="pt-BR" sz="2200" i="1" dirty="0">
                <a:solidFill>
                  <a:schemeClr val="accent3">
                    <a:lumMod val="75000"/>
                  </a:schemeClr>
                </a:solidFill>
              </a:rPr>
              <a:t>Entre 63,8 e 67,3 Bilhões de Reais</a:t>
            </a:r>
          </a:p>
          <a:p>
            <a:pPr marL="342900" indent="-342900">
              <a:buFontTx/>
              <a:buChar char="-"/>
            </a:pPr>
            <a:endParaRPr lang="pt-BR" sz="2200" i="1" dirty="0">
              <a:solidFill>
                <a:schemeClr val="tx1">
                  <a:lumMod val="65000"/>
                  <a:lumOff val="35000"/>
                </a:schemeClr>
              </a:solidFill>
            </a:endParaRPr>
          </a:p>
          <a:p>
            <a:pPr marL="342900" indent="-342900">
              <a:buFontTx/>
              <a:buChar char="-"/>
            </a:pPr>
            <a:endParaRPr lang="pt-BR" sz="2200" i="1" dirty="0">
              <a:solidFill>
                <a:schemeClr val="tx1">
                  <a:lumMod val="65000"/>
                  <a:lumOff val="35000"/>
                </a:schemeClr>
              </a:solidFill>
            </a:endParaRPr>
          </a:p>
          <a:p>
            <a:pPr marL="285750" indent="-285750">
              <a:buFontTx/>
              <a:buChar char="-"/>
            </a:pPr>
            <a:endParaRPr lang="pt-BR" sz="2200" i="1" dirty="0">
              <a:solidFill>
                <a:schemeClr val="tx1">
                  <a:lumMod val="65000"/>
                  <a:lumOff val="35000"/>
                </a:schemeClr>
              </a:solidFill>
            </a:endParaRPr>
          </a:p>
        </p:txBody>
      </p:sp>
      <p:sp>
        <p:nvSpPr>
          <p:cNvPr id="10" name="Seta para Baixo 9">
            <a:extLst>
              <a:ext uri="{FF2B5EF4-FFF2-40B4-BE49-F238E27FC236}">
                <a16:creationId xmlns:a16="http://schemas.microsoft.com/office/drawing/2014/main" id="{DEEF69D7-CB4F-F734-35AB-1CF222947ED8}"/>
              </a:ext>
            </a:extLst>
          </p:cNvPr>
          <p:cNvSpPr/>
          <p:nvPr/>
        </p:nvSpPr>
        <p:spPr>
          <a:xfrm>
            <a:off x="11448256" y="3271292"/>
            <a:ext cx="284404"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Baixo 10">
            <a:extLst>
              <a:ext uri="{FF2B5EF4-FFF2-40B4-BE49-F238E27FC236}">
                <a16:creationId xmlns:a16="http://schemas.microsoft.com/office/drawing/2014/main" id="{FFCCBC27-4E47-3041-6AF8-B8B218998D48}"/>
              </a:ext>
            </a:extLst>
          </p:cNvPr>
          <p:cNvSpPr/>
          <p:nvPr/>
        </p:nvSpPr>
        <p:spPr>
          <a:xfrm>
            <a:off x="11436327" y="4976264"/>
            <a:ext cx="284404"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A73E040A-C506-8D4C-024C-4C2DB2B0C394}"/>
              </a:ext>
            </a:extLst>
          </p:cNvPr>
          <p:cNvSpPr txBox="1"/>
          <p:nvPr/>
        </p:nvSpPr>
        <p:spPr>
          <a:xfrm>
            <a:off x="1024383" y="9089762"/>
            <a:ext cx="2049664" cy="276999"/>
          </a:xfrm>
          <a:prstGeom prst="rect">
            <a:avLst/>
          </a:prstGeom>
          <a:noFill/>
        </p:spPr>
        <p:txBody>
          <a:bodyPr wrap="none" rtlCol="0">
            <a:spAutoFit/>
          </a:bodyPr>
          <a:lstStyle/>
          <a:p>
            <a:r>
              <a:rPr lang="pt-BR" sz="1200" i="1" dirty="0">
                <a:solidFill>
                  <a:schemeClr val="tx1">
                    <a:lumMod val="65000"/>
                    <a:lumOff val="35000"/>
                  </a:schemeClr>
                </a:solidFill>
              </a:rPr>
              <a:t>Fonte: Agência IBGE, 2022</a:t>
            </a:r>
          </a:p>
        </p:txBody>
      </p:sp>
    </p:spTree>
    <p:extLst>
      <p:ext uri="{BB962C8B-B14F-4D97-AF65-F5344CB8AC3E}">
        <p14:creationId xmlns:p14="http://schemas.microsoft.com/office/powerpoint/2010/main" val="2766332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F34F7-2B01-B1F7-365C-BF83ED978025}"/>
            </a:ext>
          </a:extLst>
        </p:cNvPr>
        <p:cNvGrpSpPr/>
        <p:nvPr/>
      </p:nvGrpSpPr>
      <p:grpSpPr>
        <a:xfrm>
          <a:off x="0" y="0"/>
          <a:ext cx="0" cy="0"/>
          <a:chOff x="0" y="0"/>
          <a:chExt cx="0" cy="0"/>
        </a:xfrm>
      </p:grpSpPr>
      <p:sp>
        <p:nvSpPr>
          <p:cNvPr id="18" name="CaixaDeTexto 17">
            <a:extLst>
              <a:ext uri="{FF2B5EF4-FFF2-40B4-BE49-F238E27FC236}">
                <a16:creationId xmlns:a16="http://schemas.microsoft.com/office/drawing/2014/main" id="{16745D79-A3EF-A82A-475F-5A88D4EDBC58}"/>
              </a:ext>
            </a:extLst>
          </p:cNvPr>
          <p:cNvSpPr txBox="1"/>
          <p:nvPr/>
        </p:nvSpPr>
        <p:spPr>
          <a:xfrm>
            <a:off x="2663281" y="318965"/>
            <a:ext cx="413651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Hospitalizações - SUS</a:t>
            </a:r>
          </a:p>
        </p:txBody>
      </p:sp>
      <p:pic>
        <p:nvPicPr>
          <p:cNvPr id="5" name="Imagem 4" descr="Tabela&#10;&#10;Descrição gerada automaticamente">
            <a:extLst>
              <a:ext uri="{FF2B5EF4-FFF2-40B4-BE49-F238E27FC236}">
                <a16:creationId xmlns:a16="http://schemas.microsoft.com/office/drawing/2014/main" id="{5EBDE1B4-3C68-0ABB-15E1-835FA73AC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280" y="1408678"/>
            <a:ext cx="12432231" cy="8343335"/>
          </a:xfrm>
          <a:prstGeom prst="rect">
            <a:avLst/>
          </a:prstGeom>
        </p:spPr>
      </p:pic>
      <p:pic>
        <p:nvPicPr>
          <p:cNvPr id="9" name="Imagem 8" descr="Padrão do plano de fundo&#10;&#10;Descrição gerada automaticamente com confiança baixa">
            <a:extLst>
              <a:ext uri="{FF2B5EF4-FFF2-40B4-BE49-F238E27FC236}">
                <a16:creationId xmlns:a16="http://schemas.microsoft.com/office/drawing/2014/main" id="{A150A7FD-7112-E9E8-469F-48E942B29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sp>
        <p:nvSpPr>
          <p:cNvPr id="2" name="Retângulo 1">
            <a:hlinkClick r:id="rId4"/>
            <a:extLst>
              <a:ext uri="{FF2B5EF4-FFF2-40B4-BE49-F238E27FC236}">
                <a16:creationId xmlns:a16="http://schemas.microsoft.com/office/drawing/2014/main" id="{525B2498-281C-6AA1-EFBC-68AB79836FDF}"/>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429216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6604693"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Investimentos e Orçamentos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pic>
        <p:nvPicPr>
          <p:cNvPr id="3" name="Imagem 2" descr="Gráfico, Gráfico de linhas&#10;&#10;Descrição gerada automaticamente">
            <a:extLst>
              <a:ext uri="{FF2B5EF4-FFF2-40B4-BE49-F238E27FC236}">
                <a16:creationId xmlns:a16="http://schemas.microsoft.com/office/drawing/2014/main" id="{CE1554BD-69FF-B5F1-E2F8-96136E445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297" y="1111053"/>
            <a:ext cx="5475097" cy="4530313"/>
          </a:xfrm>
          <a:prstGeom prst="rect">
            <a:avLst/>
          </a:prstGeom>
        </p:spPr>
      </p:pic>
      <p:pic>
        <p:nvPicPr>
          <p:cNvPr id="6" name="Imagem 5" descr="Gráfico, Gráfico de linhas&#10;&#10;Descrição gerada automaticamente">
            <a:extLst>
              <a:ext uri="{FF2B5EF4-FFF2-40B4-BE49-F238E27FC236}">
                <a16:creationId xmlns:a16="http://schemas.microsoft.com/office/drawing/2014/main" id="{50E97AE1-ABC0-D340-C015-303E35B9B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4502" y="4920666"/>
            <a:ext cx="5876852" cy="4911489"/>
          </a:xfrm>
          <a:prstGeom prst="rect">
            <a:avLst/>
          </a:prstGeom>
        </p:spPr>
      </p:pic>
      <p:pic>
        <p:nvPicPr>
          <p:cNvPr id="2050" name="Picture 2" descr="percapitageral2020">
            <a:extLst>
              <a:ext uri="{FF2B5EF4-FFF2-40B4-BE49-F238E27FC236}">
                <a16:creationId xmlns:a16="http://schemas.microsoft.com/office/drawing/2014/main" id="{01E3D822-4928-FC1C-66DD-D108AD43A2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256" y="5787123"/>
            <a:ext cx="6667246" cy="4180915"/>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hlinkClick r:id="rId6"/>
            <a:extLst>
              <a:ext uri="{FF2B5EF4-FFF2-40B4-BE49-F238E27FC236}">
                <a16:creationId xmlns:a16="http://schemas.microsoft.com/office/drawing/2014/main" id="{F77CB8BA-2E51-014F-4ADC-22924A34DC3E}"/>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80755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CFB41-ABA4-197F-E78B-D9C9B7FD224F}"/>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DCFF2C49-D3EE-AACB-2459-72B197060FE4}"/>
              </a:ext>
            </a:extLst>
          </p:cNvPr>
          <p:cNvSpPr>
            <a:spLocks noGrp="1"/>
          </p:cNvSpPr>
          <p:nvPr>
            <p:ph type="title"/>
          </p:nvPr>
        </p:nvSpPr>
        <p:spPr>
          <a:xfrm>
            <a:off x="2987316" y="282962"/>
            <a:ext cx="7020780" cy="3840480"/>
          </a:xfrm>
          <a:noFill/>
        </p:spPr>
        <p:txBody>
          <a:bodyPr wrap="squar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Agressores dos Sistemas de Saúde</a:t>
            </a:r>
          </a:p>
        </p:txBody>
      </p:sp>
      <p:sp>
        <p:nvSpPr>
          <p:cNvPr id="2" name="Retângulo 1">
            <a:hlinkClick r:id="rId3"/>
            <a:extLst>
              <a:ext uri="{FF2B5EF4-FFF2-40B4-BE49-F238E27FC236}">
                <a16:creationId xmlns:a16="http://schemas.microsoft.com/office/drawing/2014/main" id="{857C9AF8-07A0-CA9E-4EB4-7741CC20B8E1}"/>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3" name="Retângulo Arredondado 2">
            <a:extLst>
              <a:ext uri="{FF2B5EF4-FFF2-40B4-BE49-F238E27FC236}">
                <a16:creationId xmlns:a16="http://schemas.microsoft.com/office/drawing/2014/main" id="{DD7D94DC-3F13-94AC-D28A-E48FCBA1FF1C}"/>
              </a:ext>
            </a:extLst>
          </p:cNvPr>
          <p:cNvSpPr/>
          <p:nvPr/>
        </p:nvSpPr>
        <p:spPr>
          <a:xfrm>
            <a:off x="1615824" y="1166006"/>
            <a:ext cx="3672408" cy="9945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i="1" dirty="0"/>
              <a:t>Envelhecimento da População</a:t>
            </a:r>
          </a:p>
        </p:txBody>
      </p:sp>
      <p:sp>
        <p:nvSpPr>
          <p:cNvPr id="4" name="Retângulo Arredondado 3">
            <a:extLst>
              <a:ext uri="{FF2B5EF4-FFF2-40B4-BE49-F238E27FC236}">
                <a16:creationId xmlns:a16="http://schemas.microsoft.com/office/drawing/2014/main" id="{542F2999-9A07-2847-EF1A-124ABB9AA6AA}"/>
              </a:ext>
            </a:extLst>
          </p:cNvPr>
          <p:cNvSpPr/>
          <p:nvPr/>
        </p:nvSpPr>
        <p:spPr>
          <a:xfrm>
            <a:off x="1599636" y="2246126"/>
            <a:ext cx="3672408" cy="9945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i="1" dirty="0"/>
              <a:t>Doenças Crônico-Degenerativas</a:t>
            </a:r>
          </a:p>
        </p:txBody>
      </p:sp>
      <p:sp>
        <p:nvSpPr>
          <p:cNvPr id="5" name="Retângulo Arredondado 4">
            <a:extLst>
              <a:ext uri="{FF2B5EF4-FFF2-40B4-BE49-F238E27FC236}">
                <a16:creationId xmlns:a16="http://schemas.microsoft.com/office/drawing/2014/main" id="{4DA26AEF-A2E5-F9F4-E0A8-FD2FDD148043}"/>
              </a:ext>
            </a:extLst>
          </p:cNvPr>
          <p:cNvSpPr/>
          <p:nvPr/>
        </p:nvSpPr>
        <p:spPr>
          <a:xfrm>
            <a:off x="1599636" y="4406366"/>
            <a:ext cx="3672408" cy="9945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i="1" dirty="0"/>
              <a:t>Determinantes Sociais de Saúde (DSS)</a:t>
            </a:r>
          </a:p>
        </p:txBody>
      </p:sp>
      <p:sp>
        <p:nvSpPr>
          <p:cNvPr id="7" name="Retângulo Arredondado 6">
            <a:extLst>
              <a:ext uri="{FF2B5EF4-FFF2-40B4-BE49-F238E27FC236}">
                <a16:creationId xmlns:a16="http://schemas.microsoft.com/office/drawing/2014/main" id="{EDAEC043-A86F-741A-D024-B601737DD234}"/>
              </a:ext>
            </a:extLst>
          </p:cNvPr>
          <p:cNvSpPr/>
          <p:nvPr/>
        </p:nvSpPr>
        <p:spPr>
          <a:xfrm>
            <a:off x="1583448" y="8150782"/>
            <a:ext cx="3672408" cy="136815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000" b="1" i="1" dirty="0"/>
              <a:t>Aumento da </a:t>
            </a:r>
          </a:p>
          <a:p>
            <a:pPr algn="ctr"/>
            <a:r>
              <a:rPr lang="pt-BR" sz="3000" b="1" i="1" dirty="0"/>
              <a:t>Sinistralidade</a:t>
            </a:r>
          </a:p>
        </p:txBody>
      </p:sp>
      <p:sp>
        <p:nvSpPr>
          <p:cNvPr id="9" name="Retângulo Arredondado 8">
            <a:extLst>
              <a:ext uri="{FF2B5EF4-FFF2-40B4-BE49-F238E27FC236}">
                <a16:creationId xmlns:a16="http://schemas.microsoft.com/office/drawing/2014/main" id="{602F08A6-4849-5252-77A6-64C35E741D24}"/>
              </a:ext>
            </a:extLst>
          </p:cNvPr>
          <p:cNvSpPr/>
          <p:nvPr/>
        </p:nvSpPr>
        <p:spPr>
          <a:xfrm>
            <a:off x="1615824" y="3326246"/>
            <a:ext cx="3672408" cy="9945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i="1" dirty="0"/>
              <a:t>Estilo de Vida Não Saudável</a:t>
            </a:r>
          </a:p>
        </p:txBody>
      </p:sp>
      <p:sp>
        <p:nvSpPr>
          <p:cNvPr id="10" name="Retângulo Arredondado 9">
            <a:extLst>
              <a:ext uri="{FF2B5EF4-FFF2-40B4-BE49-F238E27FC236}">
                <a16:creationId xmlns:a16="http://schemas.microsoft.com/office/drawing/2014/main" id="{BBB1757A-594F-2E21-985E-B2634279601A}"/>
              </a:ext>
            </a:extLst>
          </p:cNvPr>
          <p:cNvSpPr/>
          <p:nvPr/>
        </p:nvSpPr>
        <p:spPr>
          <a:xfrm>
            <a:off x="7392652" y="1166006"/>
            <a:ext cx="3672408" cy="9945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i="1" dirty="0" err="1"/>
              <a:t>Fee</a:t>
            </a:r>
            <a:r>
              <a:rPr lang="pt-BR" sz="2400" i="1" dirty="0"/>
              <a:t> For Service (FFS)</a:t>
            </a:r>
          </a:p>
        </p:txBody>
      </p:sp>
      <p:sp>
        <p:nvSpPr>
          <p:cNvPr id="11" name="Retângulo Arredondado 10">
            <a:extLst>
              <a:ext uri="{FF2B5EF4-FFF2-40B4-BE49-F238E27FC236}">
                <a16:creationId xmlns:a16="http://schemas.microsoft.com/office/drawing/2014/main" id="{510E06C2-8998-FCFB-4D9D-40624EBDC562}"/>
              </a:ext>
            </a:extLst>
          </p:cNvPr>
          <p:cNvSpPr/>
          <p:nvPr/>
        </p:nvSpPr>
        <p:spPr>
          <a:xfrm>
            <a:off x="7376464" y="2246126"/>
            <a:ext cx="3672408" cy="9945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i="1" dirty="0"/>
              <a:t>Acesso Facilitado </a:t>
            </a:r>
          </a:p>
          <a:p>
            <a:pPr algn="ctr"/>
            <a:r>
              <a:rPr lang="pt-BR" sz="2400" i="1" dirty="0"/>
              <a:t>(Muitos </a:t>
            </a:r>
            <a:r>
              <a:rPr lang="pt-BR" sz="2400" i="1" dirty="0" err="1"/>
              <a:t>Pestadores</a:t>
            </a:r>
            <a:r>
              <a:rPr lang="pt-BR" sz="2400" i="1" dirty="0"/>
              <a:t>)</a:t>
            </a:r>
          </a:p>
        </p:txBody>
      </p:sp>
      <p:sp>
        <p:nvSpPr>
          <p:cNvPr id="12" name="Retângulo Arredondado 11">
            <a:extLst>
              <a:ext uri="{FF2B5EF4-FFF2-40B4-BE49-F238E27FC236}">
                <a16:creationId xmlns:a16="http://schemas.microsoft.com/office/drawing/2014/main" id="{A44079DE-9A09-5EB7-B6A7-258A85611448}"/>
              </a:ext>
            </a:extLst>
          </p:cNvPr>
          <p:cNvSpPr/>
          <p:nvPr/>
        </p:nvSpPr>
        <p:spPr>
          <a:xfrm>
            <a:off x="7376464" y="4406366"/>
            <a:ext cx="3672408" cy="9945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i="1" dirty="0"/>
              <a:t>Força do Maior</a:t>
            </a:r>
          </a:p>
        </p:txBody>
      </p:sp>
      <p:sp>
        <p:nvSpPr>
          <p:cNvPr id="13" name="Retângulo Arredondado 12">
            <a:extLst>
              <a:ext uri="{FF2B5EF4-FFF2-40B4-BE49-F238E27FC236}">
                <a16:creationId xmlns:a16="http://schemas.microsoft.com/office/drawing/2014/main" id="{47E7F7A1-25CD-96A2-997E-D1F940798BE7}"/>
              </a:ext>
            </a:extLst>
          </p:cNvPr>
          <p:cNvSpPr/>
          <p:nvPr/>
        </p:nvSpPr>
        <p:spPr>
          <a:xfrm>
            <a:off x="7360276" y="8150782"/>
            <a:ext cx="3672408" cy="136815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3000" b="1" i="1" dirty="0"/>
              <a:t>Desconfiança Generalizada</a:t>
            </a:r>
          </a:p>
        </p:txBody>
      </p:sp>
      <p:sp>
        <p:nvSpPr>
          <p:cNvPr id="16" name="Retângulo Arredondado 15">
            <a:extLst>
              <a:ext uri="{FF2B5EF4-FFF2-40B4-BE49-F238E27FC236}">
                <a16:creationId xmlns:a16="http://schemas.microsoft.com/office/drawing/2014/main" id="{F35DD092-4641-3E29-4C77-25D6111612C5}"/>
              </a:ext>
            </a:extLst>
          </p:cNvPr>
          <p:cNvSpPr/>
          <p:nvPr/>
        </p:nvSpPr>
        <p:spPr>
          <a:xfrm>
            <a:off x="7392652" y="3326246"/>
            <a:ext cx="3672408" cy="9945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i="1" dirty="0"/>
              <a:t>Competição de Mercado</a:t>
            </a:r>
          </a:p>
        </p:txBody>
      </p:sp>
      <p:sp>
        <p:nvSpPr>
          <p:cNvPr id="17" name="Retângulo Arredondado 16">
            <a:extLst>
              <a:ext uri="{FF2B5EF4-FFF2-40B4-BE49-F238E27FC236}">
                <a16:creationId xmlns:a16="http://schemas.microsoft.com/office/drawing/2014/main" id="{078F57EE-144E-C19A-E199-C28F1B290EEE}"/>
              </a:ext>
            </a:extLst>
          </p:cNvPr>
          <p:cNvSpPr/>
          <p:nvPr/>
        </p:nvSpPr>
        <p:spPr>
          <a:xfrm>
            <a:off x="13169480" y="1166006"/>
            <a:ext cx="3672408" cy="99458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i="1" dirty="0"/>
              <a:t>Má Prática Médica</a:t>
            </a:r>
          </a:p>
        </p:txBody>
      </p:sp>
      <p:sp>
        <p:nvSpPr>
          <p:cNvPr id="18" name="Retângulo Arredondado 17">
            <a:extLst>
              <a:ext uri="{FF2B5EF4-FFF2-40B4-BE49-F238E27FC236}">
                <a16:creationId xmlns:a16="http://schemas.microsoft.com/office/drawing/2014/main" id="{8613C73B-C602-D513-9C51-ED33DA962C58}"/>
              </a:ext>
            </a:extLst>
          </p:cNvPr>
          <p:cNvSpPr/>
          <p:nvPr/>
        </p:nvSpPr>
        <p:spPr>
          <a:xfrm>
            <a:off x="13153292" y="2246126"/>
            <a:ext cx="3672408" cy="99458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i="1" dirty="0"/>
              <a:t>Fraudes em Reembolsos</a:t>
            </a:r>
          </a:p>
        </p:txBody>
      </p:sp>
      <p:sp>
        <p:nvSpPr>
          <p:cNvPr id="19" name="Retângulo Arredondado 18">
            <a:extLst>
              <a:ext uri="{FF2B5EF4-FFF2-40B4-BE49-F238E27FC236}">
                <a16:creationId xmlns:a16="http://schemas.microsoft.com/office/drawing/2014/main" id="{A26C8278-946B-5ACE-AF76-37C18144E6E5}"/>
              </a:ext>
            </a:extLst>
          </p:cNvPr>
          <p:cNvSpPr/>
          <p:nvPr/>
        </p:nvSpPr>
        <p:spPr>
          <a:xfrm>
            <a:off x="13153292" y="4406366"/>
            <a:ext cx="3672408" cy="99458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i="1" dirty="0"/>
              <a:t>Moral </a:t>
            </a:r>
            <a:r>
              <a:rPr lang="pt-BR" sz="2400" i="1" dirty="0" err="1"/>
              <a:t>Hazard</a:t>
            </a:r>
            <a:r>
              <a:rPr lang="pt-BR" sz="2400" i="1" dirty="0"/>
              <a:t> </a:t>
            </a:r>
          </a:p>
          <a:p>
            <a:pPr algn="ctr"/>
            <a:r>
              <a:rPr lang="pt-BR" sz="2400" i="1" dirty="0"/>
              <a:t>(Cultura do Beneficiário)</a:t>
            </a:r>
          </a:p>
        </p:txBody>
      </p:sp>
      <p:sp>
        <p:nvSpPr>
          <p:cNvPr id="20" name="Retângulo Arredondado 19">
            <a:extLst>
              <a:ext uri="{FF2B5EF4-FFF2-40B4-BE49-F238E27FC236}">
                <a16:creationId xmlns:a16="http://schemas.microsoft.com/office/drawing/2014/main" id="{38547685-1CB6-3B36-B6F3-929694468670}"/>
              </a:ext>
            </a:extLst>
          </p:cNvPr>
          <p:cNvSpPr/>
          <p:nvPr/>
        </p:nvSpPr>
        <p:spPr>
          <a:xfrm>
            <a:off x="13137104" y="8150782"/>
            <a:ext cx="3672408" cy="136815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3000" b="1" i="1" dirty="0"/>
              <a:t>Judicialização</a:t>
            </a:r>
          </a:p>
        </p:txBody>
      </p:sp>
      <p:sp>
        <p:nvSpPr>
          <p:cNvPr id="21" name="Retângulo Arredondado 20">
            <a:extLst>
              <a:ext uri="{FF2B5EF4-FFF2-40B4-BE49-F238E27FC236}">
                <a16:creationId xmlns:a16="http://schemas.microsoft.com/office/drawing/2014/main" id="{217489AD-7CA0-D559-428E-3334AF27A84E}"/>
              </a:ext>
            </a:extLst>
          </p:cNvPr>
          <p:cNvSpPr/>
          <p:nvPr/>
        </p:nvSpPr>
        <p:spPr>
          <a:xfrm>
            <a:off x="13169480" y="3326246"/>
            <a:ext cx="3672408" cy="99458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i="1" dirty="0"/>
              <a:t>Conflitos de Interesse</a:t>
            </a:r>
          </a:p>
        </p:txBody>
      </p:sp>
      <p:sp>
        <p:nvSpPr>
          <p:cNvPr id="22" name="Retângulo Arredondado 21">
            <a:extLst>
              <a:ext uri="{FF2B5EF4-FFF2-40B4-BE49-F238E27FC236}">
                <a16:creationId xmlns:a16="http://schemas.microsoft.com/office/drawing/2014/main" id="{D49F1BDD-96A7-4A2B-056F-264EA55B554E}"/>
              </a:ext>
            </a:extLst>
          </p:cNvPr>
          <p:cNvSpPr/>
          <p:nvPr/>
        </p:nvSpPr>
        <p:spPr>
          <a:xfrm>
            <a:off x="1595495" y="5486715"/>
            <a:ext cx="3672408" cy="9945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i="1" dirty="0"/>
              <a:t>Incorporação de Novas Tecnologias de Saúde</a:t>
            </a:r>
          </a:p>
        </p:txBody>
      </p:sp>
      <p:sp>
        <p:nvSpPr>
          <p:cNvPr id="23" name="Retângulo Arredondado 22">
            <a:extLst>
              <a:ext uri="{FF2B5EF4-FFF2-40B4-BE49-F238E27FC236}">
                <a16:creationId xmlns:a16="http://schemas.microsoft.com/office/drawing/2014/main" id="{47F61C71-45DB-12FE-4884-3017A9C24026}"/>
              </a:ext>
            </a:extLst>
          </p:cNvPr>
          <p:cNvSpPr/>
          <p:nvPr/>
        </p:nvSpPr>
        <p:spPr>
          <a:xfrm>
            <a:off x="7372323" y="5486715"/>
            <a:ext cx="3672408" cy="9945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i="1" dirty="0"/>
              <a:t>Consolidação do Setor </a:t>
            </a:r>
          </a:p>
        </p:txBody>
      </p:sp>
      <p:sp>
        <p:nvSpPr>
          <p:cNvPr id="24" name="Retângulo Arredondado 23">
            <a:extLst>
              <a:ext uri="{FF2B5EF4-FFF2-40B4-BE49-F238E27FC236}">
                <a16:creationId xmlns:a16="http://schemas.microsoft.com/office/drawing/2014/main" id="{84F34D3F-8DE9-5FD4-B1A5-962C22E5AD35}"/>
              </a:ext>
            </a:extLst>
          </p:cNvPr>
          <p:cNvSpPr/>
          <p:nvPr/>
        </p:nvSpPr>
        <p:spPr>
          <a:xfrm>
            <a:off x="13149151" y="5486715"/>
            <a:ext cx="3672408" cy="99458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i="1" dirty="0"/>
              <a:t>Desenho dos Sistemas de Saúde</a:t>
            </a:r>
          </a:p>
        </p:txBody>
      </p:sp>
      <p:sp>
        <p:nvSpPr>
          <p:cNvPr id="25" name="Retângulo Arredondado 24">
            <a:extLst>
              <a:ext uri="{FF2B5EF4-FFF2-40B4-BE49-F238E27FC236}">
                <a16:creationId xmlns:a16="http://schemas.microsoft.com/office/drawing/2014/main" id="{34641E94-630A-376E-C3FC-ADE2A99780D0}"/>
              </a:ext>
            </a:extLst>
          </p:cNvPr>
          <p:cNvSpPr/>
          <p:nvPr/>
        </p:nvSpPr>
        <p:spPr>
          <a:xfrm>
            <a:off x="1591630" y="6566606"/>
            <a:ext cx="3672408" cy="99458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i="1" dirty="0"/>
              <a:t>Hiper Especialização Profissional</a:t>
            </a:r>
          </a:p>
        </p:txBody>
      </p:sp>
      <p:sp>
        <p:nvSpPr>
          <p:cNvPr id="26" name="Retângulo Arredondado 25">
            <a:extLst>
              <a:ext uri="{FF2B5EF4-FFF2-40B4-BE49-F238E27FC236}">
                <a16:creationId xmlns:a16="http://schemas.microsoft.com/office/drawing/2014/main" id="{3A0F93E1-4F34-111C-7EF6-BAEDC9569EE4}"/>
              </a:ext>
            </a:extLst>
          </p:cNvPr>
          <p:cNvSpPr/>
          <p:nvPr/>
        </p:nvSpPr>
        <p:spPr>
          <a:xfrm>
            <a:off x="7368458" y="6566606"/>
            <a:ext cx="3672408" cy="9945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i="1" dirty="0"/>
              <a:t>Falta de Transparência na Relação Comercial</a:t>
            </a:r>
          </a:p>
        </p:txBody>
      </p:sp>
      <p:sp>
        <p:nvSpPr>
          <p:cNvPr id="27" name="Retângulo Arredondado 26">
            <a:extLst>
              <a:ext uri="{FF2B5EF4-FFF2-40B4-BE49-F238E27FC236}">
                <a16:creationId xmlns:a16="http://schemas.microsoft.com/office/drawing/2014/main" id="{02001EE1-CD06-40EA-C8F7-9F2337623A5F}"/>
              </a:ext>
            </a:extLst>
          </p:cNvPr>
          <p:cNvSpPr/>
          <p:nvPr/>
        </p:nvSpPr>
        <p:spPr>
          <a:xfrm>
            <a:off x="13145286" y="6566606"/>
            <a:ext cx="3672408" cy="99458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i="1" dirty="0"/>
              <a:t>Pouca Regulação sobre Prestadores</a:t>
            </a:r>
          </a:p>
        </p:txBody>
      </p:sp>
      <p:sp>
        <p:nvSpPr>
          <p:cNvPr id="36" name="Seta para Baixo 35">
            <a:extLst>
              <a:ext uri="{FF2B5EF4-FFF2-40B4-BE49-F238E27FC236}">
                <a16:creationId xmlns:a16="http://schemas.microsoft.com/office/drawing/2014/main" id="{37B38326-C2C4-34E8-ACCF-2D9814DD280F}"/>
              </a:ext>
            </a:extLst>
          </p:cNvPr>
          <p:cNvSpPr/>
          <p:nvPr/>
        </p:nvSpPr>
        <p:spPr>
          <a:xfrm>
            <a:off x="3293638" y="7711591"/>
            <a:ext cx="284404"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Seta para Baixo 36">
            <a:extLst>
              <a:ext uri="{FF2B5EF4-FFF2-40B4-BE49-F238E27FC236}">
                <a16:creationId xmlns:a16="http://schemas.microsoft.com/office/drawing/2014/main" id="{3858B862-9631-D54C-FB49-BC6395B2EE85}"/>
              </a:ext>
            </a:extLst>
          </p:cNvPr>
          <p:cNvSpPr/>
          <p:nvPr/>
        </p:nvSpPr>
        <p:spPr>
          <a:xfrm>
            <a:off x="9054278" y="7705797"/>
            <a:ext cx="284404"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Seta para Baixo 37">
            <a:extLst>
              <a:ext uri="{FF2B5EF4-FFF2-40B4-BE49-F238E27FC236}">
                <a16:creationId xmlns:a16="http://schemas.microsoft.com/office/drawing/2014/main" id="{5E6E3A66-DD5C-44D3-F160-E8A2892F826D}"/>
              </a:ext>
            </a:extLst>
          </p:cNvPr>
          <p:cNvSpPr/>
          <p:nvPr/>
        </p:nvSpPr>
        <p:spPr>
          <a:xfrm>
            <a:off x="14863482" y="7705797"/>
            <a:ext cx="284404"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5122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4395691"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Principais Custos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pic>
        <p:nvPicPr>
          <p:cNvPr id="1028" name="Picture 4" descr="01-Laudo Solicitacao de AIH 201010 | PDF">
            <a:extLst>
              <a:ext uri="{FF2B5EF4-FFF2-40B4-BE49-F238E27FC236}">
                <a16:creationId xmlns:a16="http://schemas.microsoft.com/office/drawing/2014/main" id="{0D81D2B9-B0E2-F54E-AB21-1142C4C29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032" y="1579327"/>
            <a:ext cx="6443462" cy="859128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1A0498F5-2D12-DA4D-98DB-8928A5C775A1}"/>
              </a:ext>
            </a:extLst>
          </p:cNvPr>
          <p:cNvSpPr txBox="1"/>
          <p:nvPr/>
        </p:nvSpPr>
        <p:spPr>
          <a:xfrm>
            <a:off x="5272719" y="1056107"/>
            <a:ext cx="595035" cy="430887"/>
          </a:xfrm>
          <a:prstGeom prst="rect">
            <a:avLst/>
          </a:prstGeom>
          <a:noFill/>
        </p:spPr>
        <p:txBody>
          <a:bodyPr wrap="none" rtlCol="0">
            <a:spAutoFit/>
          </a:bodyPr>
          <a:lstStyle>
            <a:defPPr>
              <a:defRPr lang="pt-BR"/>
            </a:defPPr>
            <a:lvl1pPr>
              <a:defRPr sz="2800">
                <a:solidFill>
                  <a:srgbClr val="003E7E"/>
                </a:solidFill>
              </a:defRPr>
            </a:lvl1pPr>
          </a:lstStyle>
          <a:p>
            <a:r>
              <a:rPr lang="pt-BR" sz="2200" dirty="0">
                <a:latin typeface="Calibri" panose="020F0502020204030204" pitchFamily="34" charset="0"/>
                <a:cs typeface="Calibri" panose="020F0502020204030204" pitchFamily="34" charset="0"/>
              </a:rPr>
              <a:t>AIH</a:t>
            </a:r>
            <a:endParaRPr lang="pt-BR" sz="2200" u="sng" dirty="0">
              <a:latin typeface="Calibri" panose="020F0502020204030204" pitchFamily="34" charset="0"/>
              <a:cs typeface="Calibri" panose="020F0502020204030204" pitchFamily="34" charset="0"/>
            </a:endParaRPr>
          </a:p>
        </p:txBody>
      </p:sp>
      <p:pic>
        <p:nvPicPr>
          <p:cNvPr id="3" name="Picture 2" descr="Laudo apac para exame - Docsity">
            <a:extLst>
              <a:ext uri="{FF2B5EF4-FFF2-40B4-BE49-F238E27FC236}">
                <a16:creationId xmlns:a16="http://schemas.microsoft.com/office/drawing/2014/main" id="{9BACE747-4F07-A56F-179D-8B547C0EA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8418" y="1551220"/>
            <a:ext cx="6092100" cy="861939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447A681-2AFA-6512-9705-B4F970DE9041}"/>
              </a:ext>
            </a:extLst>
          </p:cNvPr>
          <p:cNvSpPr txBox="1"/>
          <p:nvPr/>
        </p:nvSpPr>
        <p:spPr>
          <a:xfrm>
            <a:off x="11674532" y="1056107"/>
            <a:ext cx="785408" cy="430887"/>
          </a:xfrm>
          <a:prstGeom prst="rect">
            <a:avLst/>
          </a:prstGeom>
          <a:noFill/>
        </p:spPr>
        <p:txBody>
          <a:bodyPr wrap="none" rtlCol="0">
            <a:spAutoFit/>
          </a:bodyPr>
          <a:lstStyle>
            <a:defPPr>
              <a:defRPr lang="pt-BR"/>
            </a:defPPr>
            <a:lvl1pPr>
              <a:defRPr sz="2800">
                <a:solidFill>
                  <a:srgbClr val="003E7E"/>
                </a:solidFill>
              </a:defRPr>
            </a:lvl1pPr>
          </a:lstStyle>
          <a:p>
            <a:r>
              <a:rPr lang="pt-BR" sz="2200" dirty="0">
                <a:latin typeface="Calibri" panose="020F0502020204030204" pitchFamily="34" charset="0"/>
                <a:cs typeface="Calibri" panose="020F0502020204030204" pitchFamily="34" charset="0"/>
              </a:rPr>
              <a:t>APAC</a:t>
            </a:r>
            <a:endParaRPr lang="pt-BR" sz="2200" u="sng" dirty="0">
              <a:latin typeface="Calibri" panose="020F0502020204030204" pitchFamily="34" charset="0"/>
              <a:cs typeface="Calibri" panose="020F0502020204030204" pitchFamily="34" charset="0"/>
            </a:endParaRPr>
          </a:p>
        </p:txBody>
      </p:sp>
      <p:sp>
        <p:nvSpPr>
          <p:cNvPr id="5" name="Retângulo 4">
            <a:hlinkClick r:id="rId5"/>
            <a:extLst>
              <a:ext uri="{FF2B5EF4-FFF2-40B4-BE49-F238E27FC236}">
                <a16:creationId xmlns:a16="http://schemas.microsoft.com/office/drawing/2014/main" id="{DF91598A-6924-907F-3E4D-967E3120BBEA}"/>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617542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413651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Hospitalizações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sp>
        <p:nvSpPr>
          <p:cNvPr id="2" name="Retângulo 1">
            <a:extLst>
              <a:ext uri="{FF2B5EF4-FFF2-40B4-BE49-F238E27FC236}">
                <a16:creationId xmlns:a16="http://schemas.microsoft.com/office/drawing/2014/main" id="{5AF91F7B-9211-9644-A43F-FB4B1D00D6A3}"/>
              </a:ext>
            </a:extLst>
          </p:cNvPr>
          <p:cNvSpPr/>
          <p:nvPr/>
        </p:nvSpPr>
        <p:spPr>
          <a:xfrm>
            <a:off x="3002232" y="1255068"/>
            <a:ext cx="7848872" cy="707886"/>
          </a:xfrm>
          <a:prstGeom prst="rect">
            <a:avLst/>
          </a:prstGeom>
        </p:spPr>
        <p:txBody>
          <a:bodyPr wrap="square">
            <a:spAutoFit/>
          </a:bodyPr>
          <a:lstStyle/>
          <a:p>
            <a:endParaRPr lang="pt-BR" sz="2000" dirty="0">
              <a:solidFill>
                <a:schemeClr val="tx1">
                  <a:lumMod val="50000"/>
                  <a:lumOff val="5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000" dirty="0">
                <a:solidFill>
                  <a:schemeClr val="tx1">
                    <a:lumMod val="50000"/>
                    <a:lumOff val="50000"/>
                  </a:schemeClr>
                </a:solidFill>
                <a:latin typeface="Calibri" panose="020F0502020204030204" pitchFamily="34" charset="0"/>
                <a:cs typeface="Calibri" panose="020F0502020204030204" pitchFamily="34" charset="0"/>
              </a:rPr>
              <a:t>Aproximadamente 5.000 procedimentos médico-hospitalares</a:t>
            </a:r>
          </a:p>
        </p:txBody>
      </p:sp>
      <p:sp>
        <p:nvSpPr>
          <p:cNvPr id="8" name="CaixaDeTexto 7">
            <a:extLst>
              <a:ext uri="{FF2B5EF4-FFF2-40B4-BE49-F238E27FC236}">
                <a16:creationId xmlns:a16="http://schemas.microsoft.com/office/drawing/2014/main" id="{1A0498F5-2D12-DA4D-98DB-8928A5C775A1}"/>
              </a:ext>
            </a:extLst>
          </p:cNvPr>
          <p:cNvSpPr txBox="1"/>
          <p:nvPr/>
        </p:nvSpPr>
        <p:spPr>
          <a:xfrm>
            <a:off x="2663280" y="996888"/>
            <a:ext cx="1765996" cy="523220"/>
          </a:xfrm>
          <a:prstGeom prst="rect">
            <a:avLst/>
          </a:prstGeom>
          <a:noFill/>
        </p:spPr>
        <p:txBody>
          <a:bodyPr wrap="none" rtlCol="0">
            <a:spAutoFit/>
          </a:bodyPr>
          <a:lstStyle>
            <a:defPPr>
              <a:defRPr lang="pt-BR"/>
            </a:defPPr>
            <a:lvl1pPr>
              <a:defRPr sz="2800">
                <a:solidFill>
                  <a:srgbClr val="003E7E"/>
                </a:solidFill>
              </a:defRPr>
            </a:lvl1pPr>
          </a:lstStyle>
          <a:p>
            <a:r>
              <a:rPr lang="pt-BR" dirty="0">
                <a:latin typeface="Calibri" panose="020F0502020204030204" pitchFamily="34" charset="0"/>
                <a:cs typeface="Calibri" panose="020F0502020204030204" pitchFamily="34" charset="0"/>
              </a:rPr>
              <a:t>Tabela SUS</a:t>
            </a:r>
          </a:p>
        </p:txBody>
      </p:sp>
      <p:pic>
        <p:nvPicPr>
          <p:cNvPr id="3074" name="Picture 2" descr="BUSCA DE PROCEDIMENTOS ATRAVÉS DO SIGTAP - ppt carregar">
            <a:extLst>
              <a:ext uri="{FF2B5EF4-FFF2-40B4-BE49-F238E27FC236}">
                <a16:creationId xmlns:a16="http://schemas.microsoft.com/office/drawing/2014/main" id="{DDC3B13C-7117-3D49-98BE-4AFC60D81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368" y="1975148"/>
            <a:ext cx="10299968" cy="772497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hlinkClick r:id="rId4"/>
            <a:extLst>
              <a:ext uri="{FF2B5EF4-FFF2-40B4-BE49-F238E27FC236}">
                <a16:creationId xmlns:a16="http://schemas.microsoft.com/office/drawing/2014/main" id="{D681E944-5EF7-B03E-47A1-97E4C3124479}"/>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5" name="CaixaDeTexto 4">
            <a:extLst>
              <a:ext uri="{FF2B5EF4-FFF2-40B4-BE49-F238E27FC236}">
                <a16:creationId xmlns:a16="http://schemas.microsoft.com/office/drawing/2014/main" id="{EAC47D65-36C7-C77A-5D26-C4508BCFDD5B}"/>
              </a:ext>
            </a:extLst>
          </p:cNvPr>
          <p:cNvSpPr txBox="1"/>
          <p:nvPr/>
        </p:nvSpPr>
        <p:spPr>
          <a:xfrm>
            <a:off x="6279104" y="9368464"/>
            <a:ext cx="9144000" cy="276999"/>
          </a:xfrm>
          <a:prstGeom prst="rect">
            <a:avLst/>
          </a:prstGeom>
          <a:noFill/>
        </p:spPr>
        <p:txBody>
          <a:bodyPr wrap="square">
            <a:spAutoFit/>
          </a:bodyPr>
          <a:lstStyle/>
          <a:p>
            <a:r>
              <a:rPr lang="pt-BR" sz="1200" i="1" dirty="0">
                <a:solidFill>
                  <a:schemeClr val="tx1">
                    <a:lumMod val="65000"/>
                    <a:lumOff val="35000"/>
                  </a:schemeClr>
                </a:solidFill>
              </a:rPr>
              <a:t>Fonte: https://</a:t>
            </a:r>
            <a:r>
              <a:rPr lang="pt-BR" sz="1200" i="1" dirty="0" err="1">
                <a:solidFill>
                  <a:schemeClr val="tx1">
                    <a:lumMod val="65000"/>
                    <a:lumOff val="35000"/>
                  </a:schemeClr>
                </a:solidFill>
              </a:rPr>
              <a:t>datasus.saude.gov.br</a:t>
            </a:r>
            <a:r>
              <a:rPr lang="pt-BR" sz="1200" i="1" dirty="0">
                <a:solidFill>
                  <a:schemeClr val="tx1">
                    <a:lumMod val="65000"/>
                    <a:lumOff val="35000"/>
                  </a:schemeClr>
                </a:solidFill>
              </a:rPr>
              <a:t>/</a:t>
            </a:r>
          </a:p>
        </p:txBody>
      </p:sp>
    </p:spTree>
    <p:extLst>
      <p:ext uri="{BB962C8B-B14F-4D97-AF65-F5344CB8AC3E}">
        <p14:creationId xmlns:p14="http://schemas.microsoft.com/office/powerpoint/2010/main" val="3860795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8102283"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Composição dos Custos Assistenciais - SUS</a:t>
            </a:r>
          </a:p>
        </p:txBody>
      </p:sp>
      <p:sp>
        <p:nvSpPr>
          <p:cNvPr id="7" name="Retângulo Arredondado 6">
            <a:extLst>
              <a:ext uri="{FF2B5EF4-FFF2-40B4-BE49-F238E27FC236}">
                <a16:creationId xmlns:a16="http://schemas.microsoft.com/office/drawing/2014/main" id="{9A5201A8-80B8-B94D-ABB4-ABF87009BD8F}"/>
              </a:ext>
            </a:extLst>
          </p:cNvPr>
          <p:cNvSpPr/>
          <p:nvPr/>
        </p:nvSpPr>
        <p:spPr>
          <a:xfrm>
            <a:off x="3927450" y="2191172"/>
            <a:ext cx="2408238" cy="864096"/>
          </a:xfrm>
          <a:prstGeom prst="roundRect">
            <a:avLst/>
          </a:prstGeom>
          <a:solidFill>
            <a:schemeClr val="tx2">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000" b="1" dirty="0"/>
              <a:t>Profissionais</a:t>
            </a:r>
          </a:p>
        </p:txBody>
      </p:sp>
      <p:sp>
        <p:nvSpPr>
          <p:cNvPr id="20" name="Retângulo Arredondado 19">
            <a:extLst>
              <a:ext uri="{FF2B5EF4-FFF2-40B4-BE49-F238E27FC236}">
                <a16:creationId xmlns:a16="http://schemas.microsoft.com/office/drawing/2014/main" id="{C212EDBD-128A-6F47-9695-E34F6C1D60CE}"/>
              </a:ext>
            </a:extLst>
          </p:cNvPr>
          <p:cNvSpPr/>
          <p:nvPr/>
        </p:nvSpPr>
        <p:spPr>
          <a:xfrm>
            <a:off x="12413804" y="2191172"/>
            <a:ext cx="1728192" cy="864096"/>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pt-BR" sz="2000" b="1" dirty="0"/>
              <a:t>Concurso Público</a:t>
            </a:r>
            <a:endParaRPr lang="pt-BR" sz="2000" b="1" dirty="0">
              <a:solidFill>
                <a:srgbClr val="002060"/>
              </a:solidFill>
            </a:endParaRPr>
          </a:p>
        </p:txBody>
      </p:sp>
      <p:sp>
        <p:nvSpPr>
          <p:cNvPr id="21" name="Retângulo Arredondado 20">
            <a:extLst>
              <a:ext uri="{FF2B5EF4-FFF2-40B4-BE49-F238E27FC236}">
                <a16:creationId xmlns:a16="http://schemas.microsoft.com/office/drawing/2014/main" id="{1C77F0A6-FC70-CE4C-91C1-EAE66EE6BDF1}"/>
              </a:ext>
            </a:extLst>
          </p:cNvPr>
          <p:cNvSpPr/>
          <p:nvPr/>
        </p:nvSpPr>
        <p:spPr>
          <a:xfrm>
            <a:off x="3927450" y="3703340"/>
            <a:ext cx="2408238" cy="864096"/>
          </a:xfrm>
          <a:prstGeom prst="roundRect">
            <a:avLst/>
          </a:prstGeom>
          <a:solidFill>
            <a:schemeClr val="tx2">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000" b="1" dirty="0" err="1"/>
              <a:t>Mat</a:t>
            </a:r>
            <a:r>
              <a:rPr lang="pt-BR" sz="2000" b="1" dirty="0"/>
              <a:t> / </a:t>
            </a:r>
            <a:r>
              <a:rPr lang="pt-BR" sz="2000" b="1" dirty="0" err="1"/>
              <a:t>Med</a:t>
            </a:r>
            <a:endParaRPr lang="pt-BR" sz="2000" b="1" dirty="0"/>
          </a:p>
        </p:txBody>
      </p:sp>
      <p:sp>
        <p:nvSpPr>
          <p:cNvPr id="22" name="Retângulo Arredondado 21">
            <a:extLst>
              <a:ext uri="{FF2B5EF4-FFF2-40B4-BE49-F238E27FC236}">
                <a16:creationId xmlns:a16="http://schemas.microsoft.com/office/drawing/2014/main" id="{E1272694-3456-494E-8F9B-E1F4123DA24E}"/>
              </a:ext>
            </a:extLst>
          </p:cNvPr>
          <p:cNvSpPr/>
          <p:nvPr/>
        </p:nvSpPr>
        <p:spPr>
          <a:xfrm>
            <a:off x="12413804" y="3703340"/>
            <a:ext cx="1728192" cy="864096"/>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pt-BR" sz="2000" b="1" dirty="0"/>
              <a:t>Licitações Públicas</a:t>
            </a:r>
            <a:endParaRPr lang="pt-BR" sz="2000" b="1" dirty="0">
              <a:solidFill>
                <a:srgbClr val="002060"/>
              </a:solidFill>
            </a:endParaRPr>
          </a:p>
        </p:txBody>
      </p:sp>
      <p:sp>
        <p:nvSpPr>
          <p:cNvPr id="23" name="Retângulo Arredondado 22">
            <a:extLst>
              <a:ext uri="{FF2B5EF4-FFF2-40B4-BE49-F238E27FC236}">
                <a16:creationId xmlns:a16="http://schemas.microsoft.com/office/drawing/2014/main" id="{B86F5D3F-83B1-764B-A51C-A3A093CAAE44}"/>
              </a:ext>
            </a:extLst>
          </p:cNvPr>
          <p:cNvSpPr/>
          <p:nvPr/>
        </p:nvSpPr>
        <p:spPr>
          <a:xfrm>
            <a:off x="3927450" y="5215508"/>
            <a:ext cx="2408238" cy="864096"/>
          </a:xfrm>
          <a:prstGeom prst="roundRect">
            <a:avLst/>
          </a:prstGeom>
          <a:solidFill>
            <a:schemeClr val="tx2">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000" b="1" dirty="0"/>
              <a:t>Procedimentos de Saúde</a:t>
            </a:r>
          </a:p>
        </p:txBody>
      </p:sp>
      <p:sp>
        <p:nvSpPr>
          <p:cNvPr id="24" name="Retângulo Arredondado 23">
            <a:extLst>
              <a:ext uri="{FF2B5EF4-FFF2-40B4-BE49-F238E27FC236}">
                <a16:creationId xmlns:a16="http://schemas.microsoft.com/office/drawing/2014/main" id="{584484D6-5040-5246-AA06-4884E730AD67}"/>
              </a:ext>
            </a:extLst>
          </p:cNvPr>
          <p:cNvSpPr/>
          <p:nvPr/>
        </p:nvSpPr>
        <p:spPr>
          <a:xfrm>
            <a:off x="12413804" y="5215508"/>
            <a:ext cx="1728192" cy="864096"/>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pt-BR" sz="2000" b="1" dirty="0"/>
              <a:t>APAC</a:t>
            </a:r>
            <a:endParaRPr lang="pt-BR" sz="2000" b="1" dirty="0">
              <a:solidFill>
                <a:srgbClr val="002060"/>
              </a:solidFill>
            </a:endParaRPr>
          </a:p>
        </p:txBody>
      </p:sp>
      <p:sp>
        <p:nvSpPr>
          <p:cNvPr id="25" name="Retângulo Arredondado 24">
            <a:extLst>
              <a:ext uri="{FF2B5EF4-FFF2-40B4-BE49-F238E27FC236}">
                <a16:creationId xmlns:a16="http://schemas.microsoft.com/office/drawing/2014/main" id="{64412987-F130-EF41-A32B-F18071876AC5}"/>
              </a:ext>
            </a:extLst>
          </p:cNvPr>
          <p:cNvSpPr/>
          <p:nvPr/>
        </p:nvSpPr>
        <p:spPr>
          <a:xfrm>
            <a:off x="3927450" y="6727676"/>
            <a:ext cx="2408238" cy="864096"/>
          </a:xfrm>
          <a:prstGeom prst="roundRect">
            <a:avLst/>
          </a:prstGeom>
          <a:solidFill>
            <a:schemeClr val="tx2">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000" b="1" dirty="0"/>
              <a:t>Internações hospitalares</a:t>
            </a:r>
          </a:p>
        </p:txBody>
      </p:sp>
      <p:sp>
        <p:nvSpPr>
          <p:cNvPr id="26" name="Retângulo Arredondado 25">
            <a:extLst>
              <a:ext uri="{FF2B5EF4-FFF2-40B4-BE49-F238E27FC236}">
                <a16:creationId xmlns:a16="http://schemas.microsoft.com/office/drawing/2014/main" id="{24ABA26E-0D34-CC45-8F14-A6B7FF05DFC8}"/>
              </a:ext>
            </a:extLst>
          </p:cNvPr>
          <p:cNvSpPr/>
          <p:nvPr/>
        </p:nvSpPr>
        <p:spPr>
          <a:xfrm>
            <a:off x="12413804" y="6727676"/>
            <a:ext cx="1728192" cy="864096"/>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pt-BR" sz="2000" b="1" dirty="0"/>
              <a:t>AIH</a:t>
            </a:r>
            <a:endParaRPr lang="pt-BR" sz="2000" b="1" dirty="0">
              <a:solidFill>
                <a:srgbClr val="002060"/>
              </a:solidFill>
            </a:endParaRPr>
          </a:p>
        </p:txBody>
      </p:sp>
      <p:cxnSp>
        <p:nvCxnSpPr>
          <p:cNvPr id="3" name="Conector de Seta Reta 2">
            <a:extLst>
              <a:ext uri="{FF2B5EF4-FFF2-40B4-BE49-F238E27FC236}">
                <a16:creationId xmlns:a16="http://schemas.microsoft.com/office/drawing/2014/main" id="{CF70C196-A3EB-B34F-A83A-C653C51C085E}"/>
              </a:ext>
            </a:extLst>
          </p:cNvPr>
          <p:cNvCxnSpPr>
            <a:cxnSpLocks/>
            <a:stCxn id="7" idx="3"/>
            <a:endCxn id="20" idx="1"/>
          </p:cNvCxnSpPr>
          <p:nvPr/>
        </p:nvCxnSpPr>
        <p:spPr>
          <a:xfrm>
            <a:off x="6335688" y="2623220"/>
            <a:ext cx="60781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a:extLst>
              <a:ext uri="{FF2B5EF4-FFF2-40B4-BE49-F238E27FC236}">
                <a16:creationId xmlns:a16="http://schemas.microsoft.com/office/drawing/2014/main" id="{8CCD3619-EBCF-0A46-A92A-A6772FC6024D}"/>
              </a:ext>
            </a:extLst>
          </p:cNvPr>
          <p:cNvCxnSpPr>
            <a:cxnSpLocks/>
            <a:stCxn id="21" idx="3"/>
            <a:endCxn id="22" idx="1"/>
          </p:cNvCxnSpPr>
          <p:nvPr/>
        </p:nvCxnSpPr>
        <p:spPr>
          <a:xfrm>
            <a:off x="6335688" y="4135388"/>
            <a:ext cx="60781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6D7787CE-4AC9-6E4C-98B2-877430AA2C4C}"/>
              </a:ext>
            </a:extLst>
          </p:cNvPr>
          <p:cNvCxnSpPr>
            <a:cxnSpLocks/>
            <a:stCxn id="23" idx="3"/>
            <a:endCxn id="24" idx="1"/>
          </p:cNvCxnSpPr>
          <p:nvPr/>
        </p:nvCxnSpPr>
        <p:spPr>
          <a:xfrm>
            <a:off x="6335688" y="5647556"/>
            <a:ext cx="60781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FAC47467-5667-C344-AA86-7F8B4EDC9A65}"/>
              </a:ext>
            </a:extLst>
          </p:cNvPr>
          <p:cNvCxnSpPr>
            <a:cxnSpLocks/>
            <a:stCxn id="25" idx="3"/>
            <a:endCxn id="26" idx="1"/>
          </p:cNvCxnSpPr>
          <p:nvPr/>
        </p:nvCxnSpPr>
        <p:spPr>
          <a:xfrm>
            <a:off x="6335688" y="7159724"/>
            <a:ext cx="60781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Gráfico 14" descr="Velocímetro baixo com preenchimento sólido">
            <a:extLst>
              <a:ext uri="{FF2B5EF4-FFF2-40B4-BE49-F238E27FC236}">
                <a16:creationId xmlns:a16="http://schemas.microsoft.com/office/drawing/2014/main" id="{0DD4251E-787C-7940-B156-35E69C0497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47395" y="2118719"/>
            <a:ext cx="914400" cy="914400"/>
          </a:xfrm>
          <a:prstGeom prst="rect">
            <a:avLst/>
          </a:prstGeom>
        </p:spPr>
      </p:pic>
      <p:pic>
        <p:nvPicPr>
          <p:cNvPr id="16" name="Gráfico 15" descr="Velocímetro baixo com preenchimento sólido">
            <a:extLst>
              <a:ext uri="{FF2B5EF4-FFF2-40B4-BE49-F238E27FC236}">
                <a16:creationId xmlns:a16="http://schemas.microsoft.com/office/drawing/2014/main" id="{1AF14BCD-32A6-BA41-A846-1410B3427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647395" y="6635080"/>
            <a:ext cx="914400" cy="914400"/>
          </a:xfrm>
          <a:prstGeom prst="rect">
            <a:avLst/>
          </a:prstGeom>
          <a:scene3d>
            <a:camera prst="orthographicFront">
              <a:rot lat="0" lon="11400000" rev="0"/>
            </a:camera>
            <a:lightRig rig="threePt" dir="t"/>
          </a:scene3d>
        </p:spPr>
      </p:pic>
      <p:pic>
        <p:nvPicPr>
          <p:cNvPr id="17" name="Gráfico 16" descr="Velocímetro médio com preenchimento sólido">
            <a:extLst>
              <a:ext uri="{FF2B5EF4-FFF2-40B4-BE49-F238E27FC236}">
                <a16:creationId xmlns:a16="http://schemas.microsoft.com/office/drawing/2014/main" id="{5B21AB09-296B-6649-AD59-8B64247070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647395" y="5086300"/>
            <a:ext cx="914400" cy="914400"/>
          </a:xfrm>
          <a:prstGeom prst="rect">
            <a:avLst/>
          </a:prstGeom>
        </p:spPr>
      </p:pic>
      <p:pic>
        <p:nvPicPr>
          <p:cNvPr id="19" name="Gráfico 18" descr="Velocímetro baixo com preenchimento sólido">
            <a:extLst>
              <a:ext uri="{FF2B5EF4-FFF2-40B4-BE49-F238E27FC236}">
                <a16:creationId xmlns:a16="http://schemas.microsoft.com/office/drawing/2014/main" id="{2FBC151F-14B4-6947-93F9-50DBC86E0D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647395" y="3651920"/>
            <a:ext cx="914400" cy="914400"/>
          </a:xfrm>
          <a:prstGeom prst="rect">
            <a:avLst/>
          </a:prstGeom>
          <a:scene3d>
            <a:camera prst="orthographicFront">
              <a:rot lat="0" lon="11400000" rev="0"/>
            </a:camera>
            <a:lightRig rig="threePt" dir="t"/>
          </a:scene3d>
        </p:spPr>
      </p:pic>
      <p:sp>
        <p:nvSpPr>
          <p:cNvPr id="2" name="Retângulo 1">
            <a:extLst>
              <a:ext uri="{FF2B5EF4-FFF2-40B4-BE49-F238E27FC236}">
                <a16:creationId xmlns:a16="http://schemas.microsoft.com/office/drawing/2014/main" id="{1744C72D-79A7-524E-89C6-0C84632AC9E7}"/>
              </a:ext>
            </a:extLst>
          </p:cNvPr>
          <p:cNvSpPr/>
          <p:nvPr/>
        </p:nvSpPr>
        <p:spPr>
          <a:xfrm>
            <a:off x="6744360" y="2236331"/>
            <a:ext cx="3300904" cy="369332"/>
          </a:xfrm>
          <a:prstGeom prst="rect">
            <a:avLst/>
          </a:prstGeom>
        </p:spPr>
        <p:txBody>
          <a:bodyPr wrap="none">
            <a:spAutoFit/>
          </a:bodyPr>
          <a:lstStyle/>
          <a:p>
            <a:r>
              <a:rPr lang="pt-BR" dirty="0">
                <a:solidFill>
                  <a:schemeClr val="tx1">
                    <a:lumMod val="50000"/>
                    <a:lumOff val="50000"/>
                  </a:schemeClr>
                </a:solidFill>
                <a:latin typeface="Calibri" panose="020F0502020204030204" pitchFamily="34" charset="0"/>
                <a:cs typeface="Calibri" panose="020F0502020204030204" pitchFamily="34" charset="0"/>
              </a:rPr>
              <a:t>Médicos, Enfermeiros, </a:t>
            </a:r>
            <a:r>
              <a:rPr lang="pt-BR" dirty="0" err="1">
                <a:solidFill>
                  <a:schemeClr val="tx1">
                    <a:lumMod val="50000"/>
                    <a:lumOff val="50000"/>
                  </a:schemeClr>
                </a:solidFill>
                <a:latin typeface="Calibri" panose="020F0502020204030204" pitchFamily="34" charset="0"/>
                <a:cs typeface="Calibri" panose="020F0502020204030204" pitchFamily="34" charset="0"/>
              </a:rPr>
              <a:t>Físios</a:t>
            </a:r>
            <a:r>
              <a:rPr lang="pt-BR" dirty="0">
                <a:solidFill>
                  <a:schemeClr val="tx1">
                    <a:lumMod val="50000"/>
                    <a:lumOff val="50000"/>
                  </a:schemeClr>
                </a:solidFill>
                <a:latin typeface="Calibri" panose="020F0502020204030204" pitchFamily="34" charset="0"/>
                <a:cs typeface="Calibri" panose="020F0502020204030204" pitchFamily="34" charset="0"/>
              </a:rPr>
              <a:t>, etc.</a:t>
            </a:r>
          </a:p>
        </p:txBody>
      </p:sp>
      <p:sp>
        <p:nvSpPr>
          <p:cNvPr id="27" name="Retângulo 26">
            <a:extLst>
              <a:ext uri="{FF2B5EF4-FFF2-40B4-BE49-F238E27FC236}">
                <a16:creationId xmlns:a16="http://schemas.microsoft.com/office/drawing/2014/main" id="{11E45A1B-A8F6-474A-99F4-184E9751098E}"/>
              </a:ext>
            </a:extLst>
          </p:cNvPr>
          <p:cNvSpPr/>
          <p:nvPr/>
        </p:nvSpPr>
        <p:spPr>
          <a:xfrm>
            <a:off x="6776754" y="3734698"/>
            <a:ext cx="3585277" cy="369332"/>
          </a:xfrm>
          <a:prstGeom prst="rect">
            <a:avLst/>
          </a:prstGeom>
        </p:spPr>
        <p:txBody>
          <a:bodyPr wrap="none">
            <a:spAutoFit/>
          </a:bodyPr>
          <a:lstStyle/>
          <a:p>
            <a:r>
              <a:rPr lang="pt-BR" dirty="0">
                <a:solidFill>
                  <a:schemeClr val="tx1">
                    <a:lumMod val="50000"/>
                    <a:lumOff val="50000"/>
                  </a:schemeClr>
                </a:solidFill>
                <a:latin typeface="Calibri" panose="020F0502020204030204" pitchFamily="34" charset="0"/>
                <a:cs typeface="Calibri" panose="020F0502020204030204" pitchFamily="34" charset="0"/>
              </a:rPr>
              <a:t>Indústria farmacêutica e de </a:t>
            </a:r>
            <a:r>
              <a:rPr lang="pt-BR" dirty="0" err="1">
                <a:solidFill>
                  <a:schemeClr val="tx1">
                    <a:lumMod val="50000"/>
                    <a:lumOff val="50000"/>
                  </a:schemeClr>
                </a:solidFill>
                <a:latin typeface="Calibri" panose="020F0502020204030204" pitchFamily="34" charset="0"/>
                <a:cs typeface="Calibri" panose="020F0502020204030204" pitchFamily="34" charset="0"/>
              </a:rPr>
              <a:t>devices</a:t>
            </a:r>
            <a:endParaRPr lang="pt-BR"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8" name="Retângulo 27">
            <a:extLst>
              <a:ext uri="{FF2B5EF4-FFF2-40B4-BE49-F238E27FC236}">
                <a16:creationId xmlns:a16="http://schemas.microsoft.com/office/drawing/2014/main" id="{6FC09C90-0681-6348-96A5-BDDCBDAAD0EF}"/>
              </a:ext>
            </a:extLst>
          </p:cNvPr>
          <p:cNvSpPr/>
          <p:nvPr/>
        </p:nvSpPr>
        <p:spPr>
          <a:xfrm>
            <a:off x="6776753" y="5246866"/>
            <a:ext cx="2907784" cy="369332"/>
          </a:xfrm>
          <a:prstGeom prst="rect">
            <a:avLst/>
          </a:prstGeom>
        </p:spPr>
        <p:txBody>
          <a:bodyPr wrap="none">
            <a:spAutoFit/>
          </a:bodyPr>
          <a:lstStyle/>
          <a:p>
            <a:r>
              <a:rPr lang="pt-BR" dirty="0">
                <a:solidFill>
                  <a:schemeClr val="tx1">
                    <a:lumMod val="50000"/>
                    <a:lumOff val="50000"/>
                  </a:schemeClr>
                </a:solidFill>
                <a:latin typeface="Calibri" panose="020F0502020204030204" pitchFamily="34" charset="0"/>
                <a:cs typeface="Calibri" panose="020F0502020204030204" pitchFamily="34" charset="0"/>
              </a:rPr>
              <a:t>Cirurgias, exames, OPME etc.</a:t>
            </a:r>
          </a:p>
        </p:txBody>
      </p:sp>
      <p:sp>
        <p:nvSpPr>
          <p:cNvPr id="31" name="Retângulo 30">
            <a:extLst>
              <a:ext uri="{FF2B5EF4-FFF2-40B4-BE49-F238E27FC236}">
                <a16:creationId xmlns:a16="http://schemas.microsoft.com/office/drawing/2014/main" id="{B37039AB-DC86-A54D-BEBC-E56E578B8E97}"/>
              </a:ext>
            </a:extLst>
          </p:cNvPr>
          <p:cNvSpPr/>
          <p:nvPr/>
        </p:nvSpPr>
        <p:spPr>
          <a:xfrm>
            <a:off x="6776753" y="6756112"/>
            <a:ext cx="3129062" cy="369332"/>
          </a:xfrm>
          <a:prstGeom prst="rect">
            <a:avLst/>
          </a:prstGeom>
        </p:spPr>
        <p:txBody>
          <a:bodyPr wrap="none">
            <a:spAutoFit/>
          </a:bodyPr>
          <a:lstStyle/>
          <a:p>
            <a:r>
              <a:rPr lang="pt-BR" dirty="0">
                <a:solidFill>
                  <a:schemeClr val="tx1">
                    <a:lumMod val="50000"/>
                    <a:lumOff val="50000"/>
                  </a:schemeClr>
                </a:solidFill>
                <a:latin typeface="Calibri" panose="020F0502020204030204" pitchFamily="34" charset="0"/>
                <a:cs typeface="Calibri" panose="020F0502020204030204" pitchFamily="34" charset="0"/>
              </a:rPr>
              <a:t>Clínicas, cirúrgicas e obstétricas</a:t>
            </a:r>
          </a:p>
        </p:txBody>
      </p:sp>
      <p:sp>
        <p:nvSpPr>
          <p:cNvPr id="4" name="Retângulo 3">
            <a:extLst>
              <a:ext uri="{FF2B5EF4-FFF2-40B4-BE49-F238E27FC236}">
                <a16:creationId xmlns:a16="http://schemas.microsoft.com/office/drawing/2014/main" id="{682AEF69-486E-560A-F44C-440D7BFDE3D6}"/>
              </a:ext>
            </a:extLst>
          </p:cNvPr>
          <p:cNvSpPr/>
          <p:nvPr/>
        </p:nvSpPr>
        <p:spPr>
          <a:xfrm>
            <a:off x="4417835" y="8065825"/>
            <a:ext cx="8199681" cy="369332"/>
          </a:xfrm>
          <a:prstGeom prst="rect">
            <a:avLst/>
          </a:prstGeom>
        </p:spPr>
        <p:txBody>
          <a:bodyPr wrap="none">
            <a:spAutoFit/>
          </a:bodyPr>
          <a:lstStyle/>
          <a:p>
            <a:r>
              <a:rPr lang="pt-BR" dirty="0">
                <a:solidFill>
                  <a:schemeClr val="tx1">
                    <a:lumMod val="50000"/>
                    <a:lumOff val="50000"/>
                  </a:schemeClr>
                </a:solidFill>
                <a:latin typeface="Calibri" panose="020F0502020204030204" pitchFamily="34" charset="0"/>
                <a:cs typeface="Calibri" panose="020F0502020204030204" pitchFamily="34" charset="0"/>
              </a:rPr>
              <a:t>OBS.: Esta situação não se aplica a OS, OSCIP, Fundações e outras organizações sociais</a:t>
            </a:r>
          </a:p>
        </p:txBody>
      </p:sp>
      <p:sp>
        <p:nvSpPr>
          <p:cNvPr id="5" name="Retângulo 4">
            <a:hlinkClick r:id="rId8"/>
            <a:extLst>
              <a:ext uri="{FF2B5EF4-FFF2-40B4-BE49-F238E27FC236}">
                <a16:creationId xmlns:a16="http://schemas.microsoft.com/office/drawing/2014/main" id="{9732230A-96EF-D0E7-6126-D261446060F3}"/>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6" name="Oval 5">
            <a:extLst>
              <a:ext uri="{FF2B5EF4-FFF2-40B4-BE49-F238E27FC236}">
                <a16:creationId xmlns:a16="http://schemas.microsoft.com/office/drawing/2014/main" id="{01BEDEED-4CA7-E1B8-F372-F14D47759872}"/>
              </a:ext>
            </a:extLst>
          </p:cNvPr>
          <p:cNvSpPr/>
          <p:nvPr/>
        </p:nvSpPr>
        <p:spPr>
          <a:xfrm>
            <a:off x="3331026" y="2336930"/>
            <a:ext cx="596425" cy="64633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8" name="Oval 7">
            <a:extLst>
              <a:ext uri="{FF2B5EF4-FFF2-40B4-BE49-F238E27FC236}">
                <a16:creationId xmlns:a16="http://schemas.microsoft.com/office/drawing/2014/main" id="{78AF5B6C-04A0-B7CF-C899-BE30E1C43025}"/>
              </a:ext>
            </a:extLst>
          </p:cNvPr>
          <p:cNvSpPr/>
          <p:nvPr/>
        </p:nvSpPr>
        <p:spPr>
          <a:xfrm>
            <a:off x="3331026" y="3812223"/>
            <a:ext cx="596425" cy="64633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2</a:t>
            </a:r>
          </a:p>
        </p:txBody>
      </p:sp>
      <p:sp>
        <p:nvSpPr>
          <p:cNvPr id="9" name="Oval 8">
            <a:extLst>
              <a:ext uri="{FF2B5EF4-FFF2-40B4-BE49-F238E27FC236}">
                <a16:creationId xmlns:a16="http://schemas.microsoft.com/office/drawing/2014/main" id="{37202084-99FE-6A2D-AFBA-2C1BD12ACBDC}"/>
              </a:ext>
            </a:extLst>
          </p:cNvPr>
          <p:cNvSpPr/>
          <p:nvPr/>
        </p:nvSpPr>
        <p:spPr>
          <a:xfrm>
            <a:off x="3331026" y="5324391"/>
            <a:ext cx="596425" cy="64633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3</a:t>
            </a:r>
          </a:p>
        </p:txBody>
      </p:sp>
      <p:sp>
        <p:nvSpPr>
          <p:cNvPr id="10" name="Oval 9">
            <a:extLst>
              <a:ext uri="{FF2B5EF4-FFF2-40B4-BE49-F238E27FC236}">
                <a16:creationId xmlns:a16="http://schemas.microsoft.com/office/drawing/2014/main" id="{80C8000C-7DC6-F519-6B73-0FB8F148B4E6}"/>
              </a:ext>
            </a:extLst>
          </p:cNvPr>
          <p:cNvSpPr/>
          <p:nvPr/>
        </p:nvSpPr>
        <p:spPr>
          <a:xfrm>
            <a:off x="3331025" y="6836559"/>
            <a:ext cx="596425" cy="64633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4</a:t>
            </a:r>
          </a:p>
        </p:txBody>
      </p:sp>
      <p:sp>
        <p:nvSpPr>
          <p:cNvPr id="11" name="CaixaDeTexto 10">
            <a:extLst>
              <a:ext uri="{FF2B5EF4-FFF2-40B4-BE49-F238E27FC236}">
                <a16:creationId xmlns:a16="http://schemas.microsoft.com/office/drawing/2014/main" id="{1CFBEFD2-A97F-DB9A-C5D2-B5142A77F113}"/>
              </a:ext>
            </a:extLst>
          </p:cNvPr>
          <p:cNvSpPr txBox="1"/>
          <p:nvPr/>
        </p:nvSpPr>
        <p:spPr>
          <a:xfrm>
            <a:off x="4417835" y="8497872"/>
            <a:ext cx="2890535" cy="276999"/>
          </a:xfrm>
          <a:prstGeom prst="rect">
            <a:avLst/>
          </a:prstGeom>
          <a:noFill/>
        </p:spPr>
        <p:txBody>
          <a:bodyPr wrap="none" rtlCol="0">
            <a:spAutoFit/>
          </a:bodyPr>
          <a:lstStyle/>
          <a:p>
            <a:r>
              <a:rPr lang="pt-BR" sz="1200" i="1" dirty="0">
                <a:solidFill>
                  <a:schemeClr val="tx1">
                    <a:lumMod val="65000"/>
                    <a:lumOff val="35000"/>
                  </a:schemeClr>
                </a:solidFill>
              </a:rPr>
              <a:t>Fonte: Prof. Fernando Fernandes, 2020</a:t>
            </a:r>
          </a:p>
        </p:txBody>
      </p:sp>
    </p:spTree>
    <p:extLst>
      <p:ext uri="{BB962C8B-B14F-4D97-AF65-F5344CB8AC3E}">
        <p14:creationId xmlns:p14="http://schemas.microsoft.com/office/powerpoint/2010/main" val="183515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4027898"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Financiamento</a:t>
            </a:r>
          </a:p>
        </p:txBody>
      </p:sp>
      <p:sp>
        <p:nvSpPr>
          <p:cNvPr id="19" name="CaixaDeTexto 18">
            <a:extLst>
              <a:ext uri="{FF2B5EF4-FFF2-40B4-BE49-F238E27FC236}">
                <a16:creationId xmlns:a16="http://schemas.microsoft.com/office/drawing/2014/main" id="{F13DB616-BE34-7F49-B0C5-D59C615228CE}"/>
              </a:ext>
            </a:extLst>
          </p:cNvPr>
          <p:cNvSpPr txBox="1"/>
          <p:nvPr/>
        </p:nvSpPr>
        <p:spPr>
          <a:xfrm>
            <a:off x="3391508" y="9905034"/>
            <a:ext cx="7660302" cy="461665"/>
          </a:xfrm>
          <a:prstGeom prst="rect">
            <a:avLst/>
          </a:prstGeom>
          <a:noFill/>
        </p:spPr>
        <p:txBody>
          <a:bodyPr wrap="none" rtlCol="0">
            <a:spAutoFit/>
          </a:bodyPr>
          <a:lstStyle/>
          <a:p>
            <a:pPr algn="ctr"/>
            <a:r>
              <a:rPr lang="pt-BR" sz="1200" dirty="0">
                <a:solidFill>
                  <a:schemeClr val="tx1">
                    <a:lumMod val="50000"/>
                    <a:lumOff val="50000"/>
                  </a:schemeClr>
                </a:solidFill>
                <a:latin typeface="Calibri" panose="020F0502020204030204" pitchFamily="34" charset="0"/>
                <a:cs typeface="Calibri" panose="020F0502020204030204" pitchFamily="34" charset="0"/>
              </a:rPr>
              <a:t>Fonte: Rede Humaniza SUS - CONHECENDO OS BLOCOS DE FINANCIAMENTO DO SUS – REPASSE FUNDO A FUNDO, 2015</a:t>
            </a:r>
          </a:p>
          <a:p>
            <a:pPr algn="ctr"/>
            <a:endParaRPr lang="pt-BR" sz="12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 name="Retângulo 1">
            <a:hlinkClick r:id="rId2"/>
            <a:extLst>
              <a:ext uri="{FF2B5EF4-FFF2-40B4-BE49-F238E27FC236}">
                <a16:creationId xmlns:a16="http://schemas.microsoft.com/office/drawing/2014/main" id="{FF43C13E-E836-F18C-3B01-93E99148E174}"/>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1026" name="Picture 2" descr="CONHECENDO OS BLOCOS DE FINANCIAMENTO DO SUS – REPASSE FUNDO A FUNDO | Rede  Humaniza SUS - O SUS QUE DÁ CERTO">
            <a:extLst>
              <a:ext uri="{FF2B5EF4-FFF2-40B4-BE49-F238E27FC236}">
                <a16:creationId xmlns:a16="http://schemas.microsoft.com/office/drawing/2014/main" id="{88924AE2-0398-A49F-7F48-62865ED07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390" y="1183061"/>
            <a:ext cx="8117408" cy="809421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1580AA8-7ED6-DD8D-F738-76AFF01DE6E3}"/>
              </a:ext>
            </a:extLst>
          </p:cNvPr>
          <p:cNvSpPr/>
          <p:nvPr/>
        </p:nvSpPr>
        <p:spPr>
          <a:xfrm>
            <a:off x="5304107" y="9297715"/>
            <a:ext cx="547886" cy="5164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5" name="Oval 4">
            <a:extLst>
              <a:ext uri="{FF2B5EF4-FFF2-40B4-BE49-F238E27FC236}">
                <a16:creationId xmlns:a16="http://schemas.microsoft.com/office/drawing/2014/main" id="{339E6DB9-728E-1991-2EDA-FB1429AD1F0A}"/>
              </a:ext>
            </a:extLst>
          </p:cNvPr>
          <p:cNvSpPr/>
          <p:nvPr/>
        </p:nvSpPr>
        <p:spPr>
          <a:xfrm>
            <a:off x="7732018" y="9297715"/>
            <a:ext cx="547886" cy="5164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2</a:t>
            </a:r>
          </a:p>
        </p:txBody>
      </p:sp>
      <p:sp>
        <p:nvSpPr>
          <p:cNvPr id="6" name="Oval 5">
            <a:extLst>
              <a:ext uri="{FF2B5EF4-FFF2-40B4-BE49-F238E27FC236}">
                <a16:creationId xmlns:a16="http://schemas.microsoft.com/office/drawing/2014/main" id="{CDA782D7-2877-F80C-6067-4696481460CE}"/>
              </a:ext>
            </a:extLst>
          </p:cNvPr>
          <p:cNvSpPr/>
          <p:nvPr/>
        </p:nvSpPr>
        <p:spPr>
          <a:xfrm>
            <a:off x="6147842" y="9297714"/>
            <a:ext cx="547886" cy="5164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3</a:t>
            </a:r>
          </a:p>
        </p:txBody>
      </p:sp>
      <p:sp>
        <p:nvSpPr>
          <p:cNvPr id="7" name="Oval 6">
            <a:extLst>
              <a:ext uri="{FF2B5EF4-FFF2-40B4-BE49-F238E27FC236}">
                <a16:creationId xmlns:a16="http://schemas.microsoft.com/office/drawing/2014/main" id="{D2FFAAFC-345E-6EB3-4239-A07A0A27582D}"/>
              </a:ext>
            </a:extLst>
          </p:cNvPr>
          <p:cNvSpPr/>
          <p:nvPr/>
        </p:nvSpPr>
        <p:spPr>
          <a:xfrm>
            <a:off x="6675368" y="9297713"/>
            <a:ext cx="547886" cy="5164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4</a:t>
            </a:r>
          </a:p>
        </p:txBody>
      </p:sp>
      <p:sp>
        <p:nvSpPr>
          <p:cNvPr id="8" name="Oval 7">
            <a:extLst>
              <a:ext uri="{FF2B5EF4-FFF2-40B4-BE49-F238E27FC236}">
                <a16:creationId xmlns:a16="http://schemas.microsoft.com/office/drawing/2014/main" id="{09B7C583-EEDF-57B5-E552-9B62E5D5EA65}"/>
              </a:ext>
            </a:extLst>
          </p:cNvPr>
          <p:cNvSpPr/>
          <p:nvPr/>
        </p:nvSpPr>
        <p:spPr>
          <a:xfrm>
            <a:off x="8870057" y="9274974"/>
            <a:ext cx="547886" cy="5164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3</a:t>
            </a:r>
          </a:p>
        </p:txBody>
      </p:sp>
    </p:spTree>
    <p:extLst>
      <p:ext uri="{BB962C8B-B14F-4D97-AF65-F5344CB8AC3E}">
        <p14:creationId xmlns:p14="http://schemas.microsoft.com/office/powerpoint/2010/main" val="519691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256685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SIGTAP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sp>
        <p:nvSpPr>
          <p:cNvPr id="2" name="Retângulo 1">
            <a:extLst>
              <a:ext uri="{FF2B5EF4-FFF2-40B4-BE49-F238E27FC236}">
                <a16:creationId xmlns:a16="http://schemas.microsoft.com/office/drawing/2014/main" id="{5AF91F7B-9211-9644-A43F-FB4B1D00D6A3}"/>
              </a:ext>
            </a:extLst>
          </p:cNvPr>
          <p:cNvSpPr/>
          <p:nvPr/>
        </p:nvSpPr>
        <p:spPr>
          <a:xfrm>
            <a:off x="3167336" y="8368260"/>
            <a:ext cx="11593288" cy="1200329"/>
          </a:xfrm>
          <a:prstGeom prst="rect">
            <a:avLst/>
          </a:prstGeom>
        </p:spPr>
        <p:txBody>
          <a:bodyPr wrap="square">
            <a:spAutoFit/>
          </a:bodyPr>
          <a:lstStyle/>
          <a:p>
            <a:pPr algn="ctr"/>
            <a:endParaRPr lang="pt-BR" sz="1600" dirty="0">
              <a:solidFill>
                <a:schemeClr val="tx1">
                  <a:lumMod val="65000"/>
                  <a:lumOff val="35000"/>
                </a:schemeClr>
              </a:solidFill>
              <a:latin typeface="Helvetica" pitchFamily="2" charset="0"/>
              <a:cs typeface="Calibri" panose="020F0502020204030204" pitchFamily="34" charset="0"/>
            </a:endParaRPr>
          </a:p>
          <a:p>
            <a:pPr algn="ctr"/>
            <a:r>
              <a:rPr lang="pt-BR" sz="1600" u="sng" dirty="0">
                <a:solidFill>
                  <a:schemeClr val="tx1">
                    <a:lumMod val="65000"/>
                    <a:lumOff val="35000"/>
                  </a:schemeClr>
                </a:solidFill>
                <a:latin typeface="Helvetica" pitchFamily="2" charset="0"/>
                <a:cs typeface="Calibri" panose="020F0502020204030204" pitchFamily="34" charset="0"/>
                <a:hlinkClick r:id="rId3">
                  <a:extLst>
                    <a:ext uri="{A12FA001-AC4F-418D-AE19-62706E023703}">
                      <ahyp:hlinkClr xmlns:ahyp="http://schemas.microsoft.com/office/drawing/2018/hyperlinkcolor" val="tx"/>
                    </a:ext>
                  </a:extLst>
                </a:hlinkClick>
              </a:rPr>
              <a:t>Lei 14.820, de 2024,</a:t>
            </a:r>
            <a:r>
              <a:rPr lang="pt-BR" sz="1600" dirty="0">
                <a:solidFill>
                  <a:schemeClr val="tx1">
                    <a:lumMod val="65000"/>
                    <a:lumOff val="35000"/>
                  </a:schemeClr>
                </a:solidFill>
                <a:latin typeface="Helvetica" pitchFamily="2" charset="0"/>
                <a:cs typeface="Calibri" panose="020F0502020204030204" pitchFamily="34" charset="0"/>
              </a:rPr>
              <a:t> que determina a revisão periódica dos valores de remuneração dos serviços prestados ao Sistema Único de Saúde (SUS) e estabelece que em dezembro de cada ano ato do Ministério da Saúde defina atualização dos valores</a:t>
            </a:r>
          </a:p>
          <a:p>
            <a:endParaRPr lang="pt-BR" sz="1200" dirty="0">
              <a:solidFill>
                <a:schemeClr val="tx1">
                  <a:lumMod val="65000"/>
                  <a:lumOff val="35000"/>
                </a:schemeClr>
              </a:solidFill>
              <a:latin typeface="Helvetica" pitchFamily="2" charset="0"/>
              <a:cs typeface="Calibri" panose="020F0502020204030204" pitchFamily="34" charset="0"/>
            </a:endParaRPr>
          </a:p>
          <a:p>
            <a:r>
              <a:rPr lang="pt-BR" sz="1200" dirty="0">
                <a:solidFill>
                  <a:schemeClr val="tx1">
                    <a:lumMod val="65000"/>
                    <a:lumOff val="35000"/>
                  </a:schemeClr>
                </a:solidFill>
                <a:latin typeface="Helvetica" pitchFamily="2" charset="0"/>
                <a:cs typeface="Calibri" panose="020F0502020204030204" pitchFamily="34" charset="0"/>
              </a:rPr>
              <a:t>Fonte: Agência Senado, 2024</a:t>
            </a:r>
          </a:p>
        </p:txBody>
      </p:sp>
      <p:sp>
        <p:nvSpPr>
          <p:cNvPr id="8" name="CaixaDeTexto 7">
            <a:extLst>
              <a:ext uri="{FF2B5EF4-FFF2-40B4-BE49-F238E27FC236}">
                <a16:creationId xmlns:a16="http://schemas.microsoft.com/office/drawing/2014/main" id="{1A0498F5-2D12-DA4D-98DB-8928A5C775A1}"/>
              </a:ext>
            </a:extLst>
          </p:cNvPr>
          <p:cNvSpPr txBox="1"/>
          <p:nvPr/>
        </p:nvSpPr>
        <p:spPr>
          <a:xfrm>
            <a:off x="2663280" y="996889"/>
            <a:ext cx="11327396" cy="430887"/>
          </a:xfrm>
          <a:prstGeom prst="rect">
            <a:avLst/>
          </a:prstGeom>
          <a:noFill/>
        </p:spPr>
        <p:txBody>
          <a:bodyPr wrap="none" rtlCol="0">
            <a:spAutoFit/>
          </a:bodyPr>
          <a:lstStyle>
            <a:defPPr>
              <a:defRPr lang="pt-BR"/>
            </a:defPPr>
            <a:lvl1pPr>
              <a:defRPr sz="2800">
                <a:solidFill>
                  <a:srgbClr val="003E7E"/>
                </a:solidFill>
              </a:defRPr>
            </a:lvl1pPr>
          </a:lstStyle>
          <a:p>
            <a:r>
              <a:rPr lang="pt-BR" sz="2200" dirty="0">
                <a:latin typeface="Helvetica Neue" panose="02000503000000020004" pitchFamily="2" charset="0"/>
                <a:cs typeface="Calibri" panose="020F0502020204030204" pitchFamily="34" charset="0"/>
              </a:rPr>
              <a:t>Sistema de Gerenciamento da Tabela de Procedimentos, Medicamentos e OPM do SUS</a:t>
            </a:r>
          </a:p>
        </p:txBody>
      </p:sp>
      <p:sp>
        <p:nvSpPr>
          <p:cNvPr id="3" name="Retângulo 2">
            <a:hlinkClick r:id="rId4"/>
            <a:extLst>
              <a:ext uri="{FF2B5EF4-FFF2-40B4-BE49-F238E27FC236}">
                <a16:creationId xmlns:a16="http://schemas.microsoft.com/office/drawing/2014/main" id="{D681E944-5EF7-B03E-47A1-97E4C3124479}"/>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2050" name="Picture 2" descr="Módulo Pesquisa - SIGTAP">
            <a:extLst>
              <a:ext uri="{FF2B5EF4-FFF2-40B4-BE49-F238E27FC236}">
                <a16:creationId xmlns:a16="http://schemas.microsoft.com/office/drawing/2014/main" id="{C385416D-3FC0-EED1-455F-1C5BD8F68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5501" y="1767665"/>
            <a:ext cx="9816958" cy="661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686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1642437"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SIGTAP - SUS</a:t>
            </a:r>
          </a:p>
        </p:txBody>
      </p:sp>
      <p:sp>
        <p:nvSpPr>
          <p:cNvPr id="4" name="Retângulo 3">
            <a:extLst>
              <a:ext uri="{FF2B5EF4-FFF2-40B4-BE49-F238E27FC236}">
                <a16:creationId xmlns:a16="http://schemas.microsoft.com/office/drawing/2014/main" id="{682AEF69-486E-560A-F44C-440D7BFDE3D6}"/>
              </a:ext>
            </a:extLst>
          </p:cNvPr>
          <p:cNvSpPr/>
          <p:nvPr/>
        </p:nvSpPr>
        <p:spPr>
          <a:xfrm>
            <a:off x="2663280" y="9728626"/>
            <a:ext cx="3109826" cy="307777"/>
          </a:xfrm>
          <a:prstGeom prst="rect">
            <a:avLst/>
          </a:prstGeom>
        </p:spPr>
        <p:txBody>
          <a:bodyPr wrap="none">
            <a:spAutoFit/>
          </a:bodyPr>
          <a:lstStyle/>
          <a:p>
            <a:r>
              <a:rPr lang="pt-BR" sz="1400" dirty="0">
                <a:solidFill>
                  <a:schemeClr val="tx1">
                    <a:lumMod val="50000"/>
                    <a:lumOff val="50000"/>
                  </a:schemeClr>
                </a:solidFill>
                <a:latin typeface="Calibri" panose="020F0502020204030204" pitchFamily="34" charset="0"/>
                <a:cs typeface="Calibri" panose="020F0502020204030204" pitchFamily="34" charset="0"/>
              </a:rPr>
              <a:t>Fonte.: https://</a:t>
            </a:r>
            <a:r>
              <a:rPr lang="pt-BR" sz="1400" dirty="0" err="1">
                <a:solidFill>
                  <a:schemeClr val="tx1">
                    <a:lumMod val="50000"/>
                    <a:lumOff val="50000"/>
                  </a:schemeClr>
                </a:solidFill>
                <a:latin typeface="Calibri" panose="020F0502020204030204" pitchFamily="34" charset="0"/>
                <a:cs typeface="Calibri" panose="020F0502020204030204" pitchFamily="34" charset="0"/>
              </a:rPr>
              <a:t>wiki.saude.gov.br</a:t>
            </a:r>
            <a:r>
              <a:rPr lang="pt-BR" sz="1400" dirty="0">
                <a:solidFill>
                  <a:schemeClr val="tx1">
                    <a:lumMod val="50000"/>
                    <a:lumOff val="50000"/>
                  </a:schemeClr>
                </a:solidFill>
                <a:latin typeface="Calibri" panose="020F0502020204030204" pitchFamily="34" charset="0"/>
                <a:cs typeface="Calibri" panose="020F0502020204030204" pitchFamily="34" charset="0"/>
              </a:rPr>
              <a:t>/, 2023</a:t>
            </a:r>
          </a:p>
        </p:txBody>
      </p:sp>
      <p:pic>
        <p:nvPicPr>
          <p:cNvPr id="1026" name="Picture 2">
            <a:extLst>
              <a:ext uri="{FF2B5EF4-FFF2-40B4-BE49-F238E27FC236}">
                <a16:creationId xmlns:a16="http://schemas.microsoft.com/office/drawing/2014/main" id="{710DB11E-A1B7-FB9D-9A7D-24728C5A5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344" y="2324155"/>
            <a:ext cx="6458564" cy="3816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CA207EF-8E7E-6C6B-A25C-5806AD9A0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7976" y="6192262"/>
            <a:ext cx="5883362" cy="3608462"/>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AC20C5B-BE9C-3A6F-F5AF-D8D1F044DA83}"/>
              </a:ext>
            </a:extLst>
          </p:cNvPr>
          <p:cNvSpPr txBox="1"/>
          <p:nvPr/>
        </p:nvSpPr>
        <p:spPr>
          <a:xfrm>
            <a:off x="8927976" y="5719564"/>
            <a:ext cx="8338048" cy="507831"/>
          </a:xfrm>
          <a:prstGeom prst="rect">
            <a:avLst/>
          </a:prstGeom>
          <a:noFill/>
        </p:spPr>
        <p:txBody>
          <a:bodyPr wrap="square">
            <a:spAutoFit/>
          </a:bodyPr>
          <a:lstStyle/>
          <a:p>
            <a:pPr algn="just"/>
            <a:r>
              <a:rPr lang="pt-BR" dirty="0">
                <a:solidFill>
                  <a:schemeClr val="tx1">
                    <a:lumMod val="65000"/>
                    <a:lumOff val="35000"/>
                  </a:schemeClr>
                </a:solidFill>
                <a:effectLst/>
                <a:latin typeface="Calibri" panose="020F0502020204030204" pitchFamily="34" charset="0"/>
                <a:cs typeface="Calibri" panose="020F0502020204030204" pitchFamily="34" charset="0"/>
              </a:rPr>
              <a:t>Estrutura de Codificação da Tabela de Procedimentos</a:t>
            </a:r>
          </a:p>
        </p:txBody>
      </p:sp>
      <p:sp>
        <p:nvSpPr>
          <p:cNvPr id="9" name="CaixaDeTexto 8">
            <a:extLst>
              <a:ext uri="{FF2B5EF4-FFF2-40B4-BE49-F238E27FC236}">
                <a16:creationId xmlns:a16="http://schemas.microsoft.com/office/drawing/2014/main" id="{A2C80210-19EE-7127-603F-FF7D5130D6E6}"/>
              </a:ext>
            </a:extLst>
          </p:cNvPr>
          <p:cNvSpPr txBox="1"/>
          <p:nvPr/>
        </p:nvSpPr>
        <p:spPr>
          <a:xfrm>
            <a:off x="3959424" y="1903140"/>
            <a:ext cx="6858000" cy="369332"/>
          </a:xfrm>
          <a:prstGeom prst="rect">
            <a:avLst/>
          </a:prstGeom>
          <a:noFill/>
        </p:spPr>
        <p:txBody>
          <a:bodyPr wrap="square">
            <a:spAutoFit/>
          </a:bodyPr>
          <a:lstStyle/>
          <a:p>
            <a:pPr algn="just"/>
            <a:r>
              <a:rPr lang="pt-BR" dirty="0">
                <a:solidFill>
                  <a:schemeClr val="tx1">
                    <a:lumMod val="65000"/>
                    <a:lumOff val="35000"/>
                  </a:schemeClr>
                </a:solidFill>
                <a:effectLst/>
                <a:latin typeface="Calibri" panose="020F0502020204030204" pitchFamily="34" charset="0"/>
                <a:cs typeface="Calibri" panose="020F0502020204030204" pitchFamily="34" charset="0"/>
              </a:rPr>
              <a:t>Organização da Tabela de Procedimentos</a:t>
            </a:r>
          </a:p>
        </p:txBody>
      </p:sp>
      <p:sp>
        <p:nvSpPr>
          <p:cNvPr id="11" name="CaixaDeTexto 10">
            <a:extLst>
              <a:ext uri="{FF2B5EF4-FFF2-40B4-BE49-F238E27FC236}">
                <a16:creationId xmlns:a16="http://schemas.microsoft.com/office/drawing/2014/main" id="{7D433FD7-4FB5-537E-3EA6-3D35E1641978}"/>
              </a:ext>
            </a:extLst>
          </p:cNvPr>
          <p:cNvSpPr txBox="1"/>
          <p:nvPr/>
        </p:nvSpPr>
        <p:spPr>
          <a:xfrm>
            <a:off x="2663280" y="749851"/>
            <a:ext cx="11305256" cy="338554"/>
          </a:xfrm>
          <a:prstGeom prst="rect">
            <a:avLst/>
          </a:prstGeom>
          <a:noFill/>
        </p:spPr>
        <p:txBody>
          <a:bodyPr wrap="square">
            <a:spAutoFit/>
          </a:bodyPr>
          <a:lstStyle/>
          <a:p>
            <a:r>
              <a:rPr lang="pt-BR" sz="1600" dirty="0">
                <a:solidFill>
                  <a:schemeClr val="tx2"/>
                </a:solidFill>
                <a:latin typeface="Calibri" panose="020F0502020204030204" pitchFamily="34" charset="0"/>
                <a:cs typeface="Calibri" panose="020F0502020204030204" pitchFamily="34" charset="0"/>
              </a:rPr>
              <a:t>Sistema de Gerenciamento da Tabela de Procedimentos (</a:t>
            </a:r>
            <a:r>
              <a:rPr lang="pt-BR" sz="1600" dirty="0">
                <a:solidFill>
                  <a:schemeClr val="tx2"/>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Portaria GM nº 321 de fevereiro de 2007</a:t>
            </a:r>
            <a:r>
              <a:rPr lang="pt-BR" sz="1600" dirty="0">
                <a:solidFill>
                  <a:schemeClr val="tx2"/>
                </a:solidFill>
                <a:latin typeface="Calibri" panose="020F0502020204030204" pitchFamily="34" charset="0"/>
                <a:cs typeface="Calibri" panose="020F0502020204030204" pitchFamily="34" charset="0"/>
              </a:rPr>
              <a:t>) </a:t>
            </a:r>
          </a:p>
        </p:txBody>
      </p:sp>
      <p:sp>
        <p:nvSpPr>
          <p:cNvPr id="13" name="CaixaDeTexto 12">
            <a:extLst>
              <a:ext uri="{FF2B5EF4-FFF2-40B4-BE49-F238E27FC236}">
                <a16:creationId xmlns:a16="http://schemas.microsoft.com/office/drawing/2014/main" id="{FB79079F-5AE8-D217-151A-1931EC89EECC}"/>
              </a:ext>
            </a:extLst>
          </p:cNvPr>
          <p:cNvSpPr txBox="1"/>
          <p:nvPr/>
        </p:nvSpPr>
        <p:spPr>
          <a:xfrm>
            <a:off x="2663691" y="1463366"/>
            <a:ext cx="6858000" cy="461665"/>
          </a:xfrm>
          <a:prstGeom prst="rect">
            <a:avLst/>
          </a:prstGeom>
          <a:noFill/>
        </p:spPr>
        <p:txBody>
          <a:bodyPr wrap="square">
            <a:spAutoFit/>
          </a:bodyPr>
          <a:lstStyle/>
          <a:p>
            <a:r>
              <a:rPr lang="pt-BR" sz="2400" dirty="0">
                <a:solidFill>
                  <a:schemeClr val="tx2"/>
                </a:solidFill>
                <a:latin typeface="Calibri" panose="020F0502020204030204" pitchFamily="34" charset="0"/>
                <a:cs typeface="Calibri" panose="020F0502020204030204" pitchFamily="34" charset="0"/>
              </a:rPr>
              <a:t>Tabela de Procedimentos do SUS </a:t>
            </a:r>
          </a:p>
        </p:txBody>
      </p:sp>
      <p:sp>
        <p:nvSpPr>
          <p:cNvPr id="2" name="Retângulo 1">
            <a:hlinkClick r:id="rId5"/>
            <a:extLst>
              <a:ext uri="{FF2B5EF4-FFF2-40B4-BE49-F238E27FC236}">
                <a16:creationId xmlns:a16="http://schemas.microsoft.com/office/drawing/2014/main" id="{46BD7370-5F72-FB63-FD69-8335ED9BA722}"/>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563997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6667595" cy="461665"/>
          </a:xfrm>
          <a:prstGeom prst="rect">
            <a:avLst/>
          </a:prstGeom>
          <a:noFill/>
        </p:spPr>
        <p:txBody>
          <a:bodyPr wrap="none" rtlCol="0">
            <a:spAutoFit/>
          </a:bodyPr>
          <a:lstStyle/>
          <a:p>
            <a:pPr algn="l" fontAlgn="base"/>
            <a:r>
              <a:rPr lang="pt-BR" sz="2400" dirty="0">
                <a:solidFill>
                  <a:srgbClr val="0C326F"/>
                </a:solidFill>
                <a:highlight>
                  <a:srgbClr val="FFFFFF"/>
                </a:highlight>
                <a:latin typeface="rawline"/>
                <a:cs typeface="Calibri" panose="020F0502020204030204" pitchFamily="34" charset="0"/>
              </a:rPr>
              <a:t>Protocolos Clínicos e Diretrizes Terapêuticas - PCDT</a:t>
            </a:r>
          </a:p>
        </p:txBody>
      </p:sp>
      <p:sp>
        <p:nvSpPr>
          <p:cNvPr id="4" name="Retângulo 3">
            <a:extLst>
              <a:ext uri="{FF2B5EF4-FFF2-40B4-BE49-F238E27FC236}">
                <a16:creationId xmlns:a16="http://schemas.microsoft.com/office/drawing/2014/main" id="{682AEF69-486E-560A-F44C-440D7BFDE3D6}"/>
              </a:ext>
            </a:extLst>
          </p:cNvPr>
          <p:cNvSpPr/>
          <p:nvPr/>
        </p:nvSpPr>
        <p:spPr>
          <a:xfrm>
            <a:off x="9732497" y="9383260"/>
            <a:ext cx="3525004" cy="276999"/>
          </a:xfrm>
          <a:prstGeom prst="rect">
            <a:avLst/>
          </a:prstGeom>
        </p:spPr>
        <p:txBody>
          <a:bodyPr wrap="none">
            <a:spAutoFit/>
          </a:bodyPr>
          <a:lstStyle/>
          <a:p>
            <a:r>
              <a:rPr lang="pt-BR" sz="1200" i="1" dirty="0">
                <a:solidFill>
                  <a:schemeClr val="tx1">
                    <a:lumMod val="50000"/>
                    <a:lumOff val="50000"/>
                  </a:schemeClr>
                </a:solidFill>
                <a:latin typeface="Calibri" panose="020F0502020204030204" pitchFamily="34" charset="0"/>
                <a:cs typeface="Calibri" panose="020F0502020204030204" pitchFamily="34" charset="0"/>
              </a:rPr>
              <a:t>Fonte.: CONITEC, Set/2019 – Atualizado em </a:t>
            </a:r>
            <a:r>
              <a:rPr lang="pt-BR" sz="1200" i="1" dirty="0" err="1">
                <a:solidFill>
                  <a:schemeClr val="tx1">
                    <a:lumMod val="50000"/>
                    <a:lumOff val="50000"/>
                  </a:schemeClr>
                </a:solidFill>
                <a:latin typeface="Calibri" panose="020F0502020204030204" pitchFamily="34" charset="0"/>
                <a:cs typeface="Calibri" panose="020F0502020204030204" pitchFamily="34" charset="0"/>
              </a:rPr>
              <a:t>Ago</a:t>
            </a:r>
            <a:r>
              <a:rPr lang="pt-BR" sz="1200" i="1" dirty="0">
                <a:solidFill>
                  <a:schemeClr val="tx1">
                    <a:lumMod val="50000"/>
                    <a:lumOff val="50000"/>
                  </a:schemeClr>
                </a:solidFill>
                <a:latin typeface="Calibri" panose="020F0502020204030204" pitchFamily="34" charset="0"/>
                <a:cs typeface="Calibri" panose="020F0502020204030204" pitchFamily="34" charset="0"/>
              </a:rPr>
              <a:t>/2022</a:t>
            </a:r>
          </a:p>
        </p:txBody>
      </p:sp>
      <p:sp>
        <p:nvSpPr>
          <p:cNvPr id="9" name="CaixaDeTexto 8">
            <a:extLst>
              <a:ext uri="{FF2B5EF4-FFF2-40B4-BE49-F238E27FC236}">
                <a16:creationId xmlns:a16="http://schemas.microsoft.com/office/drawing/2014/main" id="{A2C80210-19EE-7127-603F-FF7D5130D6E6}"/>
              </a:ext>
            </a:extLst>
          </p:cNvPr>
          <p:cNvSpPr txBox="1"/>
          <p:nvPr/>
        </p:nvSpPr>
        <p:spPr>
          <a:xfrm>
            <a:off x="2688197" y="1925031"/>
            <a:ext cx="6455804" cy="5587683"/>
          </a:xfrm>
          <a:prstGeom prst="rect">
            <a:avLst/>
          </a:prstGeom>
          <a:noFill/>
        </p:spPr>
        <p:txBody>
          <a:bodyPr wrap="square">
            <a:spAutoFit/>
          </a:bodyPr>
          <a:lstStyle/>
          <a:p>
            <a:pPr algn="just">
              <a:lnSpc>
                <a:spcPct val="150000"/>
              </a:lnSpc>
            </a:pPr>
            <a:r>
              <a:rPr lang="pt-BR" sz="2000" dirty="0">
                <a:solidFill>
                  <a:schemeClr val="tx1">
                    <a:lumMod val="65000"/>
                    <a:lumOff val="35000"/>
                  </a:schemeClr>
                </a:solidFill>
                <a:highlight>
                  <a:srgbClr val="FFFFFF"/>
                </a:highlight>
                <a:latin typeface="Helvetica" pitchFamily="2" charset="0"/>
                <a:cs typeface="Calibri" panose="020F0502020204030204" pitchFamily="34" charset="0"/>
              </a:rPr>
              <a:t>Documentos que estabelecem critérios para o diagnóstico da doença ou do agravo à saúde.</a:t>
            </a:r>
          </a:p>
          <a:p>
            <a:pPr algn="just">
              <a:lnSpc>
                <a:spcPct val="150000"/>
              </a:lnSpc>
            </a:pPr>
            <a:endParaRPr lang="pt-BR" sz="2000" dirty="0">
              <a:solidFill>
                <a:schemeClr val="tx1">
                  <a:lumMod val="65000"/>
                  <a:lumOff val="35000"/>
                </a:schemeClr>
              </a:solidFill>
              <a:highlight>
                <a:srgbClr val="FFFFFF"/>
              </a:highlight>
              <a:latin typeface="Helvetica" pitchFamily="2" charset="0"/>
              <a:cs typeface="Calibri" panose="020F0502020204030204" pitchFamily="34" charset="0"/>
            </a:endParaRPr>
          </a:p>
          <a:p>
            <a:pPr algn="just">
              <a:lnSpc>
                <a:spcPct val="150000"/>
              </a:lnSpc>
            </a:pPr>
            <a:r>
              <a:rPr lang="pt-BR" sz="2000" dirty="0">
                <a:solidFill>
                  <a:schemeClr val="tx1">
                    <a:lumMod val="65000"/>
                    <a:lumOff val="35000"/>
                  </a:schemeClr>
                </a:solidFill>
                <a:highlight>
                  <a:srgbClr val="FFFFFF"/>
                </a:highlight>
                <a:latin typeface="Helvetica" pitchFamily="2" charset="0"/>
                <a:cs typeface="Calibri" panose="020F0502020204030204" pitchFamily="34" charset="0"/>
              </a:rPr>
              <a:t>Define tratamento preconizado, com os medicamentos e demais produtos apropriados, quando couber, além de posologias recomendadas, os mecanismos de controle clínico, e o acompanhamento e a verificação dos resultados terapêuticos.</a:t>
            </a:r>
          </a:p>
          <a:p>
            <a:pPr algn="just">
              <a:lnSpc>
                <a:spcPct val="150000"/>
              </a:lnSpc>
            </a:pPr>
            <a:endParaRPr lang="pt-BR" sz="2000" dirty="0">
              <a:solidFill>
                <a:schemeClr val="tx1">
                  <a:lumMod val="65000"/>
                  <a:lumOff val="35000"/>
                </a:schemeClr>
              </a:solidFill>
              <a:highlight>
                <a:srgbClr val="FFFFFF"/>
              </a:highlight>
              <a:latin typeface="Helvetica" pitchFamily="2" charset="0"/>
              <a:cs typeface="Calibri" panose="020F0502020204030204" pitchFamily="34" charset="0"/>
            </a:endParaRPr>
          </a:p>
          <a:p>
            <a:pPr algn="just">
              <a:lnSpc>
                <a:spcPct val="150000"/>
              </a:lnSpc>
            </a:pPr>
            <a:r>
              <a:rPr lang="pt-BR" sz="2000" dirty="0">
                <a:solidFill>
                  <a:schemeClr val="tx1">
                    <a:lumMod val="65000"/>
                    <a:lumOff val="35000"/>
                  </a:schemeClr>
                </a:solidFill>
                <a:highlight>
                  <a:srgbClr val="FFFFFF"/>
                </a:highlight>
                <a:latin typeface="Helvetica" pitchFamily="2" charset="0"/>
                <a:cs typeface="Calibri" panose="020F0502020204030204" pitchFamily="34" charset="0"/>
              </a:rPr>
              <a:t>O que deve ser seguido pelos gestores do SUS na aprovação dos pedidos médicos a casos sobre aquele determinado diagnóstico.</a:t>
            </a:r>
            <a:endParaRPr lang="pt-BR" sz="2000" dirty="0">
              <a:solidFill>
                <a:schemeClr val="tx1">
                  <a:lumMod val="65000"/>
                  <a:lumOff val="35000"/>
                </a:schemeClr>
              </a:solidFill>
              <a:latin typeface="Helvetica" pitchFamily="2" charset="0"/>
              <a:cs typeface="Calibri" panose="020F0502020204030204" pitchFamily="34" charset="0"/>
            </a:endParaRPr>
          </a:p>
        </p:txBody>
      </p:sp>
      <p:sp>
        <p:nvSpPr>
          <p:cNvPr id="11" name="CaixaDeTexto 10">
            <a:extLst>
              <a:ext uri="{FF2B5EF4-FFF2-40B4-BE49-F238E27FC236}">
                <a16:creationId xmlns:a16="http://schemas.microsoft.com/office/drawing/2014/main" id="{7D433FD7-4FB5-537E-3EA6-3D35E1641978}"/>
              </a:ext>
            </a:extLst>
          </p:cNvPr>
          <p:cNvSpPr txBox="1"/>
          <p:nvPr/>
        </p:nvSpPr>
        <p:spPr>
          <a:xfrm>
            <a:off x="2663280" y="749851"/>
            <a:ext cx="11305256" cy="338554"/>
          </a:xfrm>
          <a:prstGeom prst="rect">
            <a:avLst/>
          </a:prstGeom>
          <a:noFill/>
        </p:spPr>
        <p:txBody>
          <a:bodyPr wrap="square">
            <a:spAutoFit/>
          </a:bodyPr>
          <a:lstStyle/>
          <a:p>
            <a:r>
              <a:rPr lang="pt-BR" sz="1600" dirty="0">
                <a:solidFill>
                  <a:schemeClr val="tx2"/>
                </a:solidFill>
                <a:latin typeface="Calibri" panose="020F0502020204030204" pitchFamily="34" charset="0"/>
                <a:cs typeface="Calibri" panose="020F0502020204030204" pitchFamily="34" charset="0"/>
              </a:rPr>
              <a:t>Cobertura SUS</a:t>
            </a:r>
          </a:p>
        </p:txBody>
      </p:sp>
      <p:sp>
        <p:nvSpPr>
          <p:cNvPr id="13" name="CaixaDeTexto 12">
            <a:extLst>
              <a:ext uri="{FF2B5EF4-FFF2-40B4-BE49-F238E27FC236}">
                <a16:creationId xmlns:a16="http://schemas.microsoft.com/office/drawing/2014/main" id="{FB79079F-5AE8-D217-151A-1931EC89EECC}"/>
              </a:ext>
            </a:extLst>
          </p:cNvPr>
          <p:cNvSpPr txBox="1"/>
          <p:nvPr/>
        </p:nvSpPr>
        <p:spPr>
          <a:xfrm>
            <a:off x="2663691" y="1463366"/>
            <a:ext cx="6858000" cy="461665"/>
          </a:xfrm>
          <a:prstGeom prst="rect">
            <a:avLst/>
          </a:prstGeom>
          <a:noFill/>
        </p:spPr>
        <p:txBody>
          <a:bodyPr wrap="square">
            <a:spAutoFit/>
          </a:bodyPr>
          <a:lstStyle/>
          <a:p>
            <a:r>
              <a:rPr lang="pt-BR" sz="2400" dirty="0">
                <a:solidFill>
                  <a:schemeClr val="tx2"/>
                </a:solidFill>
                <a:latin typeface="Calibri" panose="020F0502020204030204" pitchFamily="34" charset="0"/>
                <a:cs typeface="Calibri" panose="020F0502020204030204" pitchFamily="34" charset="0"/>
              </a:rPr>
              <a:t>O que consiste?</a:t>
            </a:r>
          </a:p>
        </p:txBody>
      </p:sp>
      <p:sp>
        <p:nvSpPr>
          <p:cNvPr id="2" name="Retângulo 1">
            <a:hlinkClick r:id="rId2"/>
            <a:extLst>
              <a:ext uri="{FF2B5EF4-FFF2-40B4-BE49-F238E27FC236}">
                <a16:creationId xmlns:a16="http://schemas.microsoft.com/office/drawing/2014/main" id="{46BD7370-5F72-FB63-FD69-8335ED9BA722}"/>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3074" name="Picture 2" descr="PCDT em elaboração">
            <a:extLst>
              <a:ext uri="{FF2B5EF4-FFF2-40B4-BE49-F238E27FC236}">
                <a16:creationId xmlns:a16="http://schemas.microsoft.com/office/drawing/2014/main" id="{D389A133-3034-90F6-7186-46A8EE8A9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6452" y="1416763"/>
            <a:ext cx="5420195" cy="809078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095F4535-2549-CE81-2447-9FC43D3DA600}"/>
              </a:ext>
            </a:extLst>
          </p:cNvPr>
          <p:cNvSpPr txBox="1"/>
          <p:nvPr/>
        </p:nvSpPr>
        <p:spPr>
          <a:xfrm>
            <a:off x="9712799" y="1180737"/>
            <a:ext cx="6858000" cy="338554"/>
          </a:xfrm>
          <a:prstGeom prst="rect">
            <a:avLst/>
          </a:prstGeom>
          <a:noFill/>
        </p:spPr>
        <p:txBody>
          <a:bodyPr wrap="square">
            <a:spAutoFit/>
          </a:bodyPr>
          <a:lstStyle/>
          <a:p>
            <a:r>
              <a:rPr lang="pt-BR" sz="16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Fluxo de elaboração/atualização de Protocolos e Diretrizes</a:t>
            </a:r>
            <a:endParaRPr lang="pt-BR" sz="1600" dirty="0">
              <a:solidFill>
                <a:schemeClr val="tx1">
                  <a:lumMod val="65000"/>
                  <a:lumOff val="3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6930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2"/>
          <p:cNvSpPr>
            <a:spLocks noChangeArrowheads="1"/>
          </p:cNvSpPr>
          <p:nvPr/>
        </p:nvSpPr>
        <p:spPr bwMode="auto">
          <a:xfrm>
            <a:off x="6788910" y="1039044"/>
            <a:ext cx="3831467" cy="856834"/>
          </a:xfrm>
          <a:prstGeom prst="roundRect">
            <a:avLst>
              <a:gd name="adj" fmla="val 16667"/>
            </a:avLst>
          </a:prstGeom>
          <a:solidFill>
            <a:srgbClr val="C0C0C0">
              <a:alpha val="67999"/>
            </a:srgbClr>
          </a:solidFill>
          <a:ln w="9525">
            <a:solidFill>
              <a:srgbClr val="C0C0C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400" dirty="0">
                <a:latin typeface="Calibri" panose="020F0502020204030204" pitchFamily="34" charset="0"/>
                <a:cs typeface="Calibri" panose="020F0502020204030204" pitchFamily="34" charset="0"/>
              </a:rPr>
              <a:t>Ministério da Saúde</a:t>
            </a:r>
            <a:endParaRPr lang="pt-BR" sz="2400" dirty="0">
              <a:solidFill>
                <a:schemeClr val="bg1"/>
              </a:solidFill>
              <a:latin typeface="Calibri" panose="020F0502020204030204" pitchFamily="34" charset="0"/>
              <a:cs typeface="Calibri" panose="020F0502020204030204" pitchFamily="34" charset="0"/>
            </a:endParaRPr>
          </a:p>
        </p:txBody>
      </p:sp>
      <p:sp>
        <p:nvSpPr>
          <p:cNvPr id="8" name="AutoShape 12"/>
          <p:cNvSpPr>
            <a:spLocks noChangeArrowheads="1"/>
          </p:cNvSpPr>
          <p:nvPr/>
        </p:nvSpPr>
        <p:spPr bwMode="auto">
          <a:xfrm>
            <a:off x="6788910" y="2335189"/>
            <a:ext cx="3831467" cy="839403"/>
          </a:xfrm>
          <a:prstGeom prst="roundRect">
            <a:avLst>
              <a:gd name="adj" fmla="val 16667"/>
            </a:avLst>
          </a:prstGeom>
          <a:solidFill>
            <a:srgbClr val="C0C0C0">
              <a:alpha val="67999"/>
            </a:srgbClr>
          </a:solidFill>
          <a:ln w="9525">
            <a:solidFill>
              <a:srgbClr val="C0C0C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400" dirty="0">
                <a:latin typeface="Calibri" panose="020F0502020204030204" pitchFamily="34" charset="0"/>
                <a:cs typeface="Calibri" panose="020F0502020204030204" pitchFamily="34" charset="0"/>
              </a:rPr>
              <a:t>Estadual - Governos</a:t>
            </a:r>
            <a:endParaRPr lang="pt-BR" sz="2400" dirty="0">
              <a:solidFill>
                <a:schemeClr val="bg1"/>
              </a:solidFill>
              <a:latin typeface="Calibri" panose="020F0502020204030204" pitchFamily="34" charset="0"/>
              <a:cs typeface="Calibri" panose="020F0502020204030204" pitchFamily="34" charset="0"/>
            </a:endParaRPr>
          </a:p>
        </p:txBody>
      </p:sp>
      <p:sp>
        <p:nvSpPr>
          <p:cNvPr id="9" name="AutoShape 12"/>
          <p:cNvSpPr>
            <a:spLocks noChangeArrowheads="1"/>
          </p:cNvSpPr>
          <p:nvPr/>
        </p:nvSpPr>
        <p:spPr bwMode="auto">
          <a:xfrm>
            <a:off x="6788910" y="3703340"/>
            <a:ext cx="3831467" cy="777900"/>
          </a:xfrm>
          <a:prstGeom prst="roundRect">
            <a:avLst>
              <a:gd name="adj" fmla="val 16667"/>
            </a:avLst>
          </a:prstGeom>
          <a:solidFill>
            <a:srgbClr val="C0C0C0">
              <a:alpha val="67999"/>
            </a:srgbClr>
          </a:solidFill>
          <a:ln w="9525">
            <a:solidFill>
              <a:srgbClr val="C0C0C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400" dirty="0">
                <a:latin typeface="Calibri" panose="020F0502020204030204" pitchFamily="34" charset="0"/>
                <a:cs typeface="Calibri" panose="020F0502020204030204" pitchFamily="34" charset="0"/>
              </a:rPr>
              <a:t>Municípios - Prefeitura</a:t>
            </a:r>
            <a:endParaRPr lang="pt-BR" sz="2400" dirty="0">
              <a:solidFill>
                <a:schemeClr val="bg1"/>
              </a:solidFill>
              <a:latin typeface="Calibri" panose="020F0502020204030204" pitchFamily="34" charset="0"/>
              <a:cs typeface="Calibri" panose="020F0502020204030204" pitchFamily="34" charset="0"/>
            </a:endParaRPr>
          </a:p>
        </p:txBody>
      </p:sp>
      <p:sp>
        <p:nvSpPr>
          <p:cNvPr id="11" name="Line 20"/>
          <p:cNvSpPr>
            <a:spLocks noChangeShapeType="1"/>
          </p:cNvSpPr>
          <p:nvPr/>
        </p:nvSpPr>
        <p:spPr bwMode="auto">
          <a:xfrm>
            <a:off x="8594139" y="1895879"/>
            <a:ext cx="0" cy="439309"/>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2" name="Line 20"/>
          <p:cNvSpPr>
            <a:spLocks noChangeShapeType="1"/>
          </p:cNvSpPr>
          <p:nvPr/>
        </p:nvSpPr>
        <p:spPr bwMode="auto">
          <a:xfrm>
            <a:off x="8594139" y="3199285"/>
            <a:ext cx="0" cy="46114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5" name="AutoShape 12"/>
          <p:cNvSpPr>
            <a:spLocks noChangeArrowheads="1"/>
          </p:cNvSpPr>
          <p:nvPr/>
        </p:nvSpPr>
        <p:spPr bwMode="auto">
          <a:xfrm>
            <a:off x="11438847" y="2868664"/>
            <a:ext cx="2776538" cy="978693"/>
          </a:xfrm>
          <a:prstGeom prst="roundRect">
            <a:avLst>
              <a:gd name="adj" fmla="val 16667"/>
            </a:avLst>
          </a:prstGeom>
          <a:solidFill>
            <a:srgbClr val="C0C0C0">
              <a:alpha val="67999"/>
            </a:srgbClr>
          </a:solidFill>
          <a:ln w="9525">
            <a:solidFill>
              <a:srgbClr val="C0C0C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400" dirty="0">
                <a:latin typeface="Calibri" panose="020F0502020204030204" pitchFamily="34" charset="0"/>
                <a:cs typeface="Calibri" panose="020F0502020204030204" pitchFamily="34" charset="0"/>
              </a:rPr>
              <a:t>CONASEMS</a:t>
            </a:r>
            <a:endParaRPr lang="pt-BR" sz="2400" dirty="0">
              <a:solidFill>
                <a:schemeClr val="bg1"/>
              </a:solidFill>
              <a:latin typeface="Calibri" panose="020F0502020204030204" pitchFamily="34" charset="0"/>
              <a:cs typeface="Calibri" panose="020F0502020204030204" pitchFamily="34" charset="0"/>
            </a:endParaRPr>
          </a:p>
        </p:txBody>
      </p:sp>
      <p:sp>
        <p:nvSpPr>
          <p:cNvPr id="16" name="Line 20"/>
          <p:cNvSpPr>
            <a:spLocks noChangeShapeType="1"/>
          </p:cNvSpPr>
          <p:nvPr/>
        </p:nvSpPr>
        <p:spPr bwMode="auto">
          <a:xfrm flipH="1">
            <a:off x="8783960" y="3378252"/>
            <a:ext cx="2654886"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4" name="AutoShape 18">
            <a:extLst>
              <a:ext uri="{FF2B5EF4-FFF2-40B4-BE49-F238E27FC236}">
                <a16:creationId xmlns:a16="http://schemas.microsoft.com/office/drawing/2014/main" id="{14C4A8FC-84BF-7E42-A8DF-C3A6CC6C86E6}"/>
              </a:ext>
            </a:extLst>
          </p:cNvPr>
          <p:cNvSpPr>
            <a:spLocks noChangeArrowheads="1"/>
          </p:cNvSpPr>
          <p:nvPr/>
        </p:nvSpPr>
        <p:spPr bwMode="auto">
          <a:xfrm>
            <a:off x="3512923" y="1255069"/>
            <a:ext cx="2102671" cy="1822175"/>
          </a:xfrm>
          <a:prstGeom prst="plus">
            <a:avLst>
              <a:gd name="adj" fmla="val 30884"/>
            </a:avLst>
          </a:prstGeom>
          <a:solidFill>
            <a:schemeClr val="accent2">
              <a:alpha val="41000"/>
            </a:schemeClr>
          </a:solidFill>
          <a:ln w="9525">
            <a:miter lim="800000"/>
            <a:headEnd/>
            <a:tailEnd/>
          </a:ln>
          <a:effectLst/>
          <a:scene3d>
            <a:camera prst="legacyObliqueTopLeft"/>
            <a:lightRig rig="legacyFlat3" dir="b"/>
          </a:scene3d>
          <a:sp3d extrusionH="430200" prstMaterial="legacyMatte">
            <a:bevelT w="13500" h="13500" prst="angle"/>
            <a:bevelB w="13500" h="13500" prst="angle"/>
            <a:extrusionClr>
              <a:schemeClr val="accent2"/>
            </a:extrusionClr>
          </a:sp3d>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flatTx/>
          </a:bodyPr>
          <a:lstStyle/>
          <a:p>
            <a:r>
              <a:rPr lang="pt-BR"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SUS</a:t>
            </a:r>
            <a:endParaRPr lang="pt-BR" dirty="0">
              <a:latin typeface="Calibri" panose="020F0502020204030204" pitchFamily="34" charset="0"/>
              <a:cs typeface="Calibri" panose="020F0502020204030204" pitchFamily="34" charset="0"/>
            </a:endParaRPr>
          </a:p>
        </p:txBody>
      </p:sp>
      <p:sp>
        <p:nvSpPr>
          <p:cNvPr id="17" name="Text Box 25">
            <a:extLst>
              <a:ext uri="{FF2B5EF4-FFF2-40B4-BE49-F238E27FC236}">
                <a16:creationId xmlns:a16="http://schemas.microsoft.com/office/drawing/2014/main" id="{32F147B4-CB2D-E042-AF00-DE6BBCC26C0C}"/>
              </a:ext>
            </a:extLst>
          </p:cNvPr>
          <p:cNvSpPr txBox="1">
            <a:spLocks noChangeArrowheads="1"/>
          </p:cNvSpPr>
          <p:nvPr/>
        </p:nvSpPr>
        <p:spPr bwMode="auto">
          <a:xfrm>
            <a:off x="2604475" y="1288999"/>
            <a:ext cx="1816895" cy="338554"/>
          </a:xfrm>
          <a:prstGeom prst="rect">
            <a:avLst/>
          </a:prstGeom>
          <a:noFill/>
          <a:ln>
            <a:noFill/>
          </a:ln>
          <a:effectLst/>
          <a:extLst>
            <a:ext uri="{909E8E84-426E-40dd-AFC4-6F175D3DCCD1}">
              <a14:hiddenFill xmlns:a14="http://schemas.microsoft.com/office/drawing/2010/main" xmlns="">
                <a:solidFill>
                  <a:schemeClr val="accent2">
                    <a:alpha val="67000"/>
                  </a:scheme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flatTx/>
          </a:bodyPr>
          <a:lstStyle/>
          <a:p>
            <a:pPr>
              <a:spcBef>
                <a:spcPct val="50000"/>
              </a:spcBef>
            </a:pPr>
            <a:r>
              <a:rPr lang="pt-BR" sz="1600" dirty="0">
                <a:solidFill>
                  <a:srgbClr val="000080"/>
                </a:solidFill>
                <a:latin typeface="Calibri" panose="020F0502020204030204" pitchFamily="34" charset="0"/>
                <a:cs typeface="Calibri" panose="020F0502020204030204" pitchFamily="34" charset="0"/>
              </a:rPr>
              <a:t>170 milh</a:t>
            </a:r>
            <a:r>
              <a:rPr lang="pt-BR" altLang="ja-JP" sz="1600" dirty="0">
                <a:solidFill>
                  <a:srgbClr val="000080"/>
                </a:solidFill>
                <a:latin typeface="Calibri" panose="020F0502020204030204" pitchFamily="34" charset="0"/>
                <a:cs typeface="Calibri" panose="020F0502020204030204" pitchFamily="34" charset="0"/>
              </a:rPr>
              <a:t>ões</a:t>
            </a:r>
            <a:endParaRPr lang="pt-BR" sz="1600" dirty="0">
              <a:latin typeface="Calibri" panose="020F0502020204030204" pitchFamily="34" charset="0"/>
              <a:cs typeface="Calibri" panose="020F0502020204030204" pitchFamily="34" charset="0"/>
            </a:endParaRPr>
          </a:p>
        </p:txBody>
      </p:sp>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349890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Governança</a:t>
            </a:r>
          </a:p>
        </p:txBody>
      </p:sp>
      <p:sp>
        <p:nvSpPr>
          <p:cNvPr id="19" name="AutoShape 12">
            <a:extLst>
              <a:ext uri="{FF2B5EF4-FFF2-40B4-BE49-F238E27FC236}">
                <a16:creationId xmlns:a16="http://schemas.microsoft.com/office/drawing/2014/main" id="{E7D4C49F-398C-CB4A-8ED8-845E378A2003}"/>
              </a:ext>
            </a:extLst>
          </p:cNvPr>
          <p:cNvSpPr>
            <a:spLocks noChangeArrowheads="1"/>
          </p:cNvSpPr>
          <p:nvPr/>
        </p:nvSpPr>
        <p:spPr bwMode="auto">
          <a:xfrm>
            <a:off x="11438847" y="1543101"/>
            <a:ext cx="2776538" cy="978693"/>
          </a:xfrm>
          <a:prstGeom prst="roundRect">
            <a:avLst>
              <a:gd name="adj" fmla="val 16667"/>
            </a:avLst>
          </a:prstGeom>
          <a:solidFill>
            <a:srgbClr val="C0C0C0">
              <a:alpha val="67999"/>
            </a:srgbClr>
          </a:solidFill>
          <a:ln w="9525">
            <a:solidFill>
              <a:srgbClr val="C0C0C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400" dirty="0">
                <a:latin typeface="Calibri" panose="020F0502020204030204" pitchFamily="34" charset="0"/>
                <a:cs typeface="Calibri" panose="020F0502020204030204" pitchFamily="34" charset="0"/>
              </a:rPr>
              <a:t>CONASS</a:t>
            </a:r>
            <a:endParaRPr lang="pt-BR" sz="2400" dirty="0">
              <a:solidFill>
                <a:schemeClr val="bg1"/>
              </a:solidFill>
              <a:latin typeface="Calibri" panose="020F0502020204030204" pitchFamily="34" charset="0"/>
              <a:cs typeface="Calibri" panose="020F0502020204030204" pitchFamily="34" charset="0"/>
            </a:endParaRPr>
          </a:p>
        </p:txBody>
      </p:sp>
      <p:sp>
        <p:nvSpPr>
          <p:cNvPr id="20" name="Line 20">
            <a:extLst>
              <a:ext uri="{FF2B5EF4-FFF2-40B4-BE49-F238E27FC236}">
                <a16:creationId xmlns:a16="http://schemas.microsoft.com/office/drawing/2014/main" id="{5792E1E7-8E43-1E44-8E43-F5C494931708}"/>
              </a:ext>
            </a:extLst>
          </p:cNvPr>
          <p:cNvSpPr>
            <a:spLocks noChangeShapeType="1"/>
          </p:cNvSpPr>
          <p:nvPr/>
        </p:nvSpPr>
        <p:spPr bwMode="auto">
          <a:xfrm flipH="1">
            <a:off x="8783960" y="2051209"/>
            <a:ext cx="2654886"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21" name="CaixaDeTexto 20">
            <a:extLst>
              <a:ext uri="{FF2B5EF4-FFF2-40B4-BE49-F238E27FC236}">
                <a16:creationId xmlns:a16="http://schemas.microsoft.com/office/drawing/2014/main" id="{A65579B9-7DA9-684C-9AB2-781D7D1E5A63}"/>
              </a:ext>
            </a:extLst>
          </p:cNvPr>
          <p:cNvSpPr txBox="1"/>
          <p:nvPr/>
        </p:nvSpPr>
        <p:spPr>
          <a:xfrm>
            <a:off x="2663280" y="4913204"/>
            <a:ext cx="9073008" cy="1493229"/>
          </a:xfrm>
          <a:prstGeom prst="rect">
            <a:avLst/>
          </a:prstGeom>
          <a:noFill/>
        </p:spPr>
        <p:txBody>
          <a:bodyPr wrap="square" rtlCol="0">
            <a:spAutoFit/>
          </a:bodyPr>
          <a:lstStyle/>
          <a:p>
            <a:r>
              <a:rPr lang="pt-BR" sz="2000" dirty="0">
                <a:solidFill>
                  <a:schemeClr val="tx1">
                    <a:lumMod val="50000"/>
                    <a:lumOff val="50000"/>
                  </a:schemeClr>
                </a:solidFill>
                <a:latin typeface="Calibri" panose="020F0502020204030204" pitchFamily="34" charset="0"/>
                <a:cs typeface="Calibri" panose="020F0502020204030204" pitchFamily="34" charset="0"/>
              </a:rPr>
              <a:t>CONASS: Conselho Nacional de Secretários de Saúde</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1982 - fortalecer as secretarias estaduais de saúde, torná-las mais participativas na reconstrução do setor saúde e representá-las politicamente</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13 câmaras técnicas</a:t>
            </a:r>
          </a:p>
        </p:txBody>
      </p:sp>
      <p:sp>
        <p:nvSpPr>
          <p:cNvPr id="22" name="CaixaDeTexto 21">
            <a:extLst>
              <a:ext uri="{FF2B5EF4-FFF2-40B4-BE49-F238E27FC236}">
                <a16:creationId xmlns:a16="http://schemas.microsoft.com/office/drawing/2014/main" id="{202E8E84-52C7-5D4E-809A-55B23C809340}"/>
              </a:ext>
            </a:extLst>
          </p:cNvPr>
          <p:cNvSpPr txBox="1"/>
          <p:nvPr/>
        </p:nvSpPr>
        <p:spPr>
          <a:xfrm>
            <a:off x="2663280" y="6735112"/>
            <a:ext cx="12601400" cy="1093120"/>
          </a:xfrm>
          <a:prstGeom prst="rect">
            <a:avLst/>
          </a:prstGeom>
          <a:noFill/>
        </p:spPr>
        <p:txBody>
          <a:bodyPr wrap="square" rtlCol="0">
            <a:spAutoFit/>
          </a:bodyPr>
          <a:lstStyle/>
          <a:p>
            <a:r>
              <a:rPr lang="pt-BR" sz="2000" dirty="0">
                <a:solidFill>
                  <a:schemeClr val="tx1">
                    <a:lumMod val="50000"/>
                    <a:lumOff val="50000"/>
                  </a:schemeClr>
                </a:solidFill>
                <a:latin typeface="Calibri" panose="020F0502020204030204" pitchFamily="34" charset="0"/>
                <a:cs typeface="Calibri" panose="020F0502020204030204" pitchFamily="34" charset="0"/>
              </a:rPr>
              <a:t>CONASEMS: Conselho Nacional de Secretarias Municipais de Saúde</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1988 promove e consolida um novo modelo de gestão pública de saúde apoiado em descentralização e municipalização</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Espaço político nas instâncias federais, em discussões como financiamento público, RH e defesa dos princípios do SUS</a:t>
            </a:r>
          </a:p>
        </p:txBody>
      </p:sp>
      <p:sp>
        <p:nvSpPr>
          <p:cNvPr id="2" name="Retângulo 1">
            <a:extLst>
              <a:ext uri="{FF2B5EF4-FFF2-40B4-BE49-F238E27FC236}">
                <a16:creationId xmlns:a16="http://schemas.microsoft.com/office/drawing/2014/main" id="{73171CAE-BBCE-024E-BF2B-6C800F0A6A24}"/>
              </a:ext>
            </a:extLst>
          </p:cNvPr>
          <p:cNvSpPr/>
          <p:nvPr/>
        </p:nvSpPr>
        <p:spPr>
          <a:xfrm>
            <a:off x="11706225" y="4502864"/>
            <a:ext cx="3831467" cy="2492990"/>
          </a:xfrm>
          <a:prstGeom prst="rect">
            <a:avLst/>
          </a:prstGeom>
          <a:noFill/>
        </p:spPr>
        <p:txBody>
          <a:bodyPr wrap="square" rtlCol="0">
            <a:spAutoFit/>
          </a:bodyPr>
          <a:lstStyle/>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Atenção à Saúde</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Atenção Primária à Saúde</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Assistência Farmacêutica</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Comunicação em Saúde</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Direito Sanitário</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Epidemiologia</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Vigilância em Saúde Ambiental</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Gestão e Financiamento</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Saúde do Trabalhador</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Gestão do Trabalho e da Educação na Saúde</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Informação e Informática</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Vigilância Sanitária</a:t>
            </a:r>
          </a:p>
          <a:p>
            <a:pPr marL="228600" indent="-228600">
              <a:buFont typeface="+mj-lt"/>
              <a:buAutoNum type="arabicPeriod"/>
            </a:pPr>
            <a:r>
              <a:rPr lang="pt-BR" sz="1200" dirty="0">
                <a:solidFill>
                  <a:schemeClr val="tx1">
                    <a:lumMod val="50000"/>
                    <a:lumOff val="50000"/>
                  </a:schemeClr>
                </a:solidFill>
                <a:latin typeface="Calibri" panose="020F0502020204030204" pitchFamily="34" charset="0"/>
                <a:cs typeface="Calibri" panose="020F0502020204030204" pitchFamily="34" charset="0"/>
              </a:rPr>
              <a:t>Qualidade do Cuidado e Segurança do Paciente</a:t>
            </a:r>
          </a:p>
        </p:txBody>
      </p:sp>
      <p:pic>
        <p:nvPicPr>
          <p:cNvPr id="4" name="Imagem 3" descr="Logotipo&#10;&#10;Descrição gerada automaticamente com confiança média">
            <a:extLst>
              <a:ext uri="{FF2B5EF4-FFF2-40B4-BE49-F238E27FC236}">
                <a16:creationId xmlns:a16="http://schemas.microsoft.com/office/drawing/2014/main" id="{0D051E5C-9CCD-194F-AB9D-FBB80F94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4086" y="3126224"/>
            <a:ext cx="2146057" cy="504056"/>
          </a:xfrm>
          <a:prstGeom prst="rect">
            <a:avLst/>
          </a:prstGeom>
        </p:spPr>
      </p:pic>
      <p:pic>
        <p:nvPicPr>
          <p:cNvPr id="6" name="Imagem 5" descr="Texto, Logotipo&#10;&#10;Descrição gerada automaticamente com confiança média">
            <a:extLst>
              <a:ext uri="{FF2B5EF4-FFF2-40B4-BE49-F238E27FC236}">
                <a16:creationId xmlns:a16="http://schemas.microsoft.com/office/drawing/2014/main" id="{21FFFB42-FE4F-0F48-A599-7252E5814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087" y="1730823"/>
            <a:ext cx="2146057" cy="637848"/>
          </a:xfrm>
          <a:prstGeom prst="rect">
            <a:avLst/>
          </a:prstGeom>
        </p:spPr>
      </p:pic>
      <p:cxnSp>
        <p:nvCxnSpPr>
          <p:cNvPr id="25" name="Conector de Seta Reta 24">
            <a:extLst>
              <a:ext uri="{FF2B5EF4-FFF2-40B4-BE49-F238E27FC236}">
                <a16:creationId xmlns:a16="http://schemas.microsoft.com/office/drawing/2014/main" id="{FD1431FD-EA78-214D-91D7-287B8200C50D}"/>
              </a:ext>
            </a:extLst>
          </p:cNvPr>
          <p:cNvCxnSpPr/>
          <p:nvPr/>
        </p:nvCxnSpPr>
        <p:spPr>
          <a:xfrm>
            <a:off x="5831632" y="6231056"/>
            <a:ext cx="5544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9689F1BD-FDCD-ADFB-1067-4AE31484C3FE}"/>
              </a:ext>
            </a:extLst>
          </p:cNvPr>
          <p:cNvSpPr txBox="1"/>
          <p:nvPr/>
        </p:nvSpPr>
        <p:spPr>
          <a:xfrm>
            <a:off x="2402541" y="9024367"/>
            <a:ext cx="14446315" cy="707886"/>
          </a:xfrm>
          <a:prstGeom prst="rect">
            <a:avLst/>
          </a:prstGeom>
          <a:noFill/>
        </p:spPr>
        <p:txBody>
          <a:bodyPr wrap="square">
            <a:spAutoFit/>
          </a:bodyPr>
          <a:lstStyle/>
          <a:p>
            <a:pPr algn="ctr"/>
            <a:r>
              <a:rPr lang="pt-BR" sz="2000" b="1" dirty="0">
                <a:solidFill>
                  <a:schemeClr val="tx2">
                    <a:lumMod val="75000"/>
                  </a:schemeClr>
                </a:solidFill>
                <a:latin typeface="Calibri" panose="020F0502020204030204" pitchFamily="34" charset="0"/>
                <a:cs typeface="Calibri" panose="020F0502020204030204" pitchFamily="34" charset="0"/>
              </a:rPr>
              <a:t>O Ministério da Saúde, CONASS e CONASSEMS definem juntos as normas  que regem o Fundo Nacional de Saúde e sua distribuição de valores aos Estados e Municípios</a:t>
            </a:r>
          </a:p>
        </p:txBody>
      </p:sp>
      <p:sp>
        <p:nvSpPr>
          <p:cNvPr id="23" name="CaixaDeTexto 22">
            <a:extLst>
              <a:ext uri="{FF2B5EF4-FFF2-40B4-BE49-F238E27FC236}">
                <a16:creationId xmlns:a16="http://schemas.microsoft.com/office/drawing/2014/main" id="{5E260B8A-3183-4681-5EA5-F4090A4028CE}"/>
              </a:ext>
            </a:extLst>
          </p:cNvPr>
          <p:cNvSpPr txBox="1"/>
          <p:nvPr/>
        </p:nvSpPr>
        <p:spPr>
          <a:xfrm>
            <a:off x="2663280" y="8092120"/>
            <a:ext cx="12601400" cy="731290"/>
          </a:xfrm>
          <a:prstGeom prst="rect">
            <a:avLst/>
          </a:prstGeom>
          <a:noFill/>
        </p:spPr>
        <p:txBody>
          <a:bodyPr wrap="square" rtlCol="0">
            <a:spAutoFit/>
          </a:bodyPr>
          <a:lstStyle/>
          <a:p>
            <a:r>
              <a:rPr lang="pt-BR" sz="2000" dirty="0">
                <a:solidFill>
                  <a:schemeClr val="tx1">
                    <a:lumMod val="50000"/>
                    <a:lumOff val="50000"/>
                  </a:schemeClr>
                </a:solidFill>
                <a:latin typeface="Calibri" panose="020F0502020204030204" pitchFamily="34" charset="0"/>
                <a:cs typeface="Calibri" panose="020F0502020204030204" pitchFamily="34" charset="0"/>
              </a:rPr>
              <a:t>COSEMS: Conselho de Secretarias Municipais de Saúde</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Entidades que representam os municípios em âmbito Estadual</a:t>
            </a:r>
          </a:p>
        </p:txBody>
      </p:sp>
      <p:sp>
        <p:nvSpPr>
          <p:cNvPr id="3" name="Retângulo 2">
            <a:hlinkClick r:id="rId4"/>
            <a:extLst>
              <a:ext uri="{FF2B5EF4-FFF2-40B4-BE49-F238E27FC236}">
                <a16:creationId xmlns:a16="http://schemas.microsoft.com/office/drawing/2014/main" id="{661CF60A-B00A-24A3-FAE8-0D895585CF50}"/>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07057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3031599" cy="646331"/>
          </a:xfrm>
          <a:prstGeom prst="rect">
            <a:avLst/>
          </a:prstGeom>
          <a:noFill/>
        </p:spPr>
        <p:txBody>
          <a:bodyPr wrap="none" rtlCol="0">
            <a:spAutoFit/>
          </a:bodyPr>
          <a:lstStyle>
            <a:defPPr>
              <a:defRPr lang="pt-BR"/>
            </a:defPPr>
            <a:lvl1pPr>
              <a:defRPr sz="2400" b="1">
                <a:solidFill>
                  <a:srgbClr val="003E7E"/>
                </a:solidFill>
              </a:defRPr>
            </a:lvl1pPr>
          </a:lstStyle>
          <a:p>
            <a:r>
              <a:rPr lang="pt-BR" sz="3600" dirty="0"/>
              <a:t>SUS Paulista</a:t>
            </a:r>
          </a:p>
        </p:txBody>
      </p:sp>
      <p:sp>
        <p:nvSpPr>
          <p:cNvPr id="9" name="CaixaDeTexto 8">
            <a:extLst>
              <a:ext uri="{FF2B5EF4-FFF2-40B4-BE49-F238E27FC236}">
                <a16:creationId xmlns:a16="http://schemas.microsoft.com/office/drawing/2014/main" id="{A2C80210-19EE-7127-603F-FF7D5130D6E6}"/>
              </a:ext>
            </a:extLst>
          </p:cNvPr>
          <p:cNvSpPr txBox="1"/>
          <p:nvPr/>
        </p:nvSpPr>
        <p:spPr>
          <a:xfrm>
            <a:off x="2688199" y="1925030"/>
            <a:ext cx="7745759" cy="5632311"/>
          </a:xfrm>
          <a:prstGeom prst="rect">
            <a:avLst/>
          </a:prstGeom>
          <a:noFill/>
        </p:spPr>
        <p:txBody>
          <a:bodyPr wrap="square">
            <a:spAutoFit/>
          </a:bodyPr>
          <a:lstStyle/>
          <a:p>
            <a:pPr algn="l" fontAlgn="base"/>
            <a:r>
              <a:rPr lang="pt-BR" sz="2400" i="1" dirty="0">
                <a:solidFill>
                  <a:schemeClr val="tx1">
                    <a:lumMod val="65000"/>
                    <a:lumOff val="35000"/>
                  </a:schemeClr>
                </a:solidFill>
                <a:highlight>
                  <a:srgbClr val="FFFFFF"/>
                </a:highlight>
                <a:latin typeface="Helvetica" pitchFamily="2" charset="0"/>
              </a:rPr>
              <a:t>Tabela SUS Paulista tem como objetivo aumentar o atendimento na rede pública de saúde e reduzir as filas, por meio do </a:t>
            </a:r>
            <a:r>
              <a:rPr lang="pt-BR" sz="2400" b="1" i="1" dirty="0">
                <a:solidFill>
                  <a:schemeClr val="tx1">
                    <a:lumMod val="65000"/>
                    <a:lumOff val="35000"/>
                  </a:schemeClr>
                </a:solidFill>
                <a:highlight>
                  <a:srgbClr val="FFFFFF"/>
                </a:highlight>
                <a:latin typeface="Helvetica" pitchFamily="2" charset="0"/>
              </a:rPr>
              <a:t>complemento</a:t>
            </a:r>
            <a:r>
              <a:rPr lang="pt-BR" sz="2400" i="1" dirty="0">
                <a:solidFill>
                  <a:schemeClr val="tx1">
                    <a:lumMod val="65000"/>
                    <a:lumOff val="35000"/>
                  </a:schemeClr>
                </a:solidFill>
                <a:highlight>
                  <a:srgbClr val="FFFFFF"/>
                </a:highlight>
                <a:latin typeface="Helvetica" pitchFamily="2" charset="0"/>
              </a:rPr>
              <a:t> do valor que os hospitais recebem atualmente do Ministério da Saúde pelos procedimentos hospitalares, com possibilidade das unidades receberem </a:t>
            </a:r>
            <a:r>
              <a:rPr lang="pt-BR" sz="2400" b="1" i="1" dirty="0">
                <a:solidFill>
                  <a:schemeClr val="tx1">
                    <a:lumMod val="65000"/>
                    <a:lumOff val="35000"/>
                  </a:schemeClr>
                </a:solidFill>
                <a:highlight>
                  <a:srgbClr val="FFFFFF"/>
                </a:highlight>
                <a:latin typeface="Helvetica" pitchFamily="2" charset="0"/>
              </a:rPr>
              <a:t>até cinco vezes </a:t>
            </a:r>
            <a:r>
              <a:rPr lang="pt-BR" sz="2400" i="1" dirty="0">
                <a:solidFill>
                  <a:schemeClr val="tx1">
                    <a:lumMod val="65000"/>
                    <a:lumOff val="35000"/>
                  </a:schemeClr>
                </a:solidFill>
                <a:highlight>
                  <a:srgbClr val="FFFFFF"/>
                </a:highlight>
                <a:latin typeface="Helvetica" pitchFamily="2" charset="0"/>
              </a:rPr>
              <a:t>a tabela adicional do SUS.</a:t>
            </a:r>
          </a:p>
          <a:p>
            <a:pPr algn="l" fontAlgn="base"/>
            <a:r>
              <a:rPr lang="pt-BR" sz="2400" i="1" dirty="0">
                <a:solidFill>
                  <a:schemeClr val="tx1">
                    <a:lumMod val="65000"/>
                    <a:lumOff val="35000"/>
                  </a:schemeClr>
                </a:solidFill>
                <a:highlight>
                  <a:srgbClr val="FFFFFF"/>
                </a:highlight>
                <a:latin typeface="Helvetica" pitchFamily="2" charset="0"/>
              </a:rPr>
              <a:t> </a:t>
            </a:r>
          </a:p>
          <a:p>
            <a:pPr algn="l" fontAlgn="base"/>
            <a:r>
              <a:rPr lang="pt-BR" sz="2400" i="1" dirty="0">
                <a:solidFill>
                  <a:schemeClr val="tx1">
                    <a:lumMod val="65000"/>
                    <a:lumOff val="35000"/>
                  </a:schemeClr>
                </a:solidFill>
                <a:highlight>
                  <a:srgbClr val="FFFFFF"/>
                </a:highlight>
                <a:latin typeface="Helvetica" pitchFamily="2" charset="0"/>
              </a:rPr>
              <a:t>Beneficia 354 hospitais em todas as regiões do estado, entre eles Santas Casas, entidades filantrópicas e autárquicas. </a:t>
            </a:r>
          </a:p>
          <a:p>
            <a:pPr algn="l" fontAlgn="base"/>
            <a:endParaRPr lang="pt-BR" sz="2400" i="1" dirty="0">
              <a:solidFill>
                <a:schemeClr val="tx1">
                  <a:lumMod val="65000"/>
                  <a:lumOff val="35000"/>
                </a:schemeClr>
              </a:solidFill>
              <a:highlight>
                <a:srgbClr val="FFFFFF"/>
              </a:highlight>
              <a:latin typeface="Helvetica" pitchFamily="2" charset="0"/>
            </a:endParaRPr>
          </a:p>
          <a:p>
            <a:pPr algn="l" fontAlgn="base"/>
            <a:r>
              <a:rPr lang="pt-BR" sz="2400" i="1" dirty="0">
                <a:solidFill>
                  <a:schemeClr val="tx1">
                    <a:lumMod val="65000"/>
                    <a:lumOff val="35000"/>
                  </a:schemeClr>
                </a:solidFill>
                <a:highlight>
                  <a:srgbClr val="FFFFFF"/>
                </a:highlight>
                <a:latin typeface="Helvetica" pitchFamily="2" charset="0"/>
              </a:rPr>
              <a:t>Estes equipamentos representam hoje 50% do atendimento hospitalar no sistema único de saúde paulista.</a:t>
            </a:r>
          </a:p>
        </p:txBody>
      </p:sp>
      <p:sp>
        <p:nvSpPr>
          <p:cNvPr id="11" name="CaixaDeTexto 10">
            <a:extLst>
              <a:ext uri="{FF2B5EF4-FFF2-40B4-BE49-F238E27FC236}">
                <a16:creationId xmlns:a16="http://schemas.microsoft.com/office/drawing/2014/main" id="{7D433FD7-4FB5-537E-3EA6-3D35E1641978}"/>
              </a:ext>
            </a:extLst>
          </p:cNvPr>
          <p:cNvSpPr txBox="1"/>
          <p:nvPr/>
        </p:nvSpPr>
        <p:spPr>
          <a:xfrm>
            <a:off x="2688199" y="979667"/>
            <a:ext cx="11305256" cy="338682"/>
          </a:xfrm>
          <a:prstGeom prst="rect">
            <a:avLst/>
          </a:prstGeom>
          <a:noFill/>
        </p:spPr>
        <p:txBody>
          <a:bodyPr wrap="square">
            <a:spAutoFit/>
          </a:bodyPr>
          <a:lstStyle/>
          <a:p>
            <a:r>
              <a:rPr lang="pt-BR" sz="1601" i="1" dirty="0">
                <a:solidFill>
                  <a:schemeClr val="tx2"/>
                </a:solidFill>
              </a:rPr>
              <a:t>Cobertura SUS</a:t>
            </a:r>
          </a:p>
        </p:txBody>
      </p:sp>
      <p:sp>
        <p:nvSpPr>
          <p:cNvPr id="13" name="CaixaDeTexto 12">
            <a:extLst>
              <a:ext uri="{FF2B5EF4-FFF2-40B4-BE49-F238E27FC236}">
                <a16:creationId xmlns:a16="http://schemas.microsoft.com/office/drawing/2014/main" id="{FB79079F-5AE8-D217-151A-1931EC89EECC}"/>
              </a:ext>
            </a:extLst>
          </p:cNvPr>
          <p:cNvSpPr txBox="1"/>
          <p:nvPr/>
        </p:nvSpPr>
        <p:spPr>
          <a:xfrm>
            <a:off x="2663691" y="1463366"/>
            <a:ext cx="6858000" cy="461665"/>
          </a:xfrm>
          <a:prstGeom prst="rect">
            <a:avLst/>
          </a:prstGeom>
          <a:noFill/>
        </p:spPr>
        <p:txBody>
          <a:bodyPr wrap="square">
            <a:spAutoFit/>
          </a:bodyPr>
          <a:lstStyle/>
          <a:p>
            <a:r>
              <a:rPr lang="pt-BR" sz="2400" b="1" dirty="0">
                <a:solidFill>
                  <a:schemeClr val="tx2"/>
                </a:solidFill>
              </a:rPr>
              <a:t>O que consiste?</a:t>
            </a:r>
          </a:p>
        </p:txBody>
      </p:sp>
      <p:sp>
        <p:nvSpPr>
          <p:cNvPr id="2" name="Retângulo 1">
            <a:hlinkClick r:id="rId2"/>
            <a:extLst>
              <a:ext uri="{FF2B5EF4-FFF2-40B4-BE49-F238E27FC236}">
                <a16:creationId xmlns:a16="http://schemas.microsoft.com/office/drawing/2014/main" id="{46BD7370-5F72-FB63-FD69-8335ED9BA722}"/>
              </a:ext>
            </a:extLst>
          </p:cNvPr>
          <p:cNvSpPr/>
          <p:nvPr/>
        </p:nvSpPr>
        <p:spPr>
          <a:xfrm>
            <a:off x="13140998" y="9905034"/>
            <a:ext cx="2048958" cy="246349"/>
          </a:xfrm>
          <a:prstGeom prst="rect">
            <a:avLst/>
          </a:prstGeom>
          <a:noFill/>
        </p:spPr>
        <p:txBody>
          <a:bodyPr wrap="none" lIns="91440" tIns="45720" rIns="91440" bIns="45720">
            <a:spAutoFit/>
          </a:bodyPr>
          <a:lstStyle/>
          <a:p>
            <a:pPr algn="ctr"/>
            <a:r>
              <a:rPr lang="pt-BR" sz="1001"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4098" name="Picture 2" descr="agenda - destaque1.1">
            <a:extLst>
              <a:ext uri="{FF2B5EF4-FFF2-40B4-BE49-F238E27FC236}">
                <a16:creationId xmlns:a16="http://schemas.microsoft.com/office/drawing/2014/main" id="{6373685C-014F-90DB-1529-557278108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4650" y="1930666"/>
            <a:ext cx="5230109" cy="523010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15AAFAD-6AC9-200F-5164-E34480C93E61}"/>
              </a:ext>
            </a:extLst>
          </p:cNvPr>
          <p:cNvSpPr txBox="1"/>
          <p:nvPr/>
        </p:nvSpPr>
        <p:spPr>
          <a:xfrm>
            <a:off x="10754651" y="7234175"/>
            <a:ext cx="5374125" cy="246349"/>
          </a:xfrm>
          <a:prstGeom prst="rect">
            <a:avLst/>
          </a:prstGeom>
          <a:noFill/>
        </p:spPr>
        <p:txBody>
          <a:bodyPr wrap="square">
            <a:spAutoFit/>
          </a:bodyPr>
          <a:lstStyle/>
          <a:p>
            <a:r>
              <a:rPr lang="pt-BR" sz="1000" i="1" dirty="0">
                <a:solidFill>
                  <a:schemeClr val="tx1">
                    <a:lumMod val="65000"/>
                    <a:lumOff val="35000"/>
                  </a:schemeClr>
                </a:solidFill>
              </a:rPr>
              <a:t>https://</a:t>
            </a:r>
            <a:r>
              <a:rPr lang="pt-BR" sz="1000" i="1" dirty="0" err="1">
                <a:solidFill>
                  <a:schemeClr val="tx1">
                    <a:lumMod val="65000"/>
                    <a:lumOff val="35000"/>
                  </a:schemeClr>
                </a:solidFill>
              </a:rPr>
              <a:t>saude.sp.gov.br</a:t>
            </a:r>
            <a:r>
              <a:rPr lang="pt-BR" sz="1000" i="1" dirty="0">
                <a:solidFill>
                  <a:schemeClr val="tx1">
                    <a:lumMod val="65000"/>
                    <a:lumOff val="35000"/>
                  </a:schemeClr>
                </a:solidFill>
              </a:rPr>
              <a:t>/</a:t>
            </a:r>
            <a:r>
              <a:rPr lang="pt-BR" sz="1000" i="1" dirty="0" err="1">
                <a:solidFill>
                  <a:schemeClr val="tx1">
                    <a:lumMod val="65000"/>
                    <a:lumOff val="35000"/>
                  </a:schemeClr>
                </a:solidFill>
              </a:rPr>
              <a:t>ses</a:t>
            </a:r>
            <a:r>
              <a:rPr lang="pt-BR" sz="1000" i="1" dirty="0">
                <a:solidFill>
                  <a:schemeClr val="tx1">
                    <a:lumMod val="65000"/>
                    <a:lumOff val="35000"/>
                  </a:schemeClr>
                </a:solidFill>
              </a:rPr>
              <a:t>/perfil/</a:t>
            </a:r>
            <a:r>
              <a:rPr lang="pt-BR" sz="1000" i="1" dirty="0" err="1">
                <a:solidFill>
                  <a:schemeClr val="tx1">
                    <a:lumMod val="65000"/>
                    <a:lumOff val="35000"/>
                  </a:schemeClr>
                </a:solidFill>
              </a:rPr>
              <a:t>cidadao</a:t>
            </a:r>
            <a:r>
              <a:rPr lang="pt-BR" sz="1000" i="1" dirty="0">
                <a:solidFill>
                  <a:schemeClr val="tx1">
                    <a:lumMod val="65000"/>
                    <a:lumOff val="35000"/>
                  </a:schemeClr>
                </a:solidFill>
              </a:rPr>
              <a:t>/homepage/outros-destaques/tabela-sus-paulista</a:t>
            </a:r>
          </a:p>
        </p:txBody>
      </p:sp>
    </p:spTree>
    <p:extLst>
      <p:ext uri="{BB962C8B-B14F-4D97-AF65-F5344CB8AC3E}">
        <p14:creationId xmlns:p14="http://schemas.microsoft.com/office/powerpoint/2010/main" val="3414816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349890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Governança</a:t>
            </a:r>
          </a:p>
        </p:txBody>
      </p:sp>
      <p:sp>
        <p:nvSpPr>
          <p:cNvPr id="7" name="CaixaDeTexto 6">
            <a:extLst>
              <a:ext uri="{FF2B5EF4-FFF2-40B4-BE49-F238E27FC236}">
                <a16:creationId xmlns:a16="http://schemas.microsoft.com/office/drawing/2014/main" id="{3EA79988-DE1F-D3FD-A992-EB053FE53BBA}"/>
              </a:ext>
            </a:extLst>
          </p:cNvPr>
          <p:cNvSpPr txBox="1"/>
          <p:nvPr/>
        </p:nvSpPr>
        <p:spPr>
          <a:xfrm>
            <a:off x="2663281" y="996888"/>
            <a:ext cx="3735831" cy="523220"/>
          </a:xfrm>
          <a:prstGeom prst="rect">
            <a:avLst/>
          </a:prstGeom>
          <a:noFill/>
        </p:spPr>
        <p:txBody>
          <a:bodyPr wrap="none" rtlCol="0">
            <a:spAutoFit/>
          </a:bodyPr>
          <a:lstStyle>
            <a:defPPr>
              <a:defRPr lang="pt-BR"/>
            </a:defPPr>
            <a:lvl1pPr>
              <a:defRPr sz="2800">
                <a:solidFill>
                  <a:srgbClr val="003E7E"/>
                </a:solidFill>
              </a:defRPr>
            </a:lvl1pPr>
          </a:lstStyle>
          <a:p>
            <a:r>
              <a:rPr lang="pt-BR" dirty="0">
                <a:latin typeface="Calibri" panose="020F0502020204030204" pitchFamily="34" charset="0"/>
                <a:cs typeface="Calibri" panose="020F0502020204030204" pitchFamily="34" charset="0"/>
              </a:rPr>
              <a:t>Demais Gestores do SUS</a:t>
            </a:r>
          </a:p>
        </p:txBody>
      </p:sp>
      <p:sp>
        <p:nvSpPr>
          <p:cNvPr id="8" name="CaixaDeTexto 7">
            <a:extLst>
              <a:ext uri="{FF2B5EF4-FFF2-40B4-BE49-F238E27FC236}">
                <a16:creationId xmlns:a16="http://schemas.microsoft.com/office/drawing/2014/main" id="{764B5E87-B64A-4CF2-5E4A-AFF66741EB4E}"/>
              </a:ext>
            </a:extLst>
          </p:cNvPr>
          <p:cNvSpPr txBox="1"/>
          <p:nvPr/>
        </p:nvSpPr>
        <p:spPr>
          <a:xfrm>
            <a:off x="2684743" y="2181465"/>
            <a:ext cx="9073008" cy="1831784"/>
          </a:xfrm>
          <a:prstGeom prst="rect">
            <a:avLst/>
          </a:prstGeom>
          <a:noFill/>
        </p:spPr>
        <p:txBody>
          <a:bodyPr wrap="square" rtlCol="0">
            <a:spAutoFit/>
          </a:bodyPr>
          <a:lstStyle/>
          <a:p>
            <a:r>
              <a:rPr lang="pt-BR" sz="2000" dirty="0">
                <a:solidFill>
                  <a:schemeClr val="tx1">
                    <a:lumMod val="50000"/>
                    <a:lumOff val="50000"/>
                  </a:schemeClr>
                </a:solidFill>
                <a:latin typeface="Calibri" panose="020F0502020204030204" pitchFamily="34" charset="0"/>
                <a:cs typeface="Calibri" panose="020F0502020204030204" pitchFamily="34" charset="0"/>
              </a:rPr>
              <a:t>Conselhos de Saúde (União, Estado e Municípios) – Órgão Colegiado</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Representantes do Governo</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Representantes dos prestadores de serviços</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Representantes dos profissionais de saúde</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Representantes dos usuários do SUS (pacientes)</a:t>
            </a:r>
          </a:p>
        </p:txBody>
      </p:sp>
      <p:sp>
        <p:nvSpPr>
          <p:cNvPr id="9" name="CaixaDeTexto 8">
            <a:extLst>
              <a:ext uri="{FF2B5EF4-FFF2-40B4-BE49-F238E27FC236}">
                <a16:creationId xmlns:a16="http://schemas.microsoft.com/office/drawing/2014/main" id="{11DF79BA-4BF0-DA8A-0C01-CB57AF4FE2A5}"/>
              </a:ext>
            </a:extLst>
          </p:cNvPr>
          <p:cNvSpPr txBox="1"/>
          <p:nvPr/>
        </p:nvSpPr>
        <p:spPr>
          <a:xfrm>
            <a:off x="2692886" y="6339689"/>
            <a:ext cx="9073008" cy="731290"/>
          </a:xfrm>
          <a:prstGeom prst="rect">
            <a:avLst/>
          </a:prstGeom>
          <a:noFill/>
        </p:spPr>
        <p:txBody>
          <a:bodyPr wrap="square" rtlCol="0">
            <a:spAutoFit/>
          </a:bodyPr>
          <a:lstStyle/>
          <a:p>
            <a:r>
              <a:rPr lang="pt-BR" sz="2000" dirty="0">
                <a:solidFill>
                  <a:schemeClr val="tx1">
                    <a:lumMod val="50000"/>
                    <a:lumOff val="50000"/>
                  </a:schemeClr>
                </a:solidFill>
                <a:latin typeface="Calibri" panose="020F0502020204030204" pitchFamily="34" charset="0"/>
                <a:cs typeface="Calibri" panose="020F0502020204030204" pitchFamily="34" charset="0"/>
              </a:rPr>
              <a:t>Comissão </a:t>
            </a:r>
            <a:r>
              <a:rPr lang="pt-BR" sz="2000" dirty="0" err="1">
                <a:solidFill>
                  <a:schemeClr val="tx1">
                    <a:lumMod val="50000"/>
                    <a:lumOff val="50000"/>
                  </a:schemeClr>
                </a:solidFill>
                <a:latin typeface="Calibri" panose="020F0502020204030204" pitchFamily="34" charset="0"/>
                <a:cs typeface="Calibri" panose="020F0502020204030204" pitchFamily="34" charset="0"/>
              </a:rPr>
              <a:t>Intergestores</a:t>
            </a:r>
            <a:r>
              <a:rPr lang="pt-BR" sz="2000" dirty="0">
                <a:solidFill>
                  <a:schemeClr val="tx1">
                    <a:lumMod val="50000"/>
                    <a:lumOff val="50000"/>
                  </a:schemeClr>
                </a:solidFill>
                <a:latin typeface="Calibri" panose="020F0502020204030204" pitchFamily="34" charset="0"/>
                <a:cs typeface="Calibri" panose="020F0502020204030204" pitchFamily="34" charset="0"/>
              </a:rPr>
              <a:t> Tripartite (CIT)</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Definem a Operação do SUS</a:t>
            </a:r>
          </a:p>
        </p:txBody>
      </p:sp>
      <p:sp>
        <p:nvSpPr>
          <p:cNvPr id="10" name="CaixaDeTexto 9">
            <a:extLst>
              <a:ext uri="{FF2B5EF4-FFF2-40B4-BE49-F238E27FC236}">
                <a16:creationId xmlns:a16="http://schemas.microsoft.com/office/drawing/2014/main" id="{A0AE1ED0-BE33-00F4-143D-A659284CE547}"/>
              </a:ext>
            </a:extLst>
          </p:cNvPr>
          <p:cNvSpPr txBox="1"/>
          <p:nvPr/>
        </p:nvSpPr>
        <p:spPr>
          <a:xfrm>
            <a:off x="2684743" y="8383860"/>
            <a:ext cx="9073008" cy="731290"/>
          </a:xfrm>
          <a:prstGeom prst="rect">
            <a:avLst/>
          </a:prstGeom>
          <a:noFill/>
        </p:spPr>
        <p:txBody>
          <a:bodyPr wrap="square" rtlCol="0">
            <a:spAutoFit/>
          </a:bodyPr>
          <a:lstStyle/>
          <a:p>
            <a:r>
              <a:rPr lang="pt-BR" sz="2000" dirty="0">
                <a:solidFill>
                  <a:schemeClr val="tx1">
                    <a:lumMod val="50000"/>
                    <a:lumOff val="50000"/>
                  </a:schemeClr>
                </a:solidFill>
                <a:latin typeface="Calibri" panose="020F0502020204030204" pitchFamily="34" charset="0"/>
                <a:cs typeface="Calibri" panose="020F0502020204030204" pitchFamily="34" charset="0"/>
              </a:rPr>
              <a:t>Comissão </a:t>
            </a:r>
            <a:r>
              <a:rPr lang="pt-BR" sz="2000" dirty="0" err="1">
                <a:solidFill>
                  <a:schemeClr val="tx1">
                    <a:lumMod val="50000"/>
                    <a:lumOff val="50000"/>
                  </a:schemeClr>
                </a:solidFill>
                <a:latin typeface="Calibri" panose="020F0502020204030204" pitchFamily="34" charset="0"/>
                <a:cs typeface="Calibri" panose="020F0502020204030204" pitchFamily="34" charset="0"/>
              </a:rPr>
              <a:t>Intergestores</a:t>
            </a:r>
            <a:r>
              <a:rPr lang="pt-BR" sz="2000" dirty="0">
                <a:solidFill>
                  <a:schemeClr val="tx1">
                    <a:lumMod val="50000"/>
                    <a:lumOff val="50000"/>
                  </a:schemeClr>
                </a:solidFill>
                <a:latin typeface="Calibri" panose="020F0502020204030204" pitchFamily="34" charset="0"/>
                <a:cs typeface="Calibri" panose="020F0502020204030204" pitchFamily="34" charset="0"/>
              </a:rPr>
              <a:t> Bipartite (CIB)</a:t>
            </a:r>
          </a:p>
          <a:p>
            <a:pPr marL="971369" lvl="1" indent="-285750">
              <a:lnSpc>
                <a:spcPct val="150000"/>
              </a:lnSpc>
              <a:buFont typeface="Arial" panose="020B0604020202020204" pitchFamily="34" charset="0"/>
              <a:buChar char="•"/>
            </a:pPr>
            <a:r>
              <a:rPr lang="pt-BR" sz="1600" dirty="0">
                <a:solidFill>
                  <a:schemeClr val="tx1">
                    <a:lumMod val="50000"/>
                    <a:lumOff val="50000"/>
                  </a:schemeClr>
                </a:solidFill>
                <a:latin typeface="Calibri" panose="020F0502020204030204" pitchFamily="34" charset="0"/>
                <a:cs typeface="Calibri" panose="020F0502020204030204" pitchFamily="34" charset="0"/>
              </a:rPr>
              <a:t>Definem a Operação do SUS</a:t>
            </a:r>
          </a:p>
        </p:txBody>
      </p:sp>
      <p:pic>
        <p:nvPicPr>
          <p:cNvPr id="3074" name="Picture 2" descr="Experiências num Conselho de Saúde: Gestão Participativa | Rede Humaniza  SUS - O SUS QUE DÁ CERTO">
            <a:extLst>
              <a:ext uri="{FF2B5EF4-FFF2-40B4-BE49-F238E27FC236}">
                <a16:creationId xmlns:a16="http://schemas.microsoft.com/office/drawing/2014/main" id="{FB069932-7DE9-6999-081A-F75770161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8056" y="2732889"/>
            <a:ext cx="5080000" cy="3606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IT :: Direito à Saúde">
            <a:extLst>
              <a:ext uri="{FF2B5EF4-FFF2-40B4-BE49-F238E27FC236}">
                <a16:creationId xmlns:a16="http://schemas.microsoft.com/office/drawing/2014/main" id="{2FDC82C1-ED99-13E5-4326-7D7C92BE2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8" y="6263006"/>
            <a:ext cx="1434976" cy="101552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missão Intergestores Bipartite (CIB) - Secretaria da Saúde - Governo do  Estado de São Paulo">
            <a:extLst>
              <a:ext uri="{FF2B5EF4-FFF2-40B4-BE49-F238E27FC236}">
                <a16:creationId xmlns:a16="http://schemas.microsoft.com/office/drawing/2014/main" id="{ECAEACD7-BCC8-F89B-7C44-AFD2970E7E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419" y="8383860"/>
            <a:ext cx="1161755" cy="526802"/>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hlinkClick r:id="rId5"/>
            <a:extLst>
              <a:ext uri="{FF2B5EF4-FFF2-40B4-BE49-F238E27FC236}">
                <a16:creationId xmlns:a16="http://schemas.microsoft.com/office/drawing/2014/main" id="{A949A00B-413B-0A61-1A51-053A607B45D5}"/>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360150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doh - social determinants of health infographic Vector Image">
            <a:extLst>
              <a:ext uri="{FF2B5EF4-FFF2-40B4-BE49-F238E27FC236}">
                <a16:creationId xmlns:a16="http://schemas.microsoft.com/office/drawing/2014/main" id="{2C4C86BC-7862-115A-F34F-72B101399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584" y="2825762"/>
            <a:ext cx="5613105" cy="606215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FB3EE858-F876-50B0-9EFB-1FBB008FF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6294" y="8413824"/>
            <a:ext cx="5942402" cy="546100"/>
          </a:xfrm>
          <a:prstGeom prst="rect">
            <a:avLst/>
          </a:prstGeom>
        </p:spPr>
      </p:pic>
      <p:grpSp>
        <p:nvGrpSpPr>
          <p:cNvPr id="2" name="Agrupar 1">
            <a:extLst>
              <a:ext uri="{FF2B5EF4-FFF2-40B4-BE49-F238E27FC236}">
                <a16:creationId xmlns:a16="http://schemas.microsoft.com/office/drawing/2014/main" id="{3BE2777B-0E32-48C7-8AF6-29B23B67B197}"/>
              </a:ext>
            </a:extLst>
          </p:cNvPr>
          <p:cNvGrpSpPr/>
          <p:nvPr/>
        </p:nvGrpSpPr>
        <p:grpSpPr>
          <a:xfrm>
            <a:off x="2663280" y="2047157"/>
            <a:ext cx="12241360" cy="1919177"/>
            <a:chOff x="2033464" y="2747950"/>
            <a:chExt cx="8586651" cy="1427964"/>
          </a:xfrm>
        </p:grpSpPr>
        <p:sp>
          <p:nvSpPr>
            <p:cNvPr id="3" name="Espaço Reservado para Texto 2">
              <a:extLst>
                <a:ext uri="{FF2B5EF4-FFF2-40B4-BE49-F238E27FC236}">
                  <a16:creationId xmlns:a16="http://schemas.microsoft.com/office/drawing/2014/main" id="{183C178D-D8BA-4CBF-A8A7-38AAC1153F1A}"/>
                </a:ext>
              </a:extLst>
            </p:cNvPr>
            <p:cNvSpPr txBox="1">
              <a:spLocks/>
            </p:cNvSpPr>
            <p:nvPr/>
          </p:nvSpPr>
          <p:spPr>
            <a:xfrm>
              <a:off x="2250159" y="2747950"/>
              <a:ext cx="6739227" cy="369332"/>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endParaRPr lang="pt-BR" sz="2400" dirty="0">
                <a:latin typeface="Calibri" panose="020F0502020204030204" pitchFamily="34" charset="0"/>
                <a:cs typeface="Calibri" panose="020F0502020204030204" pitchFamily="34" charset="0"/>
              </a:endParaRPr>
            </a:p>
          </p:txBody>
        </p:sp>
        <p:sp>
          <p:nvSpPr>
            <p:cNvPr id="4" name="Espaço Reservado para Texto 3">
              <a:extLst>
                <a:ext uri="{FF2B5EF4-FFF2-40B4-BE49-F238E27FC236}">
                  <a16:creationId xmlns:a16="http://schemas.microsoft.com/office/drawing/2014/main" id="{D840A431-F8FA-49AF-9C10-FD5E72490B3F}"/>
                </a:ext>
              </a:extLst>
            </p:cNvPr>
            <p:cNvSpPr txBox="1">
              <a:spLocks/>
            </p:cNvSpPr>
            <p:nvPr/>
          </p:nvSpPr>
          <p:spPr>
            <a:xfrm>
              <a:off x="2033464" y="3344917"/>
              <a:ext cx="8586651" cy="830997"/>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lgn="ctr">
                <a:spcBef>
                  <a:spcPts val="0"/>
                </a:spcBef>
                <a:buNone/>
              </a:pPr>
              <a:endParaRPr lang="pt-BR" sz="2400"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29D22DD4-24B4-4474-B04C-3BB7620504E1}"/>
                </a:ext>
              </a:extLst>
            </p:cNvPr>
            <p:cNvSpPr/>
            <p:nvPr/>
          </p:nvSpPr>
          <p:spPr>
            <a:xfrm>
              <a:off x="3245697" y="3117282"/>
              <a:ext cx="5408023" cy="343502"/>
            </a:xfrm>
            <a:prstGeom prst="rect">
              <a:avLst/>
            </a:prstGeom>
          </p:spPr>
          <p:txBody>
            <a:bodyPr wrap="square">
              <a:spAutoFit/>
            </a:bodyPr>
            <a:lstStyle/>
            <a:p>
              <a:endParaRPr lang="pt-BR" sz="2400" dirty="0">
                <a:solidFill>
                  <a:srgbClr val="FF0000"/>
                </a:solidFill>
                <a:latin typeface="Calibri" panose="020F0502020204030204" pitchFamily="34" charset="0"/>
                <a:cs typeface="Calibri" panose="020F0502020204030204" pitchFamily="34" charset="0"/>
              </a:endParaRPr>
            </a:p>
          </p:txBody>
        </p:sp>
      </p:grpSp>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7253268"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Determinantes Sociais de Saúde (DSS)</a:t>
            </a:r>
          </a:p>
        </p:txBody>
      </p:sp>
      <p:pic>
        <p:nvPicPr>
          <p:cNvPr id="13" name="Imagem 12" descr="Padrão do plano de fundo&#10;&#10;Descrição gerada automaticamente com confiança baixa">
            <a:extLst>
              <a:ext uri="{FF2B5EF4-FFF2-40B4-BE49-F238E27FC236}">
                <a16:creationId xmlns:a16="http://schemas.microsoft.com/office/drawing/2014/main" id="{43F2F872-F865-3E45-A897-276002D32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4819" y="2638063"/>
            <a:ext cx="1443940" cy="367139"/>
          </a:xfrm>
          <a:prstGeom prst="rect">
            <a:avLst/>
          </a:prstGeom>
        </p:spPr>
      </p:pic>
      <p:sp>
        <p:nvSpPr>
          <p:cNvPr id="5" name="Retângulo 4">
            <a:hlinkClick r:id="rId5"/>
            <a:extLst>
              <a:ext uri="{FF2B5EF4-FFF2-40B4-BE49-F238E27FC236}">
                <a16:creationId xmlns:a16="http://schemas.microsoft.com/office/drawing/2014/main" id="{664EDD69-0831-9DCE-C7E1-F9E49A875E5D}"/>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8" name="CaixaDeTexto 7">
            <a:extLst>
              <a:ext uri="{FF2B5EF4-FFF2-40B4-BE49-F238E27FC236}">
                <a16:creationId xmlns:a16="http://schemas.microsoft.com/office/drawing/2014/main" id="{26F0AA07-F99A-E4A1-A025-CABF760D2440}"/>
              </a:ext>
            </a:extLst>
          </p:cNvPr>
          <p:cNvSpPr txBox="1"/>
          <p:nvPr/>
        </p:nvSpPr>
        <p:spPr>
          <a:xfrm>
            <a:off x="2663281" y="996888"/>
            <a:ext cx="5800499" cy="523220"/>
          </a:xfrm>
          <a:prstGeom prst="rect">
            <a:avLst/>
          </a:prstGeom>
          <a:noFill/>
        </p:spPr>
        <p:txBody>
          <a:bodyPr wrap="none" rtlCol="0">
            <a:spAutoFit/>
          </a:bodyPr>
          <a:lstStyle/>
          <a:p>
            <a:r>
              <a:rPr lang="pt-BR" sz="2800" dirty="0">
                <a:solidFill>
                  <a:srgbClr val="003E7E"/>
                </a:solidFill>
                <a:latin typeface="Calibri" panose="020F0502020204030204" pitchFamily="34" charset="0"/>
                <a:cs typeface="Calibri" panose="020F0502020204030204" pitchFamily="34" charset="0"/>
              </a:rPr>
              <a:t>SDOH – Social </a:t>
            </a:r>
            <a:r>
              <a:rPr lang="pt-BR" sz="2800" dirty="0" err="1">
                <a:solidFill>
                  <a:srgbClr val="003E7E"/>
                </a:solidFill>
                <a:latin typeface="Calibri" panose="020F0502020204030204" pitchFamily="34" charset="0"/>
                <a:cs typeface="Calibri" panose="020F0502020204030204" pitchFamily="34" charset="0"/>
              </a:rPr>
              <a:t>Determinants</a:t>
            </a:r>
            <a:r>
              <a:rPr lang="pt-BR" sz="2800" dirty="0">
                <a:solidFill>
                  <a:srgbClr val="003E7E"/>
                </a:solidFill>
                <a:latin typeface="Calibri" panose="020F0502020204030204" pitchFamily="34" charset="0"/>
                <a:cs typeface="Calibri" panose="020F0502020204030204" pitchFamily="34" charset="0"/>
              </a:rPr>
              <a:t> </a:t>
            </a:r>
            <a:r>
              <a:rPr lang="pt-BR" sz="2800" dirty="0" err="1">
                <a:solidFill>
                  <a:srgbClr val="003E7E"/>
                </a:solidFill>
                <a:latin typeface="Calibri" panose="020F0502020204030204" pitchFamily="34" charset="0"/>
                <a:cs typeface="Calibri" panose="020F0502020204030204" pitchFamily="34" charset="0"/>
              </a:rPr>
              <a:t>of</a:t>
            </a:r>
            <a:r>
              <a:rPr lang="pt-BR" sz="2800" dirty="0">
                <a:solidFill>
                  <a:srgbClr val="003E7E"/>
                </a:solidFill>
                <a:latin typeface="Calibri" panose="020F0502020204030204" pitchFamily="34" charset="0"/>
                <a:cs typeface="Calibri" panose="020F0502020204030204" pitchFamily="34" charset="0"/>
              </a:rPr>
              <a:t> Health </a:t>
            </a:r>
            <a:endParaRPr lang="pt-BR" sz="1400" dirty="0">
              <a:solidFill>
                <a:srgbClr val="003E7E"/>
              </a:solidFill>
              <a:latin typeface="Calibri" panose="020F0502020204030204" pitchFamily="34" charset="0"/>
              <a:cs typeface="Calibri" panose="020F0502020204030204" pitchFamily="34" charset="0"/>
            </a:endParaRPr>
          </a:p>
        </p:txBody>
      </p:sp>
      <p:sp>
        <p:nvSpPr>
          <p:cNvPr id="10" name="CaixaDeTexto 9">
            <a:extLst>
              <a:ext uri="{FF2B5EF4-FFF2-40B4-BE49-F238E27FC236}">
                <a16:creationId xmlns:a16="http://schemas.microsoft.com/office/drawing/2014/main" id="{FBEF079C-744C-5802-AEB6-0F6FACB92332}"/>
              </a:ext>
            </a:extLst>
          </p:cNvPr>
          <p:cNvSpPr txBox="1"/>
          <p:nvPr/>
        </p:nvSpPr>
        <p:spPr>
          <a:xfrm>
            <a:off x="2913566" y="2389321"/>
            <a:ext cx="7709822" cy="7421904"/>
          </a:xfrm>
          <a:prstGeom prst="rect">
            <a:avLst/>
          </a:prstGeom>
          <a:noFill/>
        </p:spPr>
        <p:txBody>
          <a:bodyPr wrap="square">
            <a:spAutoFit/>
          </a:bodyPr>
          <a:lstStyle/>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Renda e proteção social</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Educação</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Desemprego e precariedade laboral</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Condições de vida no trabalho</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Insegurança alimentar</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Habitação, comodidades básicas e meio ambiente</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Desenvolvimento na primeira infância</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Inclusão social e não discriminação</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Conflito estrutural</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Acesso a serviços de saúde acessíveis e de qualidade decente</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Habitação, transporte e bairros seguros</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Racismo, discriminação e violência</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Educação, oportunidades de trabalho e renda</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Acesso a alimentos nutritivos e oportunidades de atividade física</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Ar e água</a:t>
            </a:r>
          </a:p>
          <a:p>
            <a:pPr algn="l">
              <a:lnSpc>
                <a:spcPct val="150000"/>
              </a:lnSpc>
              <a:buFont typeface="Arial" panose="020B0604020202020204" pitchFamily="34" charset="0"/>
              <a:buChar char="•"/>
            </a:pPr>
            <a:r>
              <a:rPr lang="pt-BR" sz="2000"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 Linguagem e habilidades de alfabetização</a:t>
            </a:r>
          </a:p>
        </p:txBody>
      </p:sp>
      <p:sp>
        <p:nvSpPr>
          <p:cNvPr id="12" name="CaixaDeTexto 11">
            <a:extLst>
              <a:ext uri="{FF2B5EF4-FFF2-40B4-BE49-F238E27FC236}">
                <a16:creationId xmlns:a16="http://schemas.microsoft.com/office/drawing/2014/main" id="{19D98685-2A66-018A-A871-BBD713E81B0F}"/>
              </a:ext>
            </a:extLst>
          </p:cNvPr>
          <p:cNvSpPr txBox="1"/>
          <p:nvPr/>
        </p:nvSpPr>
        <p:spPr>
          <a:xfrm>
            <a:off x="2663282" y="1992530"/>
            <a:ext cx="12241359" cy="369332"/>
          </a:xfrm>
          <a:prstGeom prst="rect">
            <a:avLst/>
          </a:prstGeom>
          <a:noFill/>
        </p:spPr>
        <p:txBody>
          <a:bodyPr wrap="square">
            <a:spAutoFit/>
          </a:bodyPr>
          <a:lstStyle/>
          <a:p>
            <a:r>
              <a:rPr lang="pt-BR" dirty="0">
                <a:solidFill>
                  <a:schemeClr val="tx1">
                    <a:lumMod val="65000"/>
                    <a:lumOff val="35000"/>
                  </a:schemeClr>
                </a:solidFill>
                <a:highlight>
                  <a:srgbClr val="FFFFFF"/>
                </a:highlight>
                <a:latin typeface="Calibri" panose="020F0502020204030204" pitchFamily="34" charset="0"/>
                <a:cs typeface="Calibri" panose="020F0502020204030204" pitchFamily="34" charset="0"/>
              </a:rPr>
              <a:t>C</a:t>
            </a:r>
            <a:r>
              <a:rPr lang="pt-BR" dirty="0">
                <a:solidFill>
                  <a:schemeClr val="tx1">
                    <a:lumMod val="65000"/>
                    <a:lumOff val="35000"/>
                  </a:schemeClr>
                </a:solidFill>
                <a:effectLst/>
                <a:highlight>
                  <a:srgbClr val="FFFFFF"/>
                </a:highlight>
                <a:latin typeface="Calibri" panose="020F0502020204030204" pitchFamily="34" charset="0"/>
                <a:cs typeface="Calibri" panose="020F0502020204030204" pitchFamily="34" charset="0"/>
              </a:rPr>
              <a:t>ontribuem para disparidades e desigualdades na saúde, impactando o bem-estar e saúde das pessoas</a:t>
            </a:r>
            <a:endParaRPr lang="pt-BR"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7" name="CaixaDeTexto 16">
            <a:extLst>
              <a:ext uri="{FF2B5EF4-FFF2-40B4-BE49-F238E27FC236}">
                <a16:creationId xmlns:a16="http://schemas.microsoft.com/office/drawing/2014/main" id="{875D914F-26D7-DD33-78C7-D58ABCEE5FB7}"/>
              </a:ext>
            </a:extLst>
          </p:cNvPr>
          <p:cNvSpPr txBox="1"/>
          <p:nvPr/>
        </p:nvSpPr>
        <p:spPr>
          <a:xfrm>
            <a:off x="2961574" y="9811226"/>
            <a:ext cx="9998850"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OMS, Jul/24 - https://</a:t>
            </a:r>
            <a:r>
              <a:rPr lang="pt-BR" sz="1200" dirty="0" err="1">
                <a:solidFill>
                  <a:schemeClr val="tx1">
                    <a:lumMod val="65000"/>
                    <a:lumOff val="35000"/>
                  </a:schemeClr>
                </a:solidFill>
                <a:latin typeface="Calibri" panose="020F0502020204030204" pitchFamily="34" charset="0"/>
                <a:cs typeface="Calibri" panose="020F0502020204030204" pitchFamily="34" charset="0"/>
              </a:rPr>
              <a:t>www.who.int</a:t>
            </a:r>
            <a:r>
              <a:rPr lang="pt-BR" sz="1200" dirty="0">
                <a:solidFill>
                  <a:schemeClr val="tx1">
                    <a:lumMod val="65000"/>
                    <a:lumOff val="35000"/>
                  </a:schemeClr>
                </a:solidFill>
                <a:latin typeface="Calibri" panose="020F0502020204030204" pitchFamily="34" charset="0"/>
                <a:cs typeface="Calibri" panose="020F0502020204030204" pitchFamily="34" charset="0"/>
              </a:rPr>
              <a:t>/</a:t>
            </a:r>
            <a:r>
              <a:rPr lang="pt-BR" sz="1200" dirty="0" err="1">
                <a:solidFill>
                  <a:schemeClr val="tx1">
                    <a:lumMod val="65000"/>
                    <a:lumOff val="35000"/>
                  </a:schemeClr>
                </a:solidFill>
                <a:latin typeface="Calibri" panose="020F0502020204030204" pitchFamily="34" charset="0"/>
                <a:cs typeface="Calibri" panose="020F0502020204030204" pitchFamily="34" charset="0"/>
              </a:rPr>
              <a:t>health-topics</a:t>
            </a:r>
            <a:r>
              <a:rPr lang="pt-BR" sz="1200" dirty="0">
                <a:solidFill>
                  <a:schemeClr val="tx1">
                    <a:lumMod val="65000"/>
                    <a:lumOff val="35000"/>
                  </a:schemeClr>
                </a:solidFill>
                <a:latin typeface="Calibri" panose="020F0502020204030204" pitchFamily="34" charset="0"/>
                <a:cs typeface="Calibri" panose="020F0502020204030204" pitchFamily="34" charset="0"/>
              </a:rPr>
              <a:t>/</a:t>
            </a:r>
            <a:r>
              <a:rPr lang="pt-BR" sz="1200" dirty="0" err="1">
                <a:solidFill>
                  <a:schemeClr val="tx1">
                    <a:lumMod val="65000"/>
                    <a:lumOff val="35000"/>
                  </a:schemeClr>
                </a:solidFill>
                <a:latin typeface="Calibri" panose="020F0502020204030204" pitchFamily="34" charset="0"/>
                <a:cs typeface="Calibri" panose="020F0502020204030204" pitchFamily="34" charset="0"/>
              </a:rPr>
              <a:t>social-determinants-of-health#tab</a:t>
            </a:r>
            <a:r>
              <a:rPr lang="pt-BR" sz="1200" dirty="0">
                <a:solidFill>
                  <a:schemeClr val="tx1">
                    <a:lumMod val="65000"/>
                    <a:lumOff val="35000"/>
                  </a:schemeClr>
                </a:solidFill>
                <a:latin typeface="Calibri" panose="020F0502020204030204" pitchFamily="34" charset="0"/>
                <a:cs typeface="Calibri" panose="020F0502020204030204" pitchFamily="34" charset="0"/>
              </a:rPr>
              <a:t>=tab_1</a:t>
            </a:r>
          </a:p>
        </p:txBody>
      </p:sp>
    </p:spTree>
    <p:extLst>
      <p:ext uri="{BB962C8B-B14F-4D97-AF65-F5344CB8AC3E}">
        <p14:creationId xmlns:p14="http://schemas.microsoft.com/office/powerpoint/2010/main" val="2114843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A2C10174-0058-5144-AB74-D44EAA9D6665}"/>
              </a:ext>
            </a:extLst>
          </p:cNvPr>
          <p:cNvSpPr txBox="1"/>
          <p:nvPr/>
        </p:nvSpPr>
        <p:spPr>
          <a:xfrm>
            <a:off x="2663280" y="318965"/>
            <a:ext cx="3911905"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Gestão Participativa</a:t>
            </a:r>
          </a:p>
        </p:txBody>
      </p:sp>
      <p:sp>
        <p:nvSpPr>
          <p:cNvPr id="4" name="CaixaDeTexto 3">
            <a:extLst>
              <a:ext uri="{FF2B5EF4-FFF2-40B4-BE49-F238E27FC236}">
                <a16:creationId xmlns:a16="http://schemas.microsoft.com/office/drawing/2014/main" id="{9C485154-393C-8F45-8F69-C8ECB1A88FA6}"/>
              </a:ext>
            </a:extLst>
          </p:cNvPr>
          <p:cNvSpPr txBox="1"/>
          <p:nvPr/>
        </p:nvSpPr>
        <p:spPr>
          <a:xfrm>
            <a:off x="2663281" y="996889"/>
            <a:ext cx="1814920" cy="461665"/>
          </a:xfrm>
          <a:prstGeom prst="rect">
            <a:avLst/>
          </a:prstGeom>
          <a:noFill/>
        </p:spPr>
        <p:txBody>
          <a:bodyPr wrap="none" rtlCol="0">
            <a:spAutoFit/>
          </a:bodyPr>
          <a:lstStyle/>
          <a:p>
            <a:r>
              <a:rPr lang="pt-BR" sz="2400" dirty="0">
                <a:solidFill>
                  <a:srgbClr val="003E7E"/>
                </a:solidFill>
                <a:latin typeface="Calibri" panose="020F0502020204030204" pitchFamily="34" charset="0"/>
                <a:cs typeface="Calibri" panose="020F0502020204030204" pitchFamily="34" charset="0"/>
              </a:rPr>
              <a:t>Lei 200/1967</a:t>
            </a:r>
          </a:p>
        </p:txBody>
      </p:sp>
      <p:sp>
        <p:nvSpPr>
          <p:cNvPr id="6" name="CaixaDeTexto 5">
            <a:extLst>
              <a:ext uri="{FF2B5EF4-FFF2-40B4-BE49-F238E27FC236}">
                <a16:creationId xmlns:a16="http://schemas.microsoft.com/office/drawing/2014/main" id="{509B1829-D69C-B9CB-8168-AE4174AA3B69}"/>
              </a:ext>
            </a:extLst>
          </p:cNvPr>
          <p:cNvSpPr txBox="1"/>
          <p:nvPr/>
        </p:nvSpPr>
        <p:spPr>
          <a:xfrm>
            <a:off x="2663280" y="1750007"/>
            <a:ext cx="14602744" cy="7823680"/>
          </a:xfrm>
          <a:prstGeom prst="rect">
            <a:avLst/>
          </a:prstGeom>
          <a:noFill/>
        </p:spPr>
        <p:txBody>
          <a:bodyPr wrap="square">
            <a:spAutoFit/>
          </a:bodyPr>
          <a:lstStyle/>
          <a:p>
            <a:pPr algn="l"/>
            <a:r>
              <a:rPr lang="pt-BR" dirty="0">
                <a:solidFill>
                  <a:schemeClr val="tx2">
                    <a:lumMod val="75000"/>
                  </a:schemeClr>
                </a:solidFill>
                <a:effectLst/>
                <a:latin typeface="Calibri" panose="020F0502020204030204" pitchFamily="34" charset="0"/>
                <a:cs typeface="Calibri" panose="020F0502020204030204" pitchFamily="34" charset="0"/>
              </a:rPr>
              <a:t>O conceito de Gestão Participativa no SUS está embasado nos seguintes pilares:</a:t>
            </a:r>
          </a:p>
          <a:p>
            <a:pPr lvl="1">
              <a:lnSpc>
                <a:spcPct val="200000"/>
              </a:lnSpc>
              <a:buFont typeface="+mj-lt"/>
              <a:buAutoNum type="arabicPeriod"/>
            </a:pPr>
            <a:r>
              <a:rPr lang="pt-BR" sz="2000" dirty="0">
                <a:solidFill>
                  <a:schemeClr val="tx1">
                    <a:lumMod val="65000"/>
                    <a:lumOff val="35000"/>
                  </a:schemeClr>
                </a:solidFill>
                <a:latin typeface="Calibri" panose="020F0502020204030204" pitchFamily="34" charset="0"/>
                <a:cs typeface="Calibri" panose="020F0502020204030204" pitchFamily="34" charset="0"/>
              </a:rPr>
              <a:t>Controle social: Os cidadãos têm o direito e o dever de participar das decisões relacionadas à saúde</a:t>
            </a:r>
          </a:p>
          <a:p>
            <a:pPr lvl="1">
              <a:lnSpc>
                <a:spcPct val="200000"/>
              </a:lnSpc>
              <a:buFont typeface="+mj-lt"/>
              <a:buAutoNum type="arabicPeriod"/>
            </a:pPr>
            <a:r>
              <a:rPr lang="pt-BR" sz="2000" dirty="0">
                <a:solidFill>
                  <a:schemeClr val="tx1">
                    <a:lumMod val="65000"/>
                    <a:lumOff val="35000"/>
                  </a:schemeClr>
                </a:solidFill>
                <a:latin typeface="Calibri" panose="020F0502020204030204" pitchFamily="34" charset="0"/>
                <a:cs typeface="Calibri" panose="020F0502020204030204" pitchFamily="34" charset="0"/>
              </a:rPr>
              <a:t>Transparência: Informações sobre o funcionamento do sistema, os recursos disponíveis, os projetos em andamento e os resultados obtidos devem ser acessíveis e claros para a população</a:t>
            </a:r>
          </a:p>
          <a:p>
            <a:pPr lvl="1">
              <a:lnSpc>
                <a:spcPct val="200000"/>
              </a:lnSpc>
              <a:buFont typeface="+mj-lt"/>
              <a:buAutoNum type="arabicPeriod"/>
            </a:pPr>
            <a:r>
              <a:rPr lang="pt-BR" sz="2000" dirty="0">
                <a:solidFill>
                  <a:schemeClr val="tx1">
                    <a:lumMod val="65000"/>
                    <a:lumOff val="35000"/>
                  </a:schemeClr>
                </a:solidFill>
                <a:latin typeface="Calibri" panose="020F0502020204030204" pitchFamily="34" charset="0"/>
                <a:cs typeface="Calibri" panose="020F0502020204030204" pitchFamily="34" charset="0"/>
              </a:rPr>
              <a:t>Cooperação: A colaboração entre gestores, profissionais de saúde, usuários e comunidade</a:t>
            </a:r>
          </a:p>
          <a:p>
            <a:pPr lvl="1">
              <a:lnSpc>
                <a:spcPct val="200000"/>
              </a:lnSpc>
              <a:buFont typeface="+mj-lt"/>
              <a:buAutoNum type="arabicPeriod"/>
            </a:pPr>
            <a:r>
              <a:rPr lang="pt-BR" sz="2000" dirty="0">
                <a:solidFill>
                  <a:schemeClr val="tx1">
                    <a:lumMod val="65000"/>
                    <a:lumOff val="35000"/>
                  </a:schemeClr>
                </a:solidFill>
                <a:latin typeface="Calibri" panose="020F0502020204030204" pitchFamily="34" charset="0"/>
                <a:cs typeface="Calibri" panose="020F0502020204030204" pitchFamily="34" charset="0"/>
              </a:rPr>
              <a:t>Responsabilidade compartilhada: Todos têm responsabilidade na garantia da qualidade dos serviços e na busca por soluções</a:t>
            </a:r>
          </a:p>
          <a:p>
            <a:endParaRPr lang="pt-BR" dirty="0">
              <a:solidFill>
                <a:schemeClr val="tx1">
                  <a:lumMod val="65000"/>
                  <a:lumOff val="35000"/>
                </a:schemeClr>
              </a:solidFill>
              <a:latin typeface="Calibri" panose="020F0502020204030204" pitchFamily="34" charset="0"/>
              <a:cs typeface="Calibri" panose="020F0502020204030204" pitchFamily="34" charset="0"/>
            </a:endParaRPr>
          </a:p>
          <a:p>
            <a:r>
              <a:rPr lang="pt-BR" dirty="0">
                <a:solidFill>
                  <a:schemeClr val="tx2">
                    <a:lumMod val="75000"/>
                  </a:schemeClr>
                </a:solidFill>
                <a:effectLst/>
                <a:latin typeface="Calibri" panose="020F0502020204030204" pitchFamily="34" charset="0"/>
                <a:cs typeface="Calibri" panose="020F0502020204030204" pitchFamily="34" charset="0"/>
              </a:rPr>
              <a:t>Para que a Gestão Participativa no SUS funcione, são utilizados alguns mecanismos que promovem a participação popular e a democratização do processo decisório:</a:t>
            </a:r>
          </a:p>
          <a:p>
            <a:pPr lvl="1">
              <a:lnSpc>
                <a:spcPct val="200000"/>
              </a:lnSpc>
              <a:buFont typeface="+mj-lt"/>
              <a:buAutoNum type="arabicPeriod"/>
            </a:pPr>
            <a:r>
              <a:rPr lang="pt-BR" sz="2000" dirty="0">
                <a:solidFill>
                  <a:schemeClr val="tx1">
                    <a:lumMod val="65000"/>
                    <a:lumOff val="35000"/>
                  </a:schemeClr>
                </a:solidFill>
                <a:latin typeface="Calibri" panose="020F0502020204030204" pitchFamily="34" charset="0"/>
                <a:cs typeface="Calibri" panose="020F0502020204030204" pitchFamily="34" charset="0"/>
              </a:rPr>
              <a:t>Conselhos de Saúde</a:t>
            </a:r>
          </a:p>
          <a:p>
            <a:pPr lvl="1">
              <a:lnSpc>
                <a:spcPct val="200000"/>
              </a:lnSpc>
              <a:buFont typeface="+mj-lt"/>
              <a:buAutoNum type="arabicPeriod"/>
            </a:pPr>
            <a:r>
              <a:rPr lang="pt-BR" sz="2000" dirty="0">
                <a:solidFill>
                  <a:schemeClr val="tx1">
                    <a:lumMod val="65000"/>
                    <a:lumOff val="35000"/>
                  </a:schemeClr>
                </a:solidFill>
                <a:latin typeface="Calibri" panose="020F0502020204030204" pitchFamily="34" charset="0"/>
                <a:cs typeface="Calibri" panose="020F0502020204030204" pitchFamily="34" charset="0"/>
              </a:rPr>
              <a:t>Conferências de Saúde</a:t>
            </a:r>
          </a:p>
          <a:p>
            <a:pPr lvl="1">
              <a:lnSpc>
                <a:spcPct val="200000"/>
              </a:lnSpc>
              <a:buFont typeface="+mj-lt"/>
              <a:buAutoNum type="arabicPeriod"/>
            </a:pPr>
            <a:r>
              <a:rPr lang="pt-BR" sz="2000" dirty="0">
                <a:solidFill>
                  <a:schemeClr val="tx1">
                    <a:lumMod val="65000"/>
                    <a:lumOff val="35000"/>
                  </a:schemeClr>
                </a:solidFill>
                <a:latin typeface="Calibri" panose="020F0502020204030204" pitchFamily="34" charset="0"/>
                <a:cs typeface="Calibri" panose="020F0502020204030204" pitchFamily="34" charset="0"/>
              </a:rPr>
              <a:t>Ouvidorias</a:t>
            </a:r>
          </a:p>
          <a:p>
            <a:pPr lvl="1">
              <a:lnSpc>
                <a:spcPct val="200000"/>
              </a:lnSpc>
              <a:buFont typeface="+mj-lt"/>
              <a:buAutoNum type="arabicPeriod"/>
            </a:pPr>
            <a:r>
              <a:rPr lang="pt-BR" sz="2000" dirty="0">
                <a:solidFill>
                  <a:schemeClr val="tx1">
                    <a:lumMod val="65000"/>
                    <a:lumOff val="35000"/>
                  </a:schemeClr>
                </a:solidFill>
                <a:latin typeface="Calibri" panose="020F0502020204030204" pitchFamily="34" charset="0"/>
                <a:cs typeface="Calibri" panose="020F0502020204030204" pitchFamily="34" charset="0"/>
              </a:rPr>
              <a:t>Participação em fóruns e comissões</a:t>
            </a:r>
          </a:p>
          <a:p>
            <a:pPr lvl="1">
              <a:lnSpc>
                <a:spcPct val="200000"/>
              </a:lnSpc>
              <a:buFont typeface="+mj-lt"/>
              <a:buAutoNum type="arabicPeriod"/>
            </a:pPr>
            <a:r>
              <a:rPr lang="pt-BR" sz="2000" dirty="0">
                <a:solidFill>
                  <a:schemeClr val="tx1">
                    <a:lumMod val="65000"/>
                    <a:lumOff val="35000"/>
                  </a:schemeClr>
                </a:solidFill>
                <a:latin typeface="Calibri" panose="020F0502020204030204" pitchFamily="34" charset="0"/>
                <a:cs typeface="Calibri" panose="020F0502020204030204" pitchFamily="34" charset="0"/>
              </a:rPr>
              <a:t>Audiências públicas</a:t>
            </a:r>
          </a:p>
        </p:txBody>
      </p:sp>
      <p:pic>
        <p:nvPicPr>
          <p:cNvPr id="4098" name="Picture 2" descr="GESTÃO PARTICIPATIVA NO SUS - YouTube">
            <a:extLst>
              <a:ext uri="{FF2B5EF4-FFF2-40B4-BE49-F238E27FC236}">
                <a16:creationId xmlns:a16="http://schemas.microsoft.com/office/drawing/2014/main" id="{35C94675-973D-D945-1CE3-74C775842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1520" y="6840740"/>
            <a:ext cx="5447634" cy="3064294"/>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hlinkClick r:id="rId3"/>
            <a:extLst>
              <a:ext uri="{FF2B5EF4-FFF2-40B4-BE49-F238E27FC236}">
                <a16:creationId xmlns:a16="http://schemas.microsoft.com/office/drawing/2014/main" id="{63981E42-57E0-A058-01AF-52C99D72D1C1}"/>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444526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A2C10174-0058-5144-AB74-D44EAA9D6665}"/>
              </a:ext>
            </a:extLst>
          </p:cNvPr>
          <p:cNvSpPr txBox="1"/>
          <p:nvPr/>
        </p:nvSpPr>
        <p:spPr>
          <a:xfrm>
            <a:off x="2663280" y="318965"/>
            <a:ext cx="3911905"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Gestão Participativa</a:t>
            </a:r>
          </a:p>
        </p:txBody>
      </p:sp>
      <p:sp>
        <p:nvSpPr>
          <p:cNvPr id="4" name="CaixaDeTexto 3">
            <a:extLst>
              <a:ext uri="{FF2B5EF4-FFF2-40B4-BE49-F238E27FC236}">
                <a16:creationId xmlns:a16="http://schemas.microsoft.com/office/drawing/2014/main" id="{9C485154-393C-8F45-8F69-C8ECB1A88FA6}"/>
              </a:ext>
            </a:extLst>
          </p:cNvPr>
          <p:cNvSpPr txBox="1"/>
          <p:nvPr/>
        </p:nvSpPr>
        <p:spPr>
          <a:xfrm>
            <a:off x="2663281" y="996889"/>
            <a:ext cx="1814920" cy="461665"/>
          </a:xfrm>
          <a:prstGeom prst="rect">
            <a:avLst/>
          </a:prstGeom>
          <a:noFill/>
        </p:spPr>
        <p:txBody>
          <a:bodyPr wrap="none" rtlCol="0">
            <a:spAutoFit/>
          </a:bodyPr>
          <a:lstStyle/>
          <a:p>
            <a:r>
              <a:rPr lang="pt-BR" sz="2400" dirty="0">
                <a:solidFill>
                  <a:srgbClr val="003E7E"/>
                </a:solidFill>
                <a:latin typeface="Calibri" panose="020F0502020204030204" pitchFamily="34" charset="0"/>
                <a:cs typeface="Calibri" panose="020F0502020204030204" pitchFamily="34" charset="0"/>
              </a:rPr>
              <a:t>Lei 200/1967</a:t>
            </a:r>
          </a:p>
        </p:txBody>
      </p:sp>
      <p:sp>
        <p:nvSpPr>
          <p:cNvPr id="3" name="Retângulo 2">
            <a:extLst>
              <a:ext uri="{FF2B5EF4-FFF2-40B4-BE49-F238E27FC236}">
                <a16:creationId xmlns:a16="http://schemas.microsoft.com/office/drawing/2014/main" id="{0A0E4E6C-3919-4740-B0CA-3249BB785D85}"/>
              </a:ext>
            </a:extLst>
          </p:cNvPr>
          <p:cNvSpPr/>
          <p:nvPr/>
        </p:nvSpPr>
        <p:spPr>
          <a:xfrm>
            <a:off x="2891780" y="1987760"/>
            <a:ext cx="14364121" cy="769441"/>
          </a:xfrm>
          <a:prstGeom prst="rect">
            <a:avLst/>
          </a:prstGeom>
        </p:spPr>
        <p:txBody>
          <a:bodyPr wrap="square">
            <a:spAutoFit/>
          </a:bodyPr>
          <a:lstStyle/>
          <a:p>
            <a:r>
              <a:rPr lang="pt-BR" sz="2200" dirty="0">
                <a:solidFill>
                  <a:schemeClr val="accent1">
                    <a:lumMod val="75000"/>
                  </a:schemeClr>
                </a:solidFill>
                <a:latin typeface="Calibri" panose="020F0502020204030204" pitchFamily="34" charset="0"/>
                <a:cs typeface="Calibri" panose="020F0502020204030204" pitchFamily="34" charset="0"/>
              </a:rPr>
              <a:t>Gestão participativa </a:t>
            </a:r>
            <a:r>
              <a:rPr lang="pt-BR" sz="2200" dirty="0">
                <a:solidFill>
                  <a:schemeClr val="tx1">
                    <a:lumMod val="65000"/>
                    <a:lumOff val="35000"/>
                  </a:schemeClr>
                </a:solidFill>
                <a:latin typeface="Calibri" panose="020F0502020204030204" pitchFamily="34" charset="0"/>
                <a:cs typeface="Calibri" panose="020F0502020204030204" pitchFamily="34" charset="0"/>
              </a:rPr>
              <a:t>é uma estratégia transversal, que possibilita a formulação e a deliberação pelo conjunto de atores no processo de controle social. Importante é a INCLUSÃO da participação dos profissionais de saúde e da comunidade.</a:t>
            </a:r>
          </a:p>
        </p:txBody>
      </p:sp>
      <p:pic>
        <p:nvPicPr>
          <p:cNvPr id="1026" name="Picture 2" descr="Humanização na saúde: o caminho que todos devemos seguir | SOL-Millennium SA">
            <a:extLst>
              <a:ext uri="{FF2B5EF4-FFF2-40B4-BE49-F238E27FC236}">
                <a16:creationId xmlns:a16="http://schemas.microsoft.com/office/drawing/2014/main" id="{F4149122-3F69-5A96-3C67-D11BEA262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544" y="4629794"/>
            <a:ext cx="2385054" cy="1246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selho Nacional de Saúde lança petição em apoio ao SUS Conselho Federal de  Enfermagem - Brasil">
            <a:extLst>
              <a:ext uri="{FF2B5EF4-FFF2-40B4-BE49-F238E27FC236}">
                <a16:creationId xmlns:a16="http://schemas.microsoft.com/office/drawing/2014/main" id="{ED1558DE-3E29-D0E5-D2D8-AE19F8BED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061" y="2806762"/>
            <a:ext cx="2411214" cy="14517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ES">
            <a:extLst>
              <a:ext uri="{FF2B5EF4-FFF2-40B4-BE49-F238E27FC236}">
                <a16:creationId xmlns:a16="http://schemas.microsoft.com/office/drawing/2014/main" id="{2030913C-F244-94B6-3121-5354B90C6B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3860" y="4826550"/>
            <a:ext cx="2288251" cy="7920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SELHO MUNICIPAL DE SAÚDE - Prefeitura Municipal da Estância Balneária de  Peruíbe">
            <a:extLst>
              <a:ext uri="{FF2B5EF4-FFF2-40B4-BE49-F238E27FC236}">
                <a16:creationId xmlns:a16="http://schemas.microsoft.com/office/drawing/2014/main" id="{625924F0-80CA-CE95-99C2-F507FFC42F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5500" y="6346729"/>
            <a:ext cx="1422337" cy="79650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7C3A8AA-F31F-F015-8E8A-40D408311C0B}"/>
              </a:ext>
            </a:extLst>
          </p:cNvPr>
          <p:cNvSpPr txBox="1"/>
          <p:nvPr/>
        </p:nvSpPr>
        <p:spPr>
          <a:xfrm>
            <a:off x="7167897" y="4991760"/>
            <a:ext cx="338554" cy="461665"/>
          </a:xfrm>
          <a:prstGeom prst="rect">
            <a:avLst/>
          </a:prstGeom>
          <a:noFill/>
        </p:spPr>
        <p:txBody>
          <a:bodyPr wrap="none" rtlCol="0">
            <a:spAutoFit/>
          </a:bodyPr>
          <a:lstStyle/>
          <a:p>
            <a:r>
              <a:rPr lang="pt-BR" sz="2400" dirty="0">
                <a:latin typeface="Calibri" panose="020F0502020204030204" pitchFamily="34" charset="0"/>
                <a:cs typeface="Calibri" panose="020F0502020204030204" pitchFamily="34" charset="0"/>
              </a:rPr>
              <a:t>+</a:t>
            </a:r>
          </a:p>
        </p:txBody>
      </p:sp>
      <p:sp>
        <p:nvSpPr>
          <p:cNvPr id="9" name="CaixaDeTexto 8">
            <a:extLst>
              <a:ext uri="{FF2B5EF4-FFF2-40B4-BE49-F238E27FC236}">
                <a16:creationId xmlns:a16="http://schemas.microsoft.com/office/drawing/2014/main" id="{78D8644F-70DD-449B-041A-42F69AA4B0E9}"/>
              </a:ext>
            </a:extLst>
          </p:cNvPr>
          <p:cNvSpPr txBox="1"/>
          <p:nvPr/>
        </p:nvSpPr>
        <p:spPr>
          <a:xfrm>
            <a:off x="8626099" y="4258497"/>
            <a:ext cx="338554" cy="461665"/>
          </a:xfrm>
          <a:prstGeom prst="rect">
            <a:avLst/>
          </a:prstGeom>
          <a:noFill/>
        </p:spPr>
        <p:txBody>
          <a:bodyPr wrap="none" rtlCol="0">
            <a:spAutoFit/>
          </a:bodyPr>
          <a:lstStyle/>
          <a:p>
            <a:r>
              <a:rPr lang="pt-BR" sz="2400" dirty="0">
                <a:latin typeface="Calibri" panose="020F0502020204030204" pitchFamily="34" charset="0"/>
                <a:cs typeface="Calibri" panose="020F0502020204030204" pitchFamily="34" charset="0"/>
              </a:rPr>
              <a:t>+</a:t>
            </a:r>
          </a:p>
        </p:txBody>
      </p:sp>
      <p:sp>
        <p:nvSpPr>
          <p:cNvPr id="10" name="CaixaDeTexto 9">
            <a:extLst>
              <a:ext uri="{FF2B5EF4-FFF2-40B4-BE49-F238E27FC236}">
                <a16:creationId xmlns:a16="http://schemas.microsoft.com/office/drawing/2014/main" id="{DCB41234-CF94-18B8-DF2E-81652F0D49CA}"/>
              </a:ext>
            </a:extLst>
          </p:cNvPr>
          <p:cNvSpPr txBox="1"/>
          <p:nvPr/>
        </p:nvSpPr>
        <p:spPr>
          <a:xfrm>
            <a:off x="8628416" y="5868792"/>
            <a:ext cx="338554" cy="461665"/>
          </a:xfrm>
          <a:prstGeom prst="rect">
            <a:avLst/>
          </a:prstGeom>
          <a:noFill/>
        </p:spPr>
        <p:txBody>
          <a:bodyPr wrap="none" rtlCol="0">
            <a:spAutoFit/>
          </a:bodyPr>
          <a:lstStyle/>
          <a:p>
            <a:r>
              <a:rPr lang="pt-BR" sz="2400" dirty="0">
                <a:latin typeface="Calibri" panose="020F0502020204030204" pitchFamily="34" charset="0"/>
                <a:cs typeface="Calibri" panose="020F0502020204030204" pitchFamily="34" charset="0"/>
              </a:rPr>
              <a:t>+</a:t>
            </a:r>
          </a:p>
        </p:txBody>
      </p:sp>
      <p:pic>
        <p:nvPicPr>
          <p:cNvPr id="1034" name="Picture 10" descr="Lançamento da Conferência Nacional Livre, Democrática e Popular de Saúde -  ABRASCO">
            <a:extLst>
              <a:ext uri="{FF2B5EF4-FFF2-40B4-BE49-F238E27FC236}">
                <a16:creationId xmlns:a16="http://schemas.microsoft.com/office/drawing/2014/main" id="{0EEAA2A8-CFFD-A625-BA35-94F09B926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83851" y="4813601"/>
            <a:ext cx="1757948" cy="878974"/>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F16D02B7-D165-0415-F1A3-ECF4085FBE55}"/>
              </a:ext>
            </a:extLst>
          </p:cNvPr>
          <p:cNvSpPr txBox="1"/>
          <p:nvPr/>
        </p:nvSpPr>
        <p:spPr>
          <a:xfrm>
            <a:off x="10575879" y="5018648"/>
            <a:ext cx="338554" cy="461665"/>
          </a:xfrm>
          <a:prstGeom prst="rect">
            <a:avLst/>
          </a:prstGeom>
          <a:noFill/>
        </p:spPr>
        <p:txBody>
          <a:bodyPr wrap="none" rtlCol="0">
            <a:spAutoFit/>
          </a:bodyPr>
          <a:lstStyle/>
          <a:p>
            <a:r>
              <a:rPr lang="pt-BR" sz="2400" dirty="0">
                <a:latin typeface="Calibri" panose="020F0502020204030204" pitchFamily="34" charset="0"/>
                <a:cs typeface="Calibri" panose="020F0502020204030204" pitchFamily="34" charset="0"/>
              </a:rPr>
              <a:t>+</a:t>
            </a:r>
          </a:p>
        </p:txBody>
      </p:sp>
      <p:sp>
        <p:nvSpPr>
          <p:cNvPr id="6" name="CaixaDeTexto 5">
            <a:extLst>
              <a:ext uri="{FF2B5EF4-FFF2-40B4-BE49-F238E27FC236}">
                <a16:creationId xmlns:a16="http://schemas.microsoft.com/office/drawing/2014/main" id="{02EF284C-53CB-A6C9-7C29-E8D9D825BD4F}"/>
              </a:ext>
            </a:extLst>
          </p:cNvPr>
          <p:cNvSpPr txBox="1"/>
          <p:nvPr/>
        </p:nvSpPr>
        <p:spPr>
          <a:xfrm>
            <a:off x="2663280" y="7406688"/>
            <a:ext cx="14592622" cy="1785104"/>
          </a:xfrm>
          <a:prstGeom prst="rect">
            <a:avLst/>
          </a:prstGeom>
          <a:noFill/>
        </p:spPr>
        <p:txBody>
          <a:bodyPr wrap="square">
            <a:spAutoFit/>
          </a:bodyPr>
          <a:lstStyle/>
          <a:p>
            <a:pPr algn="l"/>
            <a:r>
              <a:rPr lang="pt-BR" sz="2200" dirty="0">
                <a:solidFill>
                  <a:schemeClr val="tx1">
                    <a:lumMod val="65000"/>
                    <a:lumOff val="35000"/>
                  </a:schemeClr>
                </a:solidFill>
                <a:latin typeface="Calibri" panose="020F0502020204030204" pitchFamily="34" charset="0"/>
                <a:cs typeface="Calibri" panose="020F0502020204030204" pitchFamily="34" charset="0"/>
              </a:rPr>
              <a:t>B</a:t>
            </a:r>
            <a:r>
              <a:rPr lang="pt-BR" sz="2200" dirty="0">
                <a:solidFill>
                  <a:schemeClr val="tx1">
                    <a:lumMod val="65000"/>
                    <a:lumOff val="35000"/>
                  </a:schemeClr>
                </a:solidFill>
                <a:effectLst/>
                <a:latin typeface="Calibri" panose="020F0502020204030204" pitchFamily="34" charset="0"/>
                <a:cs typeface="Calibri" panose="020F0502020204030204" pitchFamily="34" charset="0"/>
              </a:rPr>
              <a:t>usca envolver a população, os usuários dos serviços de saúde, os trabalhadores da área e as organizações da sociedade civil na tomada de decisões e na definição das políticas e ações de saúde. </a:t>
            </a:r>
          </a:p>
          <a:p>
            <a:pPr algn="l"/>
            <a:endParaRPr lang="pt-BR" sz="2200" dirty="0">
              <a:solidFill>
                <a:schemeClr val="tx1">
                  <a:lumMod val="65000"/>
                  <a:lumOff val="35000"/>
                </a:schemeClr>
              </a:solidFill>
              <a:latin typeface="Calibri" panose="020F0502020204030204" pitchFamily="34" charset="0"/>
              <a:cs typeface="Calibri" panose="020F0502020204030204" pitchFamily="34" charset="0"/>
            </a:endParaRPr>
          </a:p>
          <a:p>
            <a:pPr algn="l"/>
            <a:r>
              <a:rPr lang="pt-BR" sz="2200" dirty="0">
                <a:solidFill>
                  <a:schemeClr val="tx1">
                    <a:lumMod val="65000"/>
                    <a:lumOff val="35000"/>
                  </a:schemeClr>
                </a:solidFill>
                <a:effectLst/>
                <a:latin typeface="Calibri" panose="020F0502020204030204" pitchFamily="34" charset="0"/>
                <a:cs typeface="Calibri" panose="020F0502020204030204" pitchFamily="34" charset="0"/>
              </a:rPr>
              <a:t>Visa garantir maior democratização e transparência na gestão dos serviços de saúde, promovendo a participação ativa de diferentes atores no planejamento, execução, monitoramento e avaliação das políticas de saúde.</a:t>
            </a:r>
          </a:p>
        </p:txBody>
      </p:sp>
      <p:sp>
        <p:nvSpPr>
          <p:cNvPr id="2" name="Retângulo 1">
            <a:hlinkClick r:id="rId7"/>
            <a:extLst>
              <a:ext uri="{FF2B5EF4-FFF2-40B4-BE49-F238E27FC236}">
                <a16:creationId xmlns:a16="http://schemas.microsoft.com/office/drawing/2014/main" id="{2E18EB22-5A99-201E-0660-33214AAF5F03}"/>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954043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15302" y="1929897"/>
            <a:ext cx="7920567" cy="7935887"/>
          </a:xfrm>
          <a:prstGeom prst="rect">
            <a:avLst/>
          </a:prstGeom>
        </p:spPr>
      </p:pic>
      <p:pic>
        <p:nvPicPr>
          <p:cNvPr id="7" name="Picture 6"/>
          <p:cNvPicPr>
            <a:picLocks noChangeAspect="1"/>
          </p:cNvPicPr>
          <p:nvPr/>
        </p:nvPicPr>
        <p:blipFill>
          <a:blip r:embed="rId3"/>
          <a:stretch>
            <a:fillRect/>
          </a:stretch>
        </p:blipFill>
        <p:spPr>
          <a:xfrm>
            <a:off x="10689169" y="1929896"/>
            <a:ext cx="4805499" cy="3287033"/>
          </a:xfrm>
          <a:prstGeom prst="rect">
            <a:avLst/>
          </a:prstGeom>
          <a:ln>
            <a:noFill/>
          </a:ln>
          <a:effectLst>
            <a:softEdge rad="112500"/>
          </a:effectLst>
        </p:spPr>
      </p:pic>
      <p:pic>
        <p:nvPicPr>
          <p:cNvPr id="8" name="Picture 7"/>
          <p:cNvPicPr>
            <a:picLocks noChangeAspect="1"/>
          </p:cNvPicPr>
          <p:nvPr/>
        </p:nvPicPr>
        <p:blipFill>
          <a:blip r:embed="rId4"/>
          <a:stretch>
            <a:fillRect/>
          </a:stretch>
        </p:blipFill>
        <p:spPr>
          <a:xfrm>
            <a:off x="10922001" y="5652950"/>
            <a:ext cx="4377267" cy="3774683"/>
          </a:xfrm>
          <a:prstGeom prst="rect">
            <a:avLst/>
          </a:prstGeom>
        </p:spPr>
      </p:pic>
      <p:sp>
        <p:nvSpPr>
          <p:cNvPr id="10" name="CaixaDeTexto 9">
            <a:extLst>
              <a:ext uri="{FF2B5EF4-FFF2-40B4-BE49-F238E27FC236}">
                <a16:creationId xmlns:a16="http://schemas.microsoft.com/office/drawing/2014/main" id="{6DE2B250-435F-8C48-A61C-1F26308BB468}"/>
              </a:ext>
            </a:extLst>
          </p:cNvPr>
          <p:cNvSpPr txBox="1"/>
          <p:nvPr/>
        </p:nvSpPr>
        <p:spPr>
          <a:xfrm>
            <a:off x="2663281" y="318965"/>
            <a:ext cx="7802842"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Maior Programa de Inclusão Social</a:t>
            </a:r>
          </a:p>
        </p:txBody>
      </p:sp>
      <p:sp>
        <p:nvSpPr>
          <p:cNvPr id="2" name="Retângulo 1">
            <a:hlinkClick r:id="rId5"/>
            <a:extLst>
              <a:ext uri="{FF2B5EF4-FFF2-40B4-BE49-F238E27FC236}">
                <a16:creationId xmlns:a16="http://schemas.microsoft.com/office/drawing/2014/main" id="{BF52F5E6-5A4F-5A83-8A93-BA0601163FEF}"/>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607564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74EB46C8-1CD0-2F47-B607-11565A968982}"/>
              </a:ext>
            </a:extLst>
          </p:cNvPr>
          <p:cNvSpPr txBox="1"/>
          <p:nvPr/>
        </p:nvSpPr>
        <p:spPr>
          <a:xfrm>
            <a:off x="2663280" y="318965"/>
            <a:ext cx="653576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Oportunidades de Melhoria</a:t>
            </a:r>
          </a:p>
        </p:txBody>
      </p:sp>
      <p:pic>
        <p:nvPicPr>
          <p:cNvPr id="8" name="Imagem 7" descr="Gráfico, Gráfico de barras&#10;&#10;Descrição gerada automaticamente">
            <a:extLst>
              <a:ext uri="{FF2B5EF4-FFF2-40B4-BE49-F238E27FC236}">
                <a16:creationId xmlns:a16="http://schemas.microsoft.com/office/drawing/2014/main" id="{71E83DB2-3013-425E-2F1B-31027F7EF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393" y="1582797"/>
            <a:ext cx="10729191" cy="6980852"/>
          </a:xfrm>
          <a:prstGeom prst="rect">
            <a:avLst/>
          </a:prstGeom>
        </p:spPr>
      </p:pic>
      <p:sp>
        <p:nvSpPr>
          <p:cNvPr id="9" name="Retângulo 8">
            <a:extLst>
              <a:ext uri="{FF2B5EF4-FFF2-40B4-BE49-F238E27FC236}">
                <a16:creationId xmlns:a16="http://schemas.microsoft.com/office/drawing/2014/main" id="{7EC11A32-1B81-12E8-8813-51300CE29721}"/>
              </a:ext>
            </a:extLst>
          </p:cNvPr>
          <p:cNvSpPr/>
          <p:nvPr/>
        </p:nvSpPr>
        <p:spPr>
          <a:xfrm>
            <a:off x="3616175" y="8563649"/>
            <a:ext cx="5052281" cy="307777"/>
          </a:xfrm>
          <a:prstGeom prst="rect">
            <a:avLst/>
          </a:prstGeom>
        </p:spPr>
        <p:txBody>
          <a:bodyPr wrap="none">
            <a:spAutoFit/>
          </a:bodyPr>
          <a:lstStyle/>
          <a:p>
            <a:r>
              <a:rPr lang="pt-BR" sz="1400" dirty="0">
                <a:solidFill>
                  <a:schemeClr val="tx1">
                    <a:lumMod val="50000"/>
                    <a:lumOff val="50000"/>
                  </a:schemeClr>
                </a:solidFill>
                <a:latin typeface="Calibri" panose="020F0502020204030204" pitchFamily="34" charset="0"/>
                <a:cs typeface="Calibri" panose="020F0502020204030204" pitchFamily="34" charset="0"/>
              </a:rPr>
              <a:t>Fonte: Pesquisa: A Saúde Que Os Brasileiros Querem, ANAHP, 2022</a:t>
            </a:r>
          </a:p>
        </p:txBody>
      </p:sp>
      <p:sp>
        <p:nvSpPr>
          <p:cNvPr id="2" name="Retângulo 1">
            <a:hlinkClick r:id="rId3"/>
            <a:extLst>
              <a:ext uri="{FF2B5EF4-FFF2-40B4-BE49-F238E27FC236}">
                <a16:creationId xmlns:a16="http://schemas.microsoft.com/office/drawing/2014/main" id="{751A7619-371E-1F04-EC23-F490C8368B28}"/>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51723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1EE9553-9DE3-A54E-BFC0-AB962C3B149F}"/>
              </a:ext>
            </a:extLst>
          </p:cNvPr>
          <p:cNvPicPr>
            <a:picLocks noChangeAspect="1"/>
          </p:cNvPicPr>
          <p:nvPr/>
        </p:nvPicPr>
        <p:blipFill>
          <a:blip r:embed="rId2"/>
          <a:stretch>
            <a:fillRect/>
          </a:stretch>
        </p:blipFill>
        <p:spPr>
          <a:xfrm>
            <a:off x="2692400" y="1174750"/>
            <a:ext cx="12903200" cy="7937500"/>
          </a:xfrm>
          <a:prstGeom prst="rect">
            <a:avLst/>
          </a:prstGeom>
        </p:spPr>
      </p:pic>
      <p:sp>
        <p:nvSpPr>
          <p:cNvPr id="3" name="CaixaDeTexto 2">
            <a:extLst>
              <a:ext uri="{FF2B5EF4-FFF2-40B4-BE49-F238E27FC236}">
                <a16:creationId xmlns:a16="http://schemas.microsoft.com/office/drawing/2014/main" id="{EE03BC61-06D6-4B48-84A8-0DAFDC3DF900}"/>
              </a:ext>
            </a:extLst>
          </p:cNvPr>
          <p:cNvSpPr txBox="1"/>
          <p:nvPr/>
        </p:nvSpPr>
        <p:spPr>
          <a:xfrm>
            <a:off x="2663280" y="318965"/>
            <a:ext cx="8685391"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Oportunidades de Melhoria na Jornada</a:t>
            </a:r>
          </a:p>
        </p:txBody>
      </p:sp>
      <p:sp>
        <p:nvSpPr>
          <p:cNvPr id="4" name="Retângulo 3">
            <a:hlinkClick r:id="rId3"/>
            <a:extLst>
              <a:ext uri="{FF2B5EF4-FFF2-40B4-BE49-F238E27FC236}">
                <a16:creationId xmlns:a16="http://schemas.microsoft.com/office/drawing/2014/main" id="{0AC721F6-6FBA-7AF2-9D98-1AF9362CBAC7}"/>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5" name="CaixaDeTexto 4">
            <a:extLst>
              <a:ext uri="{FF2B5EF4-FFF2-40B4-BE49-F238E27FC236}">
                <a16:creationId xmlns:a16="http://schemas.microsoft.com/office/drawing/2014/main" id="{3946AFE7-266E-EC47-96F7-03FFB10A3479}"/>
              </a:ext>
            </a:extLst>
          </p:cNvPr>
          <p:cNvSpPr txBox="1"/>
          <p:nvPr/>
        </p:nvSpPr>
        <p:spPr>
          <a:xfrm>
            <a:off x="2807296" y="9200424"/>
            <a:ext cx="4048416" cy="276999"/>
          </a:xfrm>
          <a:prstGeom prst="rect">
            <a:avLst/>
          </a:prstGeom>
          <a:noFill/>
        </p:spPr>
        <p:txBody>
          <a:bodyPr wrap="none" rtlCol="0">
            <a:spAutoFit/>
          </a:bodyPr>
          <a:lstStyle/>
          <a:p>
            <a:r>
              <a:rPr lang="pt-BR" sz="1200" i="1" dirty="0">
                <a:solidFill>
                  <a:schemeClr val="tx1">
                    <a:lumMod val="65000"/>
                    <a:lumOff val="35000"/>
                  </a:schemeClr>
                </a:solidFill>
              </a:rPr>
              <a:t>Fonte: Apresentação </a:t>
            </a:r>
            <a:r>
              <a:rPr lang="pt-BR" sz="1200" i="1" dirty="0" err="1">
                <a:solidFill>
                  <a:schemeClr val="tx1">
                    <a:lumMod val="65000"/>
                    <a:lumOff val="35000"/>
                  </a:schemeClr>
                </a:solidFill>
              </a:rPr>
              <a:t>Saútil</a:t>
            </a:r>
            <a:r>
              <a:rPr lang="pt-BR" sz="1200" i="1" dirty="0">
                <a:solidFill>
                  <a:schemeClr val="tx1">
                    <a:lumMod val="65000"/>
                    <a:lumOff val="35000"/>
                  </a:schemeClr>
                </a:solidFill>
              </a:rPr>
              <a:t>, 2011 – Fernando Fernandes</a:t>
            </a:r>
          </a:p>
        </p:txBody>
      </p:sp>
    </p:spTree>
    <p:extLst>
      <p:ext uri="{BB962C8B-B14F-4D97-AF65-F5344CB8AC3E}">
        <p14:creationId xmlns:p14="http://schemas.microsoft.com/office/powerpoint/2010/main" val="2399759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98F42A1-BB3B-AA4A-96F6-660536376136}"/>
              </a:ext>
            </a:extLst>
          </p:cNvPr>
          <p:cNvPicPr>
            <a:picLocks noChangeAspect="1"/>
          </p:cNvPicPr>
          <p:nvPr/>
        </p:nvPicPr>
        <p:blipFill>
          <a:blip r:embed="rId2"/>
          <a:stretch>
            <a:fillRect/>
          </a:stretch>
        </p:blipFill>
        <p:spPr>
          <a:xfrm>
            <a:off x="3155950" y="1758950"/>
            <a:ext cx="11976100" cy="6769100"/>
          </a:xfrm>
          <a:prstGeom prst="rect">
            <a:avLst/>
          </a:prstGeom>
        </p:spPr>
      </p:pic>
      <p:sp>
        <p:nvSpPr>
          <p:cNvPr id="3" name="CaixaDeTexto 2">
            <a:extLst>
              <a:ext uri="{FF2B5EF4-FFF2-40B4-BE49-F238E27FC236}">
                <a16:creationId xmlns:a16="http://schemas.microsoft.com/office/drawing/2014/main" id="{BF245675-0259-A54E-830B-3CDE2AFAE50B}"/>
              </a:ext>
            </a:extLst>
          </p:cNvPr>
          <p:cNvSpPr txBox="1"/>
          <p:nvPr/>
        </p:nvSpPr>
        <p:spPr>
          <a:xfrm>
            <a:off x="2663280" y="318965"/>
            <a:ext cx="8685391"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Oportunidades de Melhoria na Jornada</a:t>
            </a:r>
          </a:p>
        </p:txBody>
      </p:sp>
      <p:sp>
        <p:nvSpPr>
          <p:cNvPr id="4" name="Retângulo 3">
            <a:hlinkClick r:id="rId3"/>
            <a:extLst>
              <a:ext uri="{FF2B5EF4-FFF2-40B4-BE49-F238E27FC236}">
                <a16:creationId xmlns:a16="http://schemas.microsoft.com/office/drawing/2014/main" id="{412B0928-7DCB-0008-13E6-B1512D7076D8}"/>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5" name="CaixaDeTexto 4">
            <a:extLst>
              <a:ext uri="{FF2B5EF4-FFF2-40B4-BE49-F238E27FC236}">
                <a16:creationId xmlns:a16="http://schemas.microsoft.com/office/drawing/2014/main" id="{DB8AB348-1E7E-D3ED-2D3C-8C36EFF3F7B0}"/>
              </a:ext>
            </a:extLst>
          </p:cNvPr>
          <p:cNvSpPr txBox="1"/>
          <p:nvPr/>
        </p:nvSpPr>
        <p:spPr>
          <a:xfrm>
            <a:off x="4103440" y="8231241"/>
            <a:ext cx="4048416" cy="276999"/>
          </a:xfrm>
          <a:prstGeom prst="rect">
            <a:avLst/>
          </a:prstGeom>
          <a:noFill/>
        </p:spPr>
        <p:txBody>
          <a:bodyPr wrap="none" rtlCol="0">
            <a:spAutoFit/>
          </a:bodyPr>
          <a:lstStyle/>
          <a:p>
            <a:r>
              <a:rPr lang="pt-BR" sz="1200" i="1" dirty="0">
                <a:solidFill>
                  <a:schemeClr val="tx1">
                    <a:lumMod val="65000"/>
                    <a:lumOff val="35000"/>
                  </a:schemeClr>
                </a:solidFill>
              </a:rPr>
              <a:t>Fonte: Apresentação </a:t>
            </a:r>
            <a:r>
              <a:rPr lang="pt-BR" sz="1200" i="1" dirty="0" err="1">
                <a:solidFill>
                  <a:schemeClr val="tx1">
                    <a:lumMod val="65000"/>
                    <a:lumOff val="35000"/>
                  </a:schemeClr>
                </a:solidFill>
              </a:rPr>
              <a:t>Saútil</a:t>
            </a:r>
            <a:r>
              <a:rPr lang="pt-BR" sz="1200" i="1" dirty="0">
                <a:solidFill>
                  <a:schemeClr val="tx1">
                    <a:lumMod val="65000"/>
                    <a:lumOff val="35000"/>
                  </a:schemeClr>
                </a:solidFill>
              </a:rPr>
              <a:t>, 2011 – Fernando Fernandes</a:t>
            </a:r>
          </a:p>
        </p:txBody>
      </p:sp>
    </p:spTree>
    <p:extLst>
      <p:ext uri="{BB962C8B-B14F-4D97-AF65-F5344CB8AC3E}">
        <p14:creationId xmlns:p14="http://schemas.microsoft.com/office/powerpoint/2010/main" val="2157679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3E212AA-EE7E-8D4A-AB03-AC0AB74C49B3}"/>
              </a:ext>
            </a:extLst>
          </p:cNvPr>
          <p:cNvPicPr>
            <a:picLocks noChangeAspect="1"/>
          </p:cNvPicPr>
          <p:nvPr/>
        </p:nvPicPr>
        <p:blipFill>
          <a:blip r:embed="rId2"/>
          <a:stretch>
            <a:fillRect/>
          </a:stretch>
        </p:blipFill>
        <p:spPr>
          <a:xfrm>
            <a:off x="2951312" y="1281663"/>
            <a:ext cx="7660944" cy="4315691"/>
          </a:xfrm>
          <a:prstGeom prst="rect">
            <a:avLst/>
          </a:prstGeom>
        </p:spPr>
      </p:pic>
      <p:sp>
        <p:nvSpPr>
          <p:cNvPr id="4" name="CaixaDeTexto 3">
            <a:extLst>
              <a:ext uri="{FF2B5EF4-FFF2-40B4-BE49-F238E27FC236}">
                <a16:creationId xmlns:a16="http://schemas.microsoft.com/office/drawing/2014/main" id="{74EB46C8-1CD0-2F47-B607-11565A968982}"/>
              </a:ext>
            </a:extLst>
          </p:cNvPr>
          <p:cNvSpPr txBox="1"/>
          <p:nvPr/>
        </p:nvSpPr>
        <p:spPr>
          <a:xfrm>
            <a:off x="2663280" y="318965"/>
            <a:ext cx="653576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Oportunidades de Melhoria</a:t>
            </a:r>
          </a:p>
        </p:txBody>
      </p:sp>
      <p:pic>
        <p:nvPicPr>
          <p:cNvPr id="2" name="Imagem 1" descr="Gráfico, Gráfico de barras&#10;&#10;Descrição gerada automaticamente">
            <a:extLst>
              <a:ext uri="{FF2B5EF4-FFF2-40B4-BE49-F238E27FC236}">
                <a16:creationId xmlns:a16="http://schemas.microsoft.com/office/drawing/2014/main" id="{4FBB2C7E-56B5-E10F-EC9A-A496F239E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668" y="5589343"/>
            <a:ext cx="6404248" cy="4315691"/>
          </a:xfrm>
          <a:prstGeom prst="rect">
            <a:avLst/>
          </a:prstGeom>
        </p:spPr>
      </p:pic>
      <p:sp>
        <p:nvSpPr>
          <p:cNvPr id="5" name="Retângulo 4">
            <a:extLst>
              <a:ext uri="{FF2B5EF4-FFF2-40B4-BE49-F238E27FC236}">
                <a16:creationId xmlns:a16="http://schemas.microsoft.com/office/drawing/2014/main" id="{B046D269-5049-B205-E41F-D3ECEA72AB54}"/>
              </a:ext>
            </a:extLst>
          </p:cNvPr>
          <p:cNvSpPr/>
          <p:nvPr/>
        </p:nvSpPr>
        <p:spPr>
          <a:xfrm>
            <a:off x="7429799" y="9911652"/>
            <a:ext cx="4370107"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Pesquisa: A Saúde Que Os Brasileiros Querem, ANAHP, 2022</a:t>
            </a:r>
          </a:p>
        </p:txBody>
      </p:sp>
      <p:sp>
        <p:nvSpPr>
          <p:cNvPr id="6" name="Retângulo 5">
            <a:extLst>
              <a:ext uri="{FF2B5EF4-FFF2-40B4-BE49-F238E27FC236}">
                <a16:creationId xmlns:a16="http://schemas.microsoft.com/office/drawing/2014/main" id="{12319582-3753-EE19-FDCC-C5D54E34F9A1}"/>
              </a:ext>
            </a:extLst>
          </p:cNvPr>
          <p:cNvSpPr/>
          <p:nvPr/>
        </p:nvSpPr>
        <p:spPr>
          <a:xfrm>
            <a:off x="2935791" y="5652345"/>
            <a:ext cx="2256515"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Pesquisa: DataFolha, 2015</a:t>
            </a:r>
          </a:p>
        </p:txBody>
      </p:sp>
      <p:sp>
        <p:nvSpPr>
          <p:cNvPr id="7" name="Retângulo 6">
            <a:hlinkClick r:id="rId4"/>
            <a:extLst>
              <a:ext uri="{FF2B5EF4-FFF2-40B4-BE49-F238E27FC236}">
                <a16:creationId xmlns:a16="http://schemas.microsoft.com/office/drawing/2014/main" id="{514F190D-6A81-7CD1-024C-E7E832AF504A}"/>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704374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74EB46C8-1CD0-2F47-B607-11565A968982}"/>
              </a:ext>
            </a:extLst>
          </p:cNvPr>
          <p:cNvSpPr txBox="1"/>
          <p:nvPr/>
        </p:nvSpPr>
        <p:spPr>
          <a:xfrm>
            <a:off x="2663280" y="318965"/>
            <a:ext cx="653576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Oportunidades de Melhoria</a:t>
            </a:r>
          </a:p>
        </p:txBody>
      </p:sp>
      <p:sp>
        <p:nvSpPr>
          <p:cNvPr id="5" name="Retângulo 4">
            <a:extLst>
              <a:ext uri="{FF2B5EF4-FFF2-40B4-BE49-F238E27FC236}">
                <a16:creationId xmlns:a16="http://schemas.microsoft.com/office/drawing/2014/main" id="{B046D269-5049-B205-E41F-D3ECEA72AB54}"/>
              </a:ext>
            </a:extLst>
          </p:cNvPr>
          <p:cNvSpPr/>
          <p:nvPr/>
        </p:nvSpPr>
        <p:spPr>
          <a:xfrm>
            <a:off x="2951312" y="9607996"/>
            <a:ext cx="1516825" cy="276999"/>
          </a:xfrm>
          <a:prstGeom prst="rect">
            <a:avLst/>
          </a:prstGeom>
        </p:spPr>
        <p:txBody>
          <a:bodyPr wrap="none">
            <a:spAutoFit/>
          </a:bodyPr>
          <a:lstStyle/>
          <a:p>
            <a:r>
              <a:rPr lang="pt-BR" sz="1200" i="1" dirty="0">
                <a:solidFill>
                  <a:schemeClr val="tx1">
                    <a:lumMod val="50000"/>
                    <a:lumOff val="50000"/>
                  </a:schemeClr>
                </a:solidFill>
                <a:latin typeface="Calibri" panose="020F0502020204030204" pitchFamily="34" charset="0"/>
                <a:cs typeface="Calibri" panose="020F0502020204030204" pitchFamily="34" charset="0"/>
              </a:rPr>
              <a:t>Fonte: O Globo, 2024</a:t>
            </a:r>
          </a:p>
        </p:txBody>
      </p:sp>
      <p:sp>
        <p:nvSpPr>
          <p:cNvPr id="7" name="Retângulo 6">
            <a:hlinkClick r:id="rId2"/>
            <a:extLst>
              <a:ext uri="{FF2B5EF4-FFF2-40B4-BE49-F238E27FC236}">
                <a16:creationId xmlns:a16="http://schemas.microsoft.com/office/drawing/2014/main" id="{514F190D-6A81-7CD1-024C-E7E832AF504A}"/>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9" name="Imagem 8" descr="Gráfico&#10;&#10;Descrição gerada automaticamente">
            <a:extLst>
              <a:ext uri="{FF2B5EF4-FFF2-40B4-BE49-F238E27FC236}">
                <a16:creationId xmlns:a16="http://schemas.microsoft.com/office/drawing/2014/main" id="{F7B75CDF-346E-4B4B-3B6F-1C03D41E7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296" y="1178828"/>
            <a:ext cx="10334502" cy="8493751"/>
          </a:xfrm>
          <a:prstGeom prst="rect">
            <a:avLst/>
          </a:prstGeom>
        </p:spPr>
      </p:pic>
    </p:spTree>
    <p:extLst>
      <p:ext uri="{BB962C8B-B14F-4D97-AF65-F5344CB8AC3E}">
        <p14:creationId xmlns:p14="http://schemas.microsoft.com/office/powerpoint/2010/main" val="318368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4036361"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Custos da População</a:t>
            </a:r>
          </a:p>
        </p:txBody>
      </p:sp>
      <p:sp>
        <p:nvSpPr>
          <p:cNvPr id="8" name="CaixaDeTexto 7">
            <a:extLst>
              <a:ext uri="{FF2B5EF4-FFF2-40B4-BE49-F238E27FC236}">
                <a16:creationId xmlns:a16="http://schemas.microsoft.com/office/drawing/2014/main" id="{49CC8617-D3F3-BC44-B6F6-D68B0E79DE79}"/>
              </a:ext>
            </a:extLst>
          </p:cNvPr>
          <p:cNvSpPr txBox="1"/>
          <p:nvPr/>
        </p:nvSpPr>
        <p:spPr>
          <a:xfrm>
            <a:off x="2663281" y="996888"/>
            <a:ext cx="4010906" cy="523220"/>
          </a:xfrm>
          <a:prstGeom prst="rect">
            <a:avLst/>
          </a:prstGeom>
          <a:noFill/>
        </p:spPr>
        <p:txBody>
          <a:bodyPr wrap="none" rtlCol="0">
            <a:spAutoFit/>
          </a:bodyPr>
          <a:lstStyle/>
          <a:p>
            <a:r>
              <a:rPr lang="pt-BR" sz="2800" dirty="0">
                <a:solidFill>
                  <a:srgbClr val="003E7E"/>
                </a:solidFill>
                <a:latin typeface="Calibri" panose="020F0502020204030204" pitchFamily="34" charset="0"/>
                <a:cs typeface="Calibri" panose="020F0502020204030204" pitchFamily="34" charset="0"/>
              </a:rPr>
              <a:t>Custos elevados em saúde</a:t>
            </a:r>
            <a:endParaRPr lang="pt-BR" sz="1400" dirty="0">
              <a:solidFill>
                <a:srgbClr val="003E7E"/>
              </a:solidFill>
              <a:latin typeface="Calibri" panose="020F0502020204030204" pitchFamily="34" charset="0"/>
              <a:cs typeface="Calibri" panose="020F0502020204030204" pitchFamily="34" charset="0"/>
            </a:endParaRP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272" y="2061137"/>
            <a:ext cx="1529408" cy="388869"/>
          </a:xfrm>
          <a:prstGeom prst="rect">
            <a:avLst/>
          </a:prstGeom>
        </p:spPr>
      </p:pic>
      <p:sp>
        <p:nvSpPr>
          <p:cNvPr id="4" name="CaixaDeTexto 3">
            <a:extLst>
              <a:ext uri="{FF2B5EF4-FFF2-40B4-BE49-F238E27FC236}">
                <a16:creationId xmlns:a16="http://schemas.microsoft.com/office/drawing/2014/main" id="{E8AFAF80-2BDC-2678-2670-1113496D036E}"/>
              </a:ext>
            </a:extLst>
          </p:cNvPr>
          <p:cNvSpPr txBox="1"/>
          <p:nvPr/>
        </p:nvSpPr>
        <p:spPr>
          <a:xfrm>
            <a:off x="7055768" y="9382377"/>
            <a:ext cx="6858000" cy="335413"/>
          </a:xfrm>
          <a:prstGeom prst="rect">
            <a:avLst/>
          </a:prstGeom>
          <a:noFill/>
        </p:spPr>
        <p:txBody>
          <a:bodyPr wrap="square">
            <a:spAutoFit/>
          </a:bodyPr>
          <a:lstStyle/>
          <a:p>
            <a:pPr>
              <a:lnSpc>
                <a:spcPct val="150000"/>
              </a:lnSpc>
            </a:pPr>
            <a:r>
              <a:rPr lang="pt-BR" sz="1200" i="1" dirty="0">
                <a:solidFill>
                  <a:srgbClr val="717171"/>
                </a:solidFill>
                <a:latin typeface="Trebuchet MS" charset="0"/>
                <a:cs typeface="Calibri" panose="020F0502020204030204" pitchFamily="34" charset="0"/>
              </a:rPr>
              <a:t>Fonte: Visual </a:t>
            </a:r>
            <a:r>
              <a:rPr lang="pt-BR" sz="1200" i="1" dirty="0" err="1">
                <a:solidFill>
                  <a:srgbClr val="717171"/>
                </a:solidFill>
                <a:latin typeface="Trebuchet MS" charset="0"/>
                <a:cs typeface="Calibri" panose="020F0502020204030204" pitchFamily="34" charset="0"/>
              </a:rPr>
              <a:t>Capitalism</a:t>
            </a:r>
            <a:r>
              <a:rPr lang="pt-BR" sz="1200" i="1" dirty="0">
                <a:solidFill>
                  <a:srgbClr val="717171"/>
                </a:solidFill>
                <a:latin typeface="Trebuchet MS" charset="0"/>
                <a:cs typeface="Calibri" panose="020F0502020204030204" pitchFamily="34" charset="0"/>
              </a:rPr>
              <a:t>, Michael J. Perry, </a:t>
            </a:r>
            <a:r>
              <a:rPr lang="pt-BR" sz="1200" i="1" dirty="0" err="1">
                <a:solidFill>
                  <a:srgbClr val="717171"/>
                </a:solidFill>
                <a:latin typeface="Trebuchet MS" charset="0"/>
                <a:cs typeface="Calibri" panose="020F0502020204030204" pitchFamily="34" charset="0"/>
              </a:rPr>
              <a:t>Emeritus</a:t>
            </a:r>
            <a:r>
              <a:rPr lang="pt-BR" sz="1200" i="1" dirty="0">
                <a:solidFill>
                  <a:srgbClr val="717171"/>
                </a:solidFill>
                <a:latin typeface="Trebuchet MS" charset="0"/>
                <a:cs typeface="Calibri" panose="020F0502020204030204" pitchFamily="34" charset="0"/>
              </a:rPr>
              <a:t> 2021</a:t>
            </a:r>
          </a:p>
        </p:txBody>
      </p:sp>
      <p:pic>
        <p:nvPicPr>
          <p:cNvPr id="5" name="Imagem 4" descr="Diagrama&#10;&#10;Descrição gerada automaticamente">
            <a:extLst>
              <a:ext uri="{FF2B5EF4-FFF2-40B4-BE49-F238E27FC236}">
                <a16:creationId xmlns:a16="http://schemas.microsoft.com/office/drawing/2014/main" id="{98D1CE1F-1556-D112-A550-B03A23B3D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768" y="904623"/>
            <a:ext cx="6242409" cy="8477754"/>
          </a:xfrm>
          <a:prstGeom prst="rect">
            <a:avLst/>
          </a:prstGeom>
        </p:spPr>
      </p:pic>
      <p:sp>
        <p:nvSpPr>
          <p:cNvPr id="2" name="Retângulo 1">
            <a:hlinkClick r:id="rId4"/>
            <a:extLst>
              <a:ext uri="{FF2B5EF4-FFF2-40B4-BE49-F238E27FC236}">
                <a16:creationId xmlns:a16="http://schemas.microsoft.com/office/drawing/2014/main" id="{17A23D4B-D06F-7CC4-CB11-095D6DCA7D96}"/>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793326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74EB46C8-1CD0-2F47-B607-11565A968982}"/>
              </a:ext>
            </a:extLst>
          </p:cNvPr>
          <p:cNvSpPr txBox="1"/>
          <p:nvPr/>
        </p:nvSpPr>
        <p:spPr>
          <a:xfrm>
            <a:off x="2663281" y="318965"/>
            <a:ext cx="7189148"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Funcionamento para o Cidadão</a:t>
            </a:r>
          </a:p>
        </p:txBody>
      </p:sp>
      <p:sp>
        <p:nvSpPr>
          <p:cNvPr id="2" name="Retângulo Arredondado 1">
            <a:extLst>
              <a:ext uri="{FF2B5EF4-FFF2-40B4-BE49-F238E27FC236}">
                <a16:creationId xmlns:a16="http://schemas.microsoft.com/office/drawing/2014/main" id="{96A8454B-CD98-CD4D-998F-3EB2967A36AF}"/>
              </a:ext>
            </a:extLst>
          </p:cNvPr>
          <p:cNvSpPr/>
          <p:nvPr/>
        </p:nvSpPr>
        <p:spPr>
          <a:xfrm>
            <a:off x="4607496" y="2191172"/>
            <a:ext cx="1728192" cy="864096"/>
          </a:xfrm>
          <a:prstGeom prst="roundRect">
            <a:avLst/>
          </a:prstGeom>
          <a:solidFill>
            <a:schemeClr val="tx2">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a:t>UBS</a:t>
            </a:r>
          </a:p>
          <a:p>
            <a:pPr algn="ctr"/>
            <a:r>
              <a:rPr lang="pt-BR" dirty="0"/>
              <a:t>Médico APS</a:t>
            </a:r>
          </a:p>
        </p:txBody>
      </p:sp>
      <p:sp>
        <p:nvSpPr>
          <p:cNvPr id="5" name="Retângulo Arredondado 4">
            <a:extLst>
              <a:ext uri="{FF2B5EF4-FFF2-40B4-BE49-F238E27FC236}">
                <a16:creationId xmlns:a16="http://schemas.microsoft.com/office/drawing/2014/main" id="{BBA0B462-E785-D64D-8B02-14323BC3B0FE}"/>
              </a:ext>
            </a:extLst>
          </p:cNvPr>
          <p:cNvSpPr/>
          <p:nvPr/>
        </p:nvSpPr>
        <p:spPr>
          <a:xfrm>
            <a:off x="4607496" y="3703340"/>
            <a:ext cx="1728192" cy="864096"/>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Receita (UBS)</a:t>
            </a:r>
          </a:p>
          <a:p>
            <a:pPr algn="ctr"/>
            <a:r>
              <a:rPr lang="pt-BR" dirty="0"/>
              <a:t>e </a:t>
            </a:r>
            <a:r>
              <a:rPr lang="pt-BR" b="1" dirty="0">
                <a:solidFill>
                  <a:srgbClr val="002060"/>
                </a:solidFill>
              </a:rPr>
              <a:t>Prevenção</a:t>
            </a:r>
          </a:p>
        </p:txBody>
      </p:sp>
      <p:sp>
        <p:nvSpPr>
          <p:cNvPr id="6" name="Retângulo Arredondado 5">
            <a:extLst>
              <a:ext uri="{FF2B5EF4-FFF2-40B4-BE49-F238E27FC236}">
                <a16:creationId xmlns:a16="http://schemas.microsoft.com/office/drawing/2014/main" id="{568A8A76-EF93-C44C-8A81-C55D00C2173A}"/>
              </a:ext>
            </a:extLst>
          </p:cNvPr>
          <p:cNvSpPr/>
          <p:nvPr/>
        </p:nvSpPr>
        <p:spPr>
          <a:xfrm>
            <a:off x="4607496" y="5215508"/>
            <a:ext cx="1728192" cy="864096"/>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Pedido de Exames (UBS)</a:t>
            </a:r>
          </a:p>
        </p:txBody>
      </p:sp>
      <p:sp>
        <p:nvSpPr>
          <p:cNvPr id="7" name="Retângulo Arredondado 6">
            <a:extLst>
              <a:ext uri="{FF2B5EF4-FFF2-40B4-BE49-F238E27FC236}">
                <a16:creationId xmlns:a16="http://schemas.microsoft.com/office/drawing/2014/main" id="{5EB33B83-476B-DF4B-9090-1BD80E9C3DE7}"/>
              </a:ext>
            </a:extLst>
          </p:cNvPr>
          <p:cNvSpPr/>
          <p:nvPr/>
        </p:nvSpPr>
        <p:spPr>
          <a:xfrm>
            <a:off x="4607496" y="6727676"/>
            <a:ext cx="1728192" cy="864096"/>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Pedido de Especialista</a:t>
            </a:r>
          </a:p>
        </p:txBody>
      </p:sp>
      <p:sp>
        <p:nvSpPr>
          <p:cNvPr id="8" name="Retângulo Arredondado 7">
            <a:extLst>
              <a:ext uri="{FF2B5EF4-FFF2-40B4-BE49-F238E27FC236}">
                <a16:creationId xmlns:a16="http://schemas.microsoft.com/office/drawing/2014/main" id="{248EFF70-530D-7F44-B446-4A6CC044EAE5}"/>
              </a:ext>
            </a:extLst>
          </p:cNvPr>
          <p:cNvSpPr/>
          <p:nvPr/>
        </p:nvSpPr>
        <p:spPr>
          <a:xfrm>
            <a:off x="4607496" y="8239844"/>
            <a:ext cx="1728192" cy="864096"/>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Pedido de Internação (AIH)</a:t>
            </a:r>
          </a:p>
        </p:txBody>
      </p:sp>
      <p:sp>
        <p:nvSpPr>
          <p:cNvPr id="9" name="Retângulo Arredondado 8">
            <a:extLst>
              <a:ext uri="{FF2B5EF4-FFF2-40B4-BE49-F238E27FC236}">
                <a16:creationId xmlns:a16="http://schemas.microsoft.com/office/drawing/2014/main" id="{E78E6FF8-D653-B24D-A17A-C069D87DB5C9}"/>
              </a:ext>
            </a:extLst>
          </p:cNvPr>
          <p:cNvSpPr/>
          <p:nvPr/>
        </p:nvSpPr>
        <p:spPr>
          <a:xfrm>
            <a:off x="7991872" y="2191172"/>
            <a:ext cx="1728192" cy="864096"/>
          </a:xfrm>
          <a:prstGeom prst="roundRect">
            <a:avLst/>
          </a:prstGeom>
          <a:solidFill>
            <a:schemeClr val="tx2">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a:t>Médico Especialista</a:t>
            </a:r>
          </a:p>
        </p:txBody>
      </p:sp>
      <p:sp>
        <p:nvSpPr>
          <p:cNvPr id="10" name="Retângulo Arredondado 9">
            <a:extLst>
              <a:ext uri="{FF2B5EF4-FFF2-40B4-BE49-F238E27FC236}">
                <a16:creationId xmlns:a16="http://schemas.microsoft.com/office/drawing/2014/main" id="{3AD83EF5-B009-124A-8D1E-19AF14DBC48C}"/>
              </a:ext>
            </a:extLst>
          </p:cNvPr>
          <p:cNvSpPr/>
          <p:nvPr/>
        </p:nvSpPr>
        <p:spPr>
          <a:xfrm>
            <a:off x="7991872" y="3701117"/>
            <a:ext cx="1728192" cy="864096"/>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 Receita (UBS)</a:t>
            </a:r>
          </a:p>
        </p:txBody>
      </p:sp>
      <p:sp>
        <p:nvSpPr>
          <p:cNvPr id="11" name="Retângulo Arredondado 10">
            <a:extLst>
              <a:ext uri="{FF2B5EF4-FFF2-40B4-BE49-F238E27FC236}">
                <a16:creationId xmlns:a16="http://schemas.microsoft.com/office/drawing/2014/main" id="{7F4885A1-6165-284D-ABBB-B93A58D6E16B}"/>
              </a:ext>
            </a:extLst>
          </p:cNvPr>
          <p:cNvSpPr/>
          <p:nvPr/>
        </p:nvSpPr>
        <p:spPr>
          <a:xfrm>
            <a:off x="7991872" y="5213285"/>
            <a:ext cx="1728192" cy="864096"/>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Realização de Exames (APAC)</a:t>
            </a:r>
          </a:p>
        </p:txBody>
      </p:sp>
      <p:sp>
        <p:nvSpPr>
          <p:cNvPr id="12" name="Retângulo Arredondado 11">
            <a:extLst>
              <a:ext uri="{FF2B5EF4-FFF2-40B4-BE49-F238E27FC236}">
                <a16:creationId xmlns:a16="http://schemas.microsoft.com/office/drawing/2014/main" id="{64DFCA61-083A-E146-8FB6-12AEA33407A5}"/>
              </a:ext>
            </a:extLst>
          </p:cNvPr>
          <p:cNvSpPr/>
          <p:nvPr/>
        </p:nvSpPr>
        <p:spPr>
          <a:xfrm>
            <a:off x="7991872" y="6725453"/>
            <a:ext cx="1728192" cy="864096"/>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Pedido de Outro Especialista</a:t>
            </a:r>
          </a:p>
        </p:txBody>
      </p:sp>
      <p:sp>
        <p:nvSpPr>
          <p:cNvPr id="13" name="Retângulo Arredondado 12">
            <a:extLst>
              <a:ext uri="{FF2B5EF4-FFF2-40B4-BE49-F238E27FC236}">
                <a16:creationId xmlns:a16="http://schemas.microsoft.com/office/drawing/2014/main" id="{7D887091-7EB7-8B42-863A-470B2D828EFE}"/>
              </a:ext>
            </a:extLst>
          </p:cNvPr>
          <p:cNvSpPr/>
          <p:nvPr/>
        </p:nvSpPr>
        <p:spPr>
          <a:xfrm>
            <a:off x="7991872" y="8237621"/>
            <a:ext cx="1728192" cy="864096"/>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Pedido de Internação (AIH)</a:t>
            </a:r>
          </a:p>
        </p:txBody>
      </p:sp>
      <p:sp>
        <p:nvSpPr>
          <p:cNvPr id="14" name="Retângulo Arredondado 13">
            <a:extLst>
              <a:ext uri="{FF2B5EF4-FFF2-40B4-BE49-F238E27FC236}">
                <a16:creationId xmlns:a16="http://schemas.microsoft.com/office/drawing/2014/main" id="{1993CC3D-D669-3343-A546-DD138FAB9A0B}"/>
              </a:ext>
            </a:extLst>
          </p:cNvPr>
          <p:cNvSpPr/>
          <p:nvPr/>
        </p:nvSpPr>
        <p:spPr>
          <a:xfrm>
            <a:off x="11376248" y="2191172"/>
            <a:ext cx="1728192" cy="864096"/>
          </a:xfrm>
          <a:prstGeom prst="roundRect">
            <a:avLst/>
          </a:prstGeom>
          <a:solidFill>
            <a:schemeClr val="tx2">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a:t>Serviço de Alta Complexidade</a:t>
            </a:r>
          </a:p>
        </p:txBody>
      </p:sp>
      <p:sp>
        <p:nvSpPr>
          <p:cNvPr id="15" name="Retângulo Arredondado 14">
            <a:extLst>
              <a:ext uri="{FF2B5EF4-FFF2-40B4-BE49-F238E27FC236}">
                <a16:creationId xmlns:a16="http://schemas.microsoft.com/office/drawing/2014/main" id="{C16EEB13-4251-DB4E-9B4E-38BB8DB61B28}"/>
              </a:ext>
            </a:extLst>
          </p:cNvPr>
          <p:cNvSpPr/>
          <p:nvPr/>
        </p:nvSpPr>
        <p:spPr>
          <a:xfrm>
            <a:off x="11376248" y="3703340"/>
            <a:ext cx="1728192" cy="86409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 Medicações </a:t>
            </a:r>
            <a:r>
              <a:rPr lang="pt-BR" dirty="0" err="1"/>
              <a:t>intra-hospitalar</a:t>
            </a:r>
            <a:endParaRPr lang="pt-BR" dirty="0"/>
          </a:p>
        </p:txBody>
      </p:sp>
      <p:sp>
        <p:nvSpPr>
          <p:cNvPr id="16" name="Retângulo Arredondado 15">
            <a:extLst>
              <a:ext uri="{FF2B5EF4-FFF2-40B4-BE49-F238E27FC236}">
                <a16:creationId xmlns:a16="http://schemas.microsoft.com/office/drawing/2014/main" id="{1C138F53-2449-384A-8D09-A89BE688FCBE}"/>
              </a:ext>
            </a:extLst>
          </p:cNvPr>
          <p:cNvSpPr/>
          <p:nvPr/>
        </p:nvSpPr>
        <p:spPr>
          <a:xfrm>
            <a:off x="11376248" y="5215508"/>
            <a:ext cx="1728192" cy="86409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Realização de Exames (APAC)</a:t>
            </a:r>
          </a:p>
        </p:txBody>
      </p:sp>
      <p:sp>
        <p:nvSpPr>
          <p:cNvPr id="17" name="Retângulo Arredondado 16">
            <a:extLst>
              <a:ext uri="{FF2B5EF4-FFF2-40B4-BE49-F238E27FC236}">
                <a16:creationId xmlns:a16="http://schemas.microsoft.com/office/drawing/2014/main" id="{528D64B1-9E36-234A-B58B-60C1711A09FB}"/>
              </a:ext>
            </a:extLst>
          </p:cNvPr>
          <p:cNvSpPr/>
          <p:nvPr/>
        </p:nvSpPr>
        <p:spPr>
          <a:xfrm>
            <a:off x="11376248" y="6727676"/>
            <a:ext cx="1728192" cy="86409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Procedimentos e cirurgias (APAC)</a:t>
            </a:r>
          </a:p>
        </p:txBody>
      </p:sp>
      <p:sp>
        <p:nvSpPr>
          <p:cNvPr id="18" name="Retângulo Arredondado 17">
            <a:extLst>
              <a:ext uri="{FF2B5EF4-FFF2-40B4-BE49-F238E27FC236}">
                <a16:creationId xmlns:a16="http://schemas.microsoft.com/office/drawing/2014/main" id="{9A01EDC1-8214-1F47-9A91-397C60B0B8CF}"/>
              </a:ext>
            </a:extLst>
          </p:cNvPr>
          <p:cNvSpPr/>
          <p:nvPr/>
        </p:nvSpPr>
        <p:spPr>
          <a:xfrm>
            <a:off x="11376248" y="8239844"/>
            <a:ext cx="1728192" cy="86409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Internação (AIH)</a:t>
            </a:r>
          </a:p>
        </p:txBody>
      </p:sp>
      <p:sp>
        <p:nvSpPr>
          <p:cNvPr id="19" name="Arco 18">
            <a:extLst>
              <a:ext uri="{FF2B5EF4-FFF2-40B4-BE49-F238E27FC236}">
                <a16:creationId xmlns:a16="http://schemas.microsoft.com/office/drawing/2014/main" id="{18129D36-8614-5D4D-B71C-60AB0BACB92E}"/>
              </a:ext>
            </a:extLst>
          </p:cNvPr>
          <p:cNvSpPr/>
          <p:nvPr/>
        </p:nvSpPr>
        <p:spPr>
          <a:xfrm>
            <a:off x="3239344" y="965296"/>
            <a:ext cx="4392488" cy="9321705"/>
          </a:xfrm>
          <a:prstGeom prst="arc">
            <a:avLst>
              <a:gd name="adj1" fmla="val 16200000"/>
              <a:gd name="adj2" fmla="val 5380255"/>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20" name="Arco 19">
            <a:extLst>
              <a:ext uri="{FF2B5EF4-FFF2-40B4-BE49-F238E27FC236}">
                <a16:creationId xmlns:a16="http://schemas.microsoft.com/office/drawing/2014/main" id="{5CDA7248-31BB-6644-980F-6FF263AACB21}"/>
              </a:ext>
            </a:extLst>
          </p:cNvPr>
          <p:cNvSpPr/>
          <p:nvPr/>
        </p:nvSpPr>
        <p:spPr>
          <a:xfrm>
            <a:off x="6695728" y="984481"/>
            <a:ext cx="4392488" cy="9321705"/>
          </a:xfrm>
          <a:prstGeom prst="arc">
            <a:avLst>
              <a:gd name="adj1" fmla="val 16200000"/>
              <a:gd name="adj2" fmla="val 5380255"/>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21" name="Arco 20">
            <a:extLst>
              <a:ext uri="{FF2B5EF4-FFF2-40B4-BE49-F238E27FC236}">
                <a16:creationId xmlns:a16="http://schemas.microsoft.com/office/drawing/2014/main" id="{0D11F67B-E13B-D54D-815A-B7D3504B9895}"/>
              </a:ext>
            </a:extLst>
          </p:cNvPr>
          <p:cNvSpPr/>
          <p:nvPr/>
        </p:nvSpPr>
        <p:spPr>
          <a:xfrm>
            <a:off x="10008096" y="965295"/>
            <a:ext cx="4392488" cy="9321705"/>
          </a:xfrm>
          <a:prstGeom prst="arc">
            <a:avLst>
              <a:gd name="adj1" fmla="val 16200000"/>
              <a:gd name="adj2" fmla="val 5380255"/>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pic>
        <p:nvPicPr>
          <p:cNvPr id="23" name="Gráfico 22" descr="Funda com preenchimento sólido">
            <a:extLst>
              <a:ext uri="{FF2B5EF4-FFF2-40B4-BE49-F238E27FC236}">
                <a16:creationId xmlns:a16="http://schemas.microsoft.com/office/drawing/2014/main" id="{4F038D34-C48E-F747-8300-15C8B189AD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54198" y="2163797"/>
            <a:ext cx="914400" cy="914400"/>
          </a:xfrm>
          <a:prstGeom prst="rect">
            <a:avLst/>
          </a:prstGeom>
        </p:spPr>
      </p:pic>
      <p:cxnSp>
        <p:nvCxnSpPr>
          <p:cNvPr id="25" name="Conector de Seta Reta 24">
            <a:extLst>
              <a:ext uri="{FF2B5EF4-FFF2-40B4-BE49-F238E27FC236}">
                <a16:creationId xmlns:a16="http://schemas.microsoft.com/office/drawing/2014/main" id="{AFF7CF19-FA43-8D44-83DA-26916C982247}"/>
              </a:ext>
            </a:extLst>
          </p:cNvPr>
          <p:cNvCxnSpPr>
            <a:stCxn id="23" idx="3"/>
            <a:endCxn id="2" idx="1"/>
          </p:cNvCxnSpPr>
          <p:nvPr/>
        </p:nvCxnSpPr>
        <p:spPr>
          <a:xfrm>
            <a:off x="3668598" y="2620998"/>
            <a:ext cx="938898" cy="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41D45E9A-5B03-1C4F-A1F9-358109F7B563}"/>
              </a:ext>
            </a:extLst>
          </p:cNvPr>
          <p:cNvCxnSpPr>
            <a:cxnSpLocks/>
            <a:stCxn id="7" idx="3"/>
            <a:endCxn id="9" idx="1"/>
          </p:cNvCxnSpPr>
          <p:nvPr/>
        </p:nvCxnSpPr>
        <p:spPr>
          <a:xfrm flipV="1">
            <a:off x="6335688" y="2623220"/>
            <a:ext cx="1656184" cy="4536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CD9B9EB0-F7C7-054E-9A0C-CA286C87E46D}"/>
              </a:ext>
            </a:extLst>
          </p:cNvPr>
          <p:cNvCxnSpPr>
            <a:cxnSpLocks/>
            <a:stCxn id="12" idx="3"/>
            <a:endCxn id="14" idx="1"/>
          </p:cNvCxnSpPr>
          <p:nvPr/>
        </p:nvCxnSpPr>
        <p:spPr>
          <a:xfrm flipV="1">
            <a:off x="9720064" y="2623221"/>
            <a:ext cx="1656184" cy="453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924873F9-AEFF-F14C-8C52-7AA871970B63}"/>
              </a:ext>
            </a:extLst>
          </p:cNvPr>
          <p:cNvCxnSpPr>
            <a:cxnSpLocks/>
            <a:stCxn id="2" idx="2"/>
            <a:endCxn id="5" idx="0"/>
          </p:cNvCxnSpPr>
          <p:nvPr/>
        </p:nvCxnSpPr>
        <p:spPr>
          <a:xfrm>
            <a:off x="5471592" y="305526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5EBBFD51-9501-FE45-9966-05DC24279BD7}"/>
              </a:ext>
            </a:extLst>
          </p:cNvPr>
          <p:cNvCxnSpPr>
            <a:cxnSpLocks/>
            <a:stCxn id="5" idx="2"/>
            <a:endCxn id="6" idx="0"/>
          </p:cNvCxnSpPr>
          <p:nvPr/>
        </p:nvCxnSpPr>
        <p:spPr>
          <a:xfrm>
            <a:off x="5471592" y="456743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F391FE83-A121-6B4F-BB05-D49EA72E19F2}"/>
              </a:ext>
            </a:extLst>
          </p:cNvPr>
          <p:cNvCxnSpPr>
            <a:cxnSpLocks/>
            <a:stCxn id="6" idx="2"/>
            <a:endCxn id="7" idx="0"/>
          </p:cNvCxnSpPr>
          <p:nvPr/>
        </p:nvCxnSpPr>
        <p:spPr>
          <a:xfrm>
            <a:off x="5471592" y="607960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D43D52E1-8DEF-3648-BA1B-952ABF3958DF}"/>
              </a:ext>
            </a:extLst>
          </p:cNvPr>
          <p:cNvCxnSpPr>
            <a:cxnSpLocks/>
            <a:stCxn id="7" idx="2"/>
            <a:endCxn id="8" idx="0"/>
          </p:cNvCxnSpPr>
          <p:nvPr/>
        </p:nvCxnSpPr>
        <p:spPr>
          <a:xfrm>
            <a:off x="5471592" y="75917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70409196-B862-0E4C-9CA4-26DD58106486}"/>
              </a:ext>
            </a:extLst>
          </p:cNvPr>
          <p:cNvCxnSpPr>
            <a:cxnSpLocks/>
          </p:cNvCxnSpPr>
          <p:nvPr/>
        </p:nvCxnSpPr>
        <p:spPr>
          <a:xfrm>
            <a:off x="8835298" y="305526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8D739B7C-E95C-C043-A46C-6BE6DDB4C294}"/>
              </a:ext>
            </a:extLst>
          </p:cNvPr>
          <p:cNvCxnSpPr>
            <a:cxnSpLocks/>
          </p:cNvCxnSpPr>
          <p:nvPr/>
        </p:nvCxnSpPr>
        <p:spPr>
          <a:xfrm>
            <a:off x="8835298" y="456743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CAD29F17-965D-7745-A696-8D9025E9C40F}"/>
              </a:ext>
            </a:extLst>
          </p:cNvPr>
          <p:cNvCxnSpPr>
            <a:cxnSpLocks/>
          </p:cNvCxnSpPr>
          <p:nvPr/>
        </p:nvCxnSpPr>
        <p:spPr>
          <a:xfrm>
            <a:off x="8835298" y="607960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CB060EA9-63E0-F647-8E3E-E6DB8F378E88}"/>
              </a:ext>
            </a:extLst>
          </p:cNvPr>
          <p:cNvCxnSpPr>
            <a:cxnSpLocks/>
          </p:cNvCxnSpPr>
          <p:nvPr/>
        </p:nvCxnSpPr>
        <p:spPr>
          <a:xfrm>
            <a:off x="8835298" y="75917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5F46A328-A291-134E-9305-0875B8B6BEB9}"/>
              </a:ext>
            </a:extLst>
          </p:cNvPr>
          <p:cNvCxnSpPr>
            <a:cxnSpLocks/>
          </p:cNvCxnSpPr>
          <p:nvPr/>
        </p:nvCxnSpPr>
        <p:spPr>
          <a:xfrm>
            <a:off x="12184505" y="305526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D3BD0547-20E2-8E49-A4B3-0512BEDABD6B}"/>
              </a:ext>
            </a:extLst>
          </p:cNvPr>
          <p:cNvCxnSpPr>
            <a:cxnSpLocks/>
          </p:cNvCxnSpPr>
          <p:nvPr/>
        </p:nvCxnSpPr>
        <p:spPr>
          <a:xfrm>
            <a:off x="12184505" y="456743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E5F970B7-B241-734A-9A9D-2497F21577BD}"/>
              </a:ext>
            </a:extLst>
          </p:cNvPr>
          <p:cNvCxnSpPr>
            <a:cxnSpLocks/>
          </p:cNvCxnSpPr>
          <p:nvPr/>
        </p:nvCxnSpPr>
        <p:spPr>
          <a:xfrm>
            <a:off x="12184505" y="6079604"/>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25E075A1-AEA3-1945-B1C6-ED7CEF613A39}"/>
              </a:ext>
            </a:extLst>
          </p:cNvPr>
          <p:cNvCxnSpPr>
            <a:cxnSpLocks/>
          </p:cNvCxnSpPr>
          <p:nvPr/>
        </p:nvCxnSpPr>
        <p:spPr>
          <a:xfrm>
            <a:off x="12184505" y="75917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04DD6B79-A8F3-8248-8899-A80D5192B7C2}"/>
              </a:ext>
            </a:extLst>
          </p:cNvPr>
          <p:cNvCxnSpPr>
            <a:cxnSpLocks/>
            <a:stCxn id="8" idx="3"/>
            <a:endCxn id="9" idx="1"/>
          </p:cNvCxnSpPr>
          <p:nvPr/>
        </p:nvCxnSpPr>
        <p:spPr>
          <a:xfrm flipV="1">
            <a:off x="6335688" y="2623220"/>
            <a:ext cx="1656184" cy="604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9E94E356-6A38-E74A-A7A3-2DFC26DD468A}"/>
              </a:ext>
            </a:extLst>
          </p:cNvPr>
          <p:cNvCxnSpPr>
            <a:cxnSpLocks/>
            <a:stCxn id="13" idx="3"/>
            <a:endCxn id="14" idx="1"/>
          </p:cNvCxnSpPr>
          <p:nvPr/>
        </p:nvCxnSpPr>
        <p:spPr>
          <a:xfrm flipV="1">
            <a:off x="9720064" y="2623221"/>
            <a:ext cx="1656184" cy="604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485BFC4B-7350-524B-9484-2149B30B7F0A}"/>
              </a:ext>
            </a:extLst>
          </p:cNvPr>
          <p:cNvCxnSpPr>
            <a:cxnSpLocks/>
            <a:stCxn id="11" idx="3"/>
            <a:endCxn id="14" idx="1"/>
          </p:cNvCxnSpPr>
          <p:nvPr/>
        </p:nvCxnSpPr>
        <p:spPr>
          <a:xfrm flipV="1">
            <a:off x="9720064" y="2623221"/>
            <a:ext cx="1656184" cy="3022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em Curva 66">
            <a:extLst>
              <a:ext uri="{FF2B5EF4-FFF2-40B4-BE49-F238E27FC236}">
                <a16:creationId xmlns:a16="http://schemas.microsoft.com/office/drawing/2014/main" id="{B786B71F-A126-0848-B888-7FB16F3118CF}"/>
              </a:ext>
            </a:extLst>
          </p:cNvPr>
          <p:cNvCxnSpPr>
            <a:stCxn id="14" idx="0"/>
            <a:endCxn id="2" idx="0"/>
          </p:cNvCxnSpPr>
          <p:nvPr/>
        </p:nvCxnSpPr>
        <p:spPr>
          <a:xfrm rot="16200000" flipV="1">
            <a:off x="8855968" y="-1193204"/>
            <a:ext cx="12700" cy="6768752"/>
          </a:xfrm>
          <a:prstGeom prst="curvedConnector3">
            <a:avLst>
              <a:gd name="adj1" fmla="val 7061535"/>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9" name="CaixaDeTexto 68">
            <a:extLst>
              <a:ext uri="{FF2B5EF4-FFF2-40B4-BE49-F238E27FC236}">
                <a16:creationId xmlns:a16="http://schemas.microsoft.com/office/drawing/2014/main" id="{B4E9A427-4A2E-9B42-970D-CC106DCE64E4}"/>
              </a:ext>
            </a:extLst>
          </p:cNvPr>
          <p:cNvSpPr txBox="1"/>
          <p:nvPr/>
        </p:nvSpPr>
        <p:spPr>
          <a:xfrm>
            <a:off x="4944784" y="9247956"/>
            <a:ext cx="1066318" cy="892552"/>
          </a:xfrm>
          <a:prstGeom prst="rect">
            <a:avLst/>
          </a:prstGeom>
          <a:noFill/>
        </p:spPr>
        <p:txBody>
          <a:bodyPr wrap="none" rtlCol="0">
            <a:spAutoFit/>
          </a:bodyPr>
          <a:lstStyle/>
          <a:p>
            <a:pPr algn="ctr"/>
            <a:r>
              <a:rPr lang="pt-BR" sz="2000" dirty="0">
                <a:solidFill>
                  <a:srgbClr val="C00000"/>
                </a:solidFill>
                <a:latin typeface="Calibri" panose="020F0502020204030204" pitchFamily="34" charset="0"/>
                <a:cs typeface="Calibri" panose="020F0502020204030204" pitchFamily="34" charset="0"/>
              </a:rPr>
              <a:t>At. 1ª</a:t>
            </a:r>
            <a:endParaRPr lang="pt-BR" sz="1600" dirty="0">
              <a:solidFill>
                <a:srgbClr val="C00000"/>
              </a:solidFill>
              <a:latin typeface="Calibri" panose="020F0502020204030204" pitchFamily="34" charset="0"/>
              <a:cs typeface="Calibri" panose="020F0502020204030204" pitchFamily="34" charset="0"/>
            </a:endParaRPr>
          </a:p>
          <a:p>
            <a:pPr algn="ctr"/>
            <a:r>
              <a:rPr lang="pt-BR" sz="1600" dirty="0">
                <a:solidFill>
                  <a:srgbClr val="C00000"/>
                </a:solidFill>
                <a:latin typeface="Calibri" panose="020F0502020204030204" pitchFamily="34" charset="0"/>
                <a:cs typeface="Calibri" panose="020F0502020204030204" pitchFamily="34" charset="0"/>
              </a:rPr>
              <a:t>80%</a:t>
            </a:r>
          </a:p>
          <a:p>
            <a:pPr algn="ctr"/>
            <a:r>
              <a:rPr lang="pt-BR" sz="1600" dirty="0">
                <a:solidFill>
                  <a:srgbClr val="C00000"/>
                </a:solidFill>
                <a:latin typeface="Calibri" panose="020F0502020204030204" pitchFamily="34" charset="0"/>
                <a:cs typeface="Calibri" panose="020F0502020204030204" pitchFamily="34" charset="0"/>
              </a:rPr>
              <a:t>Problemas</a:t>
            </a:r>
          </a:p>
        </p:txBody>
      </p:sp>
      <p:sp>
        <p:nvSpPr>
          <p:cNvPr id="70" name="CaixaDeTexto 69">
            <a:extLst>
              <a:ext uri="{FF2B5EF4-FFF2-40B4-BE49-F238E27FC236}">
                <a16:creationId xmlns:a16="http://schemas.microsoft.com/office/drawing/2014/main" id="{9EC1CB86-71D2-B145-A883-A2B658AADCD8}"/>
              </a:ext>
            </a:extLst>
          </p:cNvPr>
          <p:cNvSpPr txBox="1"/>
          <p:nvPr/>
        </p:nvSpPr>
        <p:spPr>
          <a:xfrm>
            <a:off x="8300843" y="9247956"/>
            <a:ext cx="1066189" cy="892552"/>
          </a:xfrm>
          <a:prstGeom prst="rect">
            <a:avLst/>
          </a:prstGeom>
          <a:noFill/>
        </p:spPr>
        <p:txBody>
          <a:bodyPr wrap="none" rtlCol="0">
            <a:spAutoFit/>
          </a:bodyPr>
          <a:lstStyle/>
          <a:p>
            <a:pPr algn="ctr"/>
            <a:r>
              <a:rPr lang="pt-BR" sz="2000" dirty="0">
                <a:solidFill>
                  <a:srgbClr val="C00000"/>
                </a:solidFill>
                <a:latin typeface="Calibri" panose="020F0502020204030204" pitchFamily="34" charset="0"/>
                <a:cs typeface="Calibri" panose="020F0502020204030204" pitchFamily="34" charset="0"/>
              </a:rPr>
              <a:t>At. 2ª</a:t>
            </a:r>
            <a:endParaRPr lang="pt-BR" sz="1600" dirty="0">
              <a:solidFill>
                <a:srgbClr val="C00000"/>
              </a:solidFill>
              <a:latin typeface="Calibri" panose="020F0502020204030204" pitchFamily="34" charset="0"/>
              <a:cs typeface="Calibri" panose="020F0502020204030204" pitchFamily="34" charset="0"/>
            </a:endParaRPr>
          </a:p>
          <a:p>
            <a:pPr algn="ctr"/>
            <a:r>
              <a:rPr lang="pt-BR" sz="1600" dirty="0">
                <a:solidFill>
                  <a:srgbClr val="C00000"/>
                </a:solidFill>
                <a:latin typeface="Calibri" panose="020F0502020204030204" pitchFamily="34" charset="0"/>
                <a:cs typeface="Calibri" panose="020F0502020204030204" pitchFamily="34" charset="0"/>
              </a:rPr>
              <a:t>15%</a:t>
            </a:r>
          </a:p>
          <a:p>
            <a:pPr algn="ctr"/>
            <a:r>
              <a:rPr lang="pt-BR" sz="1600" dirty="0">
                <a:solidFill>
                  <a:srgbClr val="C00000"/>
                </a:solidFill>
                <a:latin typeface="Calibri" panose="020F0502020204030204" pitchFamily="34" charset="0"/>
                <a:cs typeface="Calibri" panose="020F0502020204030204" pitchFamily="34" charset="0"/>
              </a:rPr>
              <a:t>Problemas</a:t>
            </a:r>
          </a:p>
        </p:txBody>
      </p:sp>
      <p:cxnSp>
        <p:nvCxnSpPr>
          <p:cNvPr id="76" name="Conector em Curva 75">
            <a:extLst>
              <a:ext uri="{FF2B5EF4-FFF2-40B4-BE49-F238E27FC236}">
                <a16:creationId xmlns:a16="http://schemas.microsoft.com/office/drawing/2014/main" id="{A5BF3203-D4AB-C542-A999-FBF9AE215750}"/>
              </a:ext>
            </a:extLst>
          </p:cNvPr>
          <p:cNvCxnSpPr>
            <a:cxnSpLocks/>
            <a:stCxn id="14" idx="0"/>
            <a:endCxn id="9" idx="0"/>
          </p:cNvCxnSpPr>
          <p:nvPr/>
        </p:nvCxnSpPr>
        <p:spPr>
          <a:xfrm rot="16200000" flipV="1">
            <a:off x="10548156" y="498984"/>
            <a:ext cx="12700" cy="3384376"/>
          </a:xfrm>
          <a:prstGeom prst="curvedConnector3">
            <a:avLst>
              <a:gd name="adj1" fmla="val 415384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0" name="Retângulo Arredondado 79">
            <a:extLst>
              <a:ext uri="{FF2B5EF4-FFF2-40B4-BE49-F238E27FC236}">
                <a16:creationId xmlns:a16="http://schemas.microsoft.com/office/drawing/2014/main" id="{C5E112F5-E585-484A-82A9-B2D85F4DC58A}"/>
              </a:ext>
            </a:extLst>
          </p:cNvPr>
          <p:cNvSpPr/>
          <p:nvPr/>
        </p:nvSpPr>
        <p:spPr>
          <a:xfrm>
            <a:off x="8610275" y="1372146"/>
            <a:ext cx="760330" cy="412796"/>
          </a:xfrm>
          <a:prstGeom prst="roundRect">
            <a:avLst/>
          </a:prstGeom>
          <a:solidFill>
            <a:srgbClr val="92D05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a:t>Alta</a:t>
            </a:r>
          </a:p>
        </p:txBody>
      </p:sp>
      <p:sp>
        <p:nvSpPr>
          <p:cNvPr id="81" name="CaixaDeTexto 80">
            <a:extLst>
              <a:ext uri="{FF2B5EF4-FFF2-40B4-BE49-F238E27FC236}">
                <a16:creationId xmlns:a16="http://schemas.microsoft.com/office/drawing/2014/main" id="{D30FC671-7FAA-6946-9E45-8802052833D1}"/>
              </a:ext>
            </a:extLst>
          </p:cNvPr>
          <p:cNvSpPr txBox="1"/>
          <p:nvPr/>
        </p:nvSpPr>
        <p:spPr>
          <a:xfrm>
            <a:off x="11651411" y="9243275"/>
            <a:ext cx="1066189" cy="892552"/>
          </a:xfrm>
          <a:prstGeom prst="rect">
            <a:avLst/>
          </a:prstGeom>
          <a:noFill/>
        </p:spPr>
        <p:txBody>
          <a:bodyPr wrap="none" rtlCol="0">
            <a:spAutoFit/>
          </a:bodyPr>
          <a:lstStyle/>
          <a:p>
            <a:pPr algn="ctr"/>
            <a:r>
              <a:rPr lang="pt-BR" sz="2000" dirty="0">
                <a:solidFill>
                  <a:srgbClr val="C00000"/>
                </a:solidFill>
                <a:latin typeface="Calibri" panose="020F0502020204030204" pitchFamily="34" charset="0"/>
                <a:cs typeface="Calibri" panose="020F0502020204030204" pitchFamily="34" charset="0"/>
              </a:rPr>
              <a:t>At. 3ª</a:t>
            </a:r>
            <a:r>
              <a:rPr lang="pt-BR" sz="1600" dirty="0">
                <a:solidFill>
                  <a:srgbClr val="C00000"/>
                </a:solidFill>
                <a:latin typeface="Calibri" panose="020F0502020204030204" pitchFamily="34" charset="0"/>
                <a:cs typeface="Calibri" panose="020F0502020204030204" pitchFamily="34" charset="0"/>
              </a:rPr>
              <a:t> </a:t>
            </a:r>
          </a:p>
          <a:p>
            <a:pPr algn="ctr"/>
            <a:r>
              <a:rPr lang="pt-BR" sz="1600" dirty="0">
                <a:solidFill>
                  <a:srgbClr val="C00000"/>
                </a:solidFill>
                <a:latin typeface="Calibri" panose="020F0502020204030204" pitchFamily="34" charset="0"/>
                <a:cs typeface="Calibri" panose="020F0502020204030204" pitchFamily="34" charset="0"/>
              </a:rPr>
              <a:t>5%</a:t>
            </a:r>
          </a:p>
          <a:p>
            <a:pPr algn="ctr"/>
            <a:r>
              <a:rPr lang="pt-BR" sz="1600" dirty="0">
                <a:solidFill>
                  <a:srgbClr val="C00000"/>
                </a:solidFill>
                <a:latin typeface="Calibri" panose="020F0502020204030204" pitchFamily="34" charset="0"/>
                <a:cs typeface="Calibri" panose="020F0502020204030204" pitchFamily="34" charset="0"/>
              </a:rPr>
              <a:t>Problemas</a:t>
            </a:r>
          </a:p>
        </p:txBody>
      </p:sp>
      <p:sp>
        <p:nvSpPr>
          <p:cNvPr id="3" name="Retângulo 2">
            <a:hlinkClick r:id="rId4"/>
            <a:extLst>
              <a:ext uri="{FF2B5EF4-FFF2-40B4-BE49-F238E27FC236}">
                <a16:creationId xmlns:a16="http://schemas.microsoft.com/office/drawing/2014/main" id="{48DA2E5C-3D8A-623E-E3D1-DAFED0197175}"/>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22" name="CaixaDeTexto 21">
            <a:extLst>
              <a:ext uri="{FF2B5EF4-FFF2-40B4-BE49-F238E27FC236}">
                <a16:creationId xmlns:a16="http://schemas.microsoft.com/office/drawing/2014/main" id="{55CB1FDF-8202-1E3A-02EB-869F62E807DC}"/>
              </a:ext>
            </a:extLst>
          </p:cNvPr>
          <p:cNvSpPr txBox="1"/>
          <p:nvPr/>
        </p:nvSpPr>
        <p:spPr>
          <a:xfrm>
            <a:off x="564881" y="9872510"/>
            <a:ext cx="4048416" cy="276999"/>
          </a:xfrm>
          <a:prstGeom prst="rect">
            <a:avLst/>
          </a:prstGeom>
          <a:noFill/>
        </p:spPr>
        <p:txBody>
          <a:bodyPr wrap="none" rtlCol="0">
            <a:spAutoFit/>
          </a:bodyPr>
          <a:lstStyle/>
          <a:p>
            <a:r>
              <a:rPr lang="pt-BR" sz="1200" i="1" dirty="0">
                <a:solidFill>
                  <a:schemeClr val="tx1">
                    <a:lumMod val="65000"/>
                    <a:lumOff val="35000"/>
                  </a:schemeClr>
                </a:solidFill>
              </a:rPr>
              <a:t>Fonte: Apresentação </a:t>
            </a:r>
            <a:r>
              <a:rPr lang="pt-BR" sz="1200" i="1" dirty="0" err="1">
                <a:solidFill>
                  <a:schemeClr val="tx1">
                    <a:lumMod val="65000"/>
                    <a:lumOff val="35000"/>
                  </a:schemeClr>
                </a:solidFill>
              </a:rPr>
              <a:t>Saútil</a:t>
            </a:r>
            <a:r>
              <a:rPr lang="pt-BR" sz="1200" i="1" dirty="0">
                <a:solidFill>
                  <a:schemeClr val="tx1">
                    <a:lumMod val="65000"/>
                    <a:lumOff val="35000"/>
                  </a:schemeClr>
                </a:solidFill>
              </a:rPr>
              <a:t>, 2011 – Fernando Fernandes</a:t>
            </a:r>
          </a:p>
        </p:txBody>
      </p:sp>
    </p:spTree>
    <p:extLst>
      <p:ext uri="{BB962C8B-B14F-4D97-AF65-F5344CB8AC3E}">
        <p14:creationId xmlns:p14="http://schemas.microsoft.com/office/powerpoint/2010/main" val="29830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69" grpId="0"/>
      <p:bldP spid="70" grpId="0"/>
      <p:bldP spid="80" grpId="0" animBg="1"/>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E3F-B81C-B2F7-E578-38C102F59950}"/>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1AD8F232-D305-DD19-1148-A23BB78C94C8}"/>
              </a:ext>
            </a:extLst>
          </p:cNvPr>
          <p:cNvSpPr txBox="1"/>
          <p:nvPr/>
        </p:nvSpPr>
        <p:spPr>
          <a:xfrm>
            <a:off x="2663280" y="318965"/>
            <a:ext cx="4185761" cy="646331"/>
          </a:xfrm>
          <a:prstGeom prst="rect">
            <a:avLst/>
          </a:prstGeom>
          <a:noFill/>
        </p:spPr>
        <p:txBody>
          <a:bodyPr wrap="none" rtlCol="0">
            <a:spAutoFit/>
          </a:bodyPr>
          <a:lstStyle/>
          <a:p>
            <a:r>
              <a:rPr lang="pt-BR" sz="3600" b="1" dirty="0">
                <a:solidFill>
                  <a:srgbClr val="003E7E"/>
                </a:solidFill>
              </a:rPr>
              <a:t>Gestão em Saúde</a:t>
            </a:r>
          </a:p>
        </p:txBody>
      </p:sp>
      <p:sp>
        <p:nvSpPr>
          <p:cNvPr id="7" name="CaixaDeTexto 6">
            <a:extLst>
              <a:ext uri="{FF2B5EF4-FFF2-40B4-BE49-F238E27FC236}">
                <a16:creationId xmlns:a16="http://schemas.microsoft.com/office/drawing/2014/main" id="{A680AF9D-8089-86F0-0600-1F02C49C21F7}"/>
              </a:ext>
            </a:extLst>
          </p:cNvPr>
          <p:cNvSpPr txBox="1"/>
          <p:nvPr/>
        </p:nvSpPr>
        <p:spPr>
          <a:xfrm>
            <a:off x="2663281" y="1081962"/>
            <a:ext cx="12601399" cy="523220"/>
          </a:xfrm>
          <a:prstGeom prst="rect">
            <a:avLst/>
          </a:prstGeom>
          <a:noFill/>
        </p:spPr>
        <p:txBody>
          <a:bodyPr wrap="square" rtlCol="0">
            <a:spAutoFit/>
          </a:bodyPr>
          <a:lstStyle/>
          <a:p>
            <a:r>
              <a:rPr lang="pt-BR" sz="2800" dirty="0">
                <a:solidFill>
                  <a:srgbClr val="003E7E"/>
                </a:solidFill>
              </a:rPr>
              <a:t>Determinantes Sociais de Saúde</a:t>
            </a:r>
          </a:p>
        </p:txBody>
      </p:sp>
      <p:sp>
        <p:nvSpPr>
          <p:cNvPr id="2" name="Retângulo 1">
            <a:hlinkClick r:id="rId2"/>
            <a:extLst>
              <a:ext uri="{FF2B5EF4-FFF2-40B4-BE49-F238E27FC236}">
                <a16:creationId xmlns:a16="http://schemas.microsoft.com/office/drawing/2014/main" id="{62892B66-4FA8-FC7E-6879-C1F905FC914E}"/>
              </a:ext>
            </a:extLst>
          </p:cNvPr>
          <p:cNvSpPr/>
          <p:nvPr/>
        </p:nvSpPr>
        <p:spPr>
          <a:xfrm>
            <a:off x="13213914" y="9968037"/>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3" name="Retângulo 2">
            <a:extLst>
              <a:ext uri="{FF2B5EF4-FFF2-40B4-BE49-F238E27FC236}">
                <a16:creationId xmlns:a16="http://schemas.microsoft.com/office/drawing/2014/main" id="{05120D48-3F1B-1866-61C1-54C26A069CAD}"/>
              </a:ext>
            </a:extLst>
          </p:cNvPr>
          <p:cNvSpPr/>
          <p:nvPr/>
        </p:nvSpPr>
        <p:spPr>
          <a:xfrm>
            <a:off x="2663280" y="8976205"/>
            <a:ext cx="3549370" cy="276999"/>
          </a:xfrm>
          <a:prstGeom prst="rect">
            <a:avLst/>
          </a:prstGeom>
        </p:spPr>
        <p:txBody>
          <a:bodyPr wrap="none">
            <a:spAutoFit/>
          </a:bodyPr>
          <a:lstStyle/>
          <a:p>
            <a:r>
              <a:rPr lang="pt-BR" sz="1200" i="1" dirty="0">
                <a:solidFill>
                  <a:schemeClr val="tx1">
                    <a:lumMod val="50000"/>
                    <a:lumOff val="50000"/>
                  </a:schemeClr>
                </a:solidFill>
              </a:rPr>
              <a:t>Fonte: Jornada Digital do Paciente - ASAP , 2024</a:t>
            </a:r>
          </a:p>
        </p:txBody>
      </p:sp>
      <p:pic>
        <p:nvPicPr>
          <p:cNvPr id="8" name="Imagem 7" descr="Diagrama&#10;&#10;Descrição gerada automaticamente">
            <a:extLst>
              <a:ext uri="{FF2B5EF4-FFF2-40B4-BE49-F238E27FC236}">
                <a16:creationId xmlns:a16="http://schemas.microsoft.com/office/drawing/2014/main" id="{CB3A41A8-D714-BC83-DABD-8B7272CBD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64" y="2047156"/>
            <a:ext cx="12601399" cy="6764074"/>
          </a:xfrm>
          <a:prstGeom prst="rect">
            <a:avLst/>
          </a:prstGeom>
        </p:spPr>
      </p:pic>
      <p:sp>
        <p:nvSpPr>
          <p:cNvPr id="4" name="CaixaDeTexto 3">
            <a:extLst>
              <a:ext uri="{FF2B5EF4-FFF2-40B4-BE49-F238E27FC236}">
                <a16:creationId xmlns:a16="http://schemas.microsoft.com/office/drawing/2014/main" id="{5A5BED4A-F56F-C561-D5E1-4F581ED26AF0}"/>
              </a:ext>
            </a:extLst>
          </p:cNvPr>
          <p:cNvSpPr txBox="1"/>
          <p:nvPr/>
        </p:nvSpPr>
        <p:spPr>
          <a:xfrm>
            <a:off x="10296128" y="2551212"/>
            <a:ext cx="2031325" cy="338554"/>
          </a:xfrm>
          <a:prstGeom prst="rect">
            <a:avLst/>
          </a:prstGeom>
          <a:noFill/>
        </p:spPr>
        <p:txBody>
          <a:bodyPr wrap="none" rtlCol="0">
            <a:spAutoFit/>
          </a:bodyPr>
          <a:lstStyle/>
          <a:p>
            <a:r>
              <a:rPr lang="pt-BR" sz="1600" i="1" dirty="0">
                <a:solidFill>
                  <a:schemeClr val="accent2">
                    <a:lumMod val="60000"/>
                    <a:lumOff val="40000"/>
                  </a:schemeClr>
                </a:solidFill>
              </a:rPr>
              <a:t>(Carga de Doenças)</a:t>
            </a:r>
          </a:p>
        </p:txBody>
      </p:sp>
    </p:spTree>
    <p:extLst>
      <p:ext uri="{BB962C8B-B14F-4D97-AF65-F5344CB8AC3E}">
        <p14:creationId xmlns:p14="http://schemas.microsoft.com/office/powerpoint/2010/main" val="1644212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74EB46C8-1CD0-2F47-B607-11565A968982}"/>
              </a:ext>
            </a:extLst>
          </p:cNvPr>
          <p:cNvSpPr txBox="1"/>
          <p:nvPr/>
        </p:nvSpPr>
        <p:spPr>
          <a:xfrm>
            <a:off x="2663281" y="318965"/>
            <a:ext cx="6072688"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SUS – Rede de Atenção à Saúde</a:t>
            </a:r>
          </a:p>
        </p:txBody>
      </p:sp>
      <p:pic>
        <p:nvPicPr>
          <p:cNvPr id="3" name="Imagem 2" descr="Diagrama, Desenho técnico&#10;&#10;Descrição gerada automaticamente">
            <a:extLst>
              <a:ext uri="{FF2B5EF4-FFF2-40B4-BE49-F238E27FC236}">
                <a16:creationId xmlns:a16="http://schemas.microsoft.com/office/drawing/2014/main" id="{DAAE25C1-B305-6075-08FF-58B7C086F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331" y="1492250"/>
            <a:ext cx="10771100" cy="7899722"/>
          </a:xfrm>
          <a:prstGeom prst="rect">
            <a:avLst/>
          </a:prstGeom>
        </p:spPr>
      </p:pic>
      <p:sp>
        <p:nvSpPr>
          <p:cNvPr id="5" name="CaixaDeTexto 4">
            <a:extLst>
              <a:ext uri="{FF2B5EF4-FFF2-40B4-BE49-F238E27FC236}">
                <a16:creationId xmlns:a16="http://schemas.microsoft.com/office/drawing/2014/main" id="{602B30E0-E8C4-410C-4061-5CE3103CF802}"/>
              </a:ext>
            </a:extLst>
          </p:cNvPr>
          <p:cNvSpPr txBox="1"/>
          <p:nvPr/>
        </p:nvSpPr>
        <p:spPr>
          <a:xfrm>
            <a:off x="2887217" y="9247957"/>
            <a:ext cx="11953328" cy="646331"/>
          </a:xfrm>
          <a:prstGeom prst="rect">
            <a:avLst/>
          </a:prstGeom>
          <a:noFill/>
        </p:spPr>
        <p:txBody>
          <a:bodyPr wrap="square">
            <a:spAutoFit/>
          </a:bodyPr>
          <a:lstStyle/>
          <a:p>
            <a:pPr algn="ctr"/>
            <a:r>
              <a:rPr lang="pt-BR" dirty="0">
                <a:solidFill>
                  <a:srgbClr val="002060"/>
                </a:solidFill>
                <a:effectLst/>
                <a:latin typeface="Söhne"/>
                <a:cs typeface="Calibri" panose="020F0502020204030204" pitchFamily="34" charset="0"/>
              </a:rPr>
              <a:t>"CROSS" (Cadastro Nacional de Estabelecimentos de Saúde). O "CROSS" é um sistema do Ministério da Saúde do Brasil que tem o objetivo de reunir informações detalhadas sobre os estabelecimentos de saúde em todo o país</a:t>
            </a:r>
            <a:endParaRPr lang="pt-BR" dirty="0">
              <a:solidFill>
                <a:srgbClr val="002060"/>
              </a:solidFill>
              <a:latin typeface="Calibri" panose="020F0502020204030204" pitchFamily="34" charset="0"/>
              <a:cs typeface="Calibri" panose="020F0502020204030204" pitchFamily="34" charset="0"/>
            </a:endParaRPr>
          </a:p>
        </p:txBody>
      </p:sp>
      <p:sp>
        <p:nvSpPr>
          <p:cNvPr id="2" name="Retângulo 1">
            <a:hlinkClick r:id="rId3"/>
            <a:extLst>
              <a:ext uri="{FF2B5EF4-FFF2-40B4-BE49-F238E27FC236}">
                <a16:creationId xmlns:a16="http://schemas.microsoft.com/office/drawing/2014/main" id="{F8671782-5CEC-05A4-E25D-912DF796B5C6}"/>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595997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74EB46C8-1CD0-2F47-B607-11565A968982}"/>
              </a:ext>
            </a:extLst>
          </p:cNvPr>
          <p:cNvSpPr txBox="1"/>
          <p:nvPr/>
        </p:nvSpPr>
        <p:spPr>
          <a:xfrm>
            <a:off x="2663280" y="318965"/>
            <a:ext cx="406553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Oportunidades - SUS</a:t>
            </a:r>
          </a:p>
        </p:txBody>
      </p:sp>
      <p:pic>
        <p:nvPicPr>
          <p:cNvPr id="8" name="Imagem 7" descr="Tela de computador com jogo&#10;&#10;Descrição gerada automaticamente">
            <a:extLst>
              <a:ext uri="{FF2B5EF4-FFF2-40B4-BE49-F238E27FC236}">
                <a16:creationId xmlns:a16="http://schemas.microsoft.com/office/drawing/2014/main" id="{2EBEDC82-34B9-BE4B-9E38-0F4E115C7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114" y="6151048"/>
            <a:ext cx="8353028" cy="3800849"/>
          </a:xfrm>
          <a:prstGeom prst="rect">
            <a:avLst/>
          </a:prstGeom>
        </p:spPr>
      </p:pic>
      <p:pic>
        <p:nvPicPr>
          <p:cNvPr id="6" name="Imagem 5" descr="Interface gráfica do usuário&#10;&#10;Descrição gerada automaticamente">
            <a:extLst>
              <a:ext uri="{FF2B5EF4-FFF2-40B4-BE49-F238E27FC236}">
                <a16:creationId xmlns:a16="http://schemas.microsoft.com/office/drawing/2014/main" id="{DCD83F5A-C3F8-1548-9724-9F97853DD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892" y="984106"/>
            <a:ext cx="6283085" cy="5878910"/>
          </a:xfrm>
          <a:prstGeom prst="rect">
            <a:avLst/>
          </a:prstGeom>
        </p:spPr>
      </p:pic>
      <p:sp>
        <p:nvSpPr>
          <p:cNvPr id="2" name="Retângulo 1">
            <a:extLst>
              <a:ext uri="{FF2B5EF4-FFF2-40B4-BE49-F238E27FC236}">
                <a16:creationId xmlns:a16="http://schemas.microsoft.com/office/drawing/2014/main" id="{ABDA7969-15BD-7A3C-27BD-E4FA647EA265}"/>
              </a:ext>
            </a:extLst>
          </p:cNvPr>
          <p:cNvSpPr/>
          <p:nvPr/>
        </p:nvSpPr>
        <p:spPr>
          <a:xfrm>
            <a:off x="2803703" y="9783371"/>
            <a:ext cx="1440331"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SAÚTIL, 2015</a:t>
            </a:r>
          </a:p>
        </p:txBody>
      </p:sp>
      <p:sp>
        <p:nvSpPr>
          <p:cNvPr id="3" name="Retângulo 2">
            <a:hlinkClick r:id="rId4"/>
            <a:extLst>
              <a:ext uri="{FF2B5EF4-FFF2-40B4-BE49-F238E27FC236}">
                <a16:creationId xmlns:a16="http://schemas.microsoft.com/office/drawing/2014/main" id="{3CE5C5E1-1F40-0DE4-5429-0394CF0B476D}"/>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230819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619124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Melhorando a Usabilidade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sp>
        <p:nvSpPr>
          <p:cNvPr id="2" name="Retângulo 1">
            <a:extLst>
              <a:ext uri="{FF2B5EF4-FFF2-40B4-BE49-F238E27FC236}">
                <a16:creationId xmlns:a16="http://schemas.microsoft.com/office/drawing/2014/main" id="{5AF91F7B-9211-9644-A43F-FB4B1D00D6A3}"/>
              </a:ext>
            </a:extLst>
          </p:cNvPr>
          <p:cNvSpPr/>
          <p:nvPr/>
        </p:nvSpPr>
        <p:spPr>
          <a:xfrm>
            <a:off x="3002232" y="1493976"/>
            <a:ext cx="7848872" cy="707886"/>
          </a:xfrm>
          <a:prstGeom prst="rect">
            <a:avLst/>
          </a:prstGeom>
        </p:spPr>
        <p:txBody>
          <a:bodyPr wrap="square">
            <a:spAutoFit/>
          </a:bodyPr>
          <a:lstStyle/>
          <a:p>
            <a:endParaRPr lang="pt-BR" sz="2000" dirty="0">
              <a:solidFill>
                <a:schemeClr val="tx1">
                  <a:lumMod val="50000"/>
                  <a:lumOff val="5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000" dirty="0" err="1">
                <a:solidFill>
                  <a:schemeClr val="tx1">
                    <a:lumMod val="50000"/>
                    <a:lumOff val="50000"/>
                  </a:schemeClr>
                </a:solidFill>
                <a:latin typeface="Calibri" panose="020F0502020204030204" pitchFamily="34" charset="0"/>
                <a:cs typeface="Calibri" panose="020F0502020204030204" pitchFamily="34" charset="0"/>
              </a:rPr>
              <a:t>App</a:t>
            </a:r>
            <a:r>
              <a:rPr lang="pt-BR" sz="2000" dirty="0">
                <a:solidFill>
                  <a:schemeClr val="tx1">
                    <a:lumMod val="50000"/>
                    <a:lumOff val="50000"/>
                  </a:schemeClr>
                </a:solidFill>
                <a:latin typeface="Calibri" panose="020F0502020204030204" pitchFamily="34" charset="0"/>
                <a:cs typeface="Calibri" panose="020F0502020204030204" pitchFamily="34" charset="0"/>
              </a:rPr>
              <a:t> que pode ser baixado no IOS e </a:t>
            </a:r>
            <a:r>
              <a:rPr lang="pt-BR" sz="2000" dirty="0" err="1">
                <a:solidFill>
                  <a:schemeClr val="tx1">
                    <a:lumMod val="50000"/>
                    <a:lumOff val="50000"/>
                  </a:schemeClr>
                </a:solidFill>
                <a:latin typeface="Calibri" panose="020F0502020204030204" pitchFamily="34" charset="0"/>
                <a:cs typeface="Calibri" panose="020F0502020204030204" pitchFamily="34" charset="0"/>
              </a:rPr>
              <a:t>Android</a:t>
            </a:r>
            <a:endParaRPr lang="pt-BR" sz="2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CaixaDeTexto 7">
            <a:extLst>
              <a:ext uri="{FF2B5EF4-FFF2-40B4-BE49-F238E27FC236}">
                <a16:creationId xmlns:a16="http://schemas.microsoft.com/office/drawing/2014/main" id="{1A0498F5-2D12-DA4D-98DB-8928A5C775A1}"/>
              </a:ext>
            </a:extLst>
          </p:cNvPr>
          <p:cNvSpPr txBox="1"/>
          <p:nvPr/>
        </p:nvSpPr>
        <p:spPr>
          <a:xfrm>
            <a:off x="2663280" y="996888"/>
            <a:ext cx="2021066" cy="523220"/>
          </a:xfrm>
          <a:prstGeom prst="rect">
            <a:avLst/>
          </a:prstGeom>
          <a:noFill/>
        </p:spPr>
        <p:txBody>
          <a:bodyPr wrap="none" rtlCol="0">
            <a:spAutoFit/>
          </a:bodyPr>
          <a:lstStyle>
            <a:defPPr>
              <a:defRPr lang="pt-BR"/>
            </a:defPPr>
            <a:lvl1pPr>
              <a:defRPr sz="2800">
                <a:solidFill>
                  <a:srgbClr val="003E7E"/>
                </a:solidFill>
              </a:defRPr>
            </a:lvl1pPr>
          </a:lstStyle>
          <a:p>
            <a:r>
              <a:rPr lang="pt-BR" dirty="0">
                <a:latin typeface="Calibri" panose="020F0502020204030204" pitchFamily="34" charset="0"/>
                <a:cs typeface="Calibri" panose="020F0502020204030204" pitchFamily="34" charset="0"/>
              </a:rPr>
              <a:t>Conecte SUS</a:t>
            </a:r>
          </a:p>
        </p:txBody>
      </p:sp>
      <p:pic>
        <p:nvPicPr>
          <p:cNvPr id="5124" name="Picture 4" descr="Conecte SUS: saiba como emitir o certificado de vacinação contra a covid-19  - TecMundo">
            <a:extLst>
              <a:ext uri="{FF2B5EF4-FFF2-40B4-BE49-F238E27FC236}">
                <a16:creationId xmlns:a16="http://schemas.microsoft.com/office/drawing/2014/main" id="{423A54CE-A506-A049-96B5-586382944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233" y="2698950"/>
            <a:ext cx="12022677" cy="643575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5B34AEFD-30A9-CFBA-CFEA-3374A6118E03}"/>
              </a:ext>
            </a:extLst>
          </p:cNvPr>
          <p:cNvSpPr/>
          <p:nvPr/>
        </p:nvSpPr>
        <p:spPr>
          <a:xfrm>
            <a:off x="2803703" y="9783371"/>
            <a:ext cx="1793633"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Conecte SUS, 2019</a:t>
            </a:r>
          </a:p>
        </p:txBody>
      </p:sp>
      <p:sp>
        <p:nvSpPr>
          <p:cNvPr id="4" name="Retângulo 3">
            <a:hlinkClick r:id="rId4"/>
            <a:extLst>
              <a:ext uri="{FF2B5EF4-FFF2-40B4-BE49-F238E27FC236}">
                <a16:creationId xmlns:a16="http://schemas.microsoft.com/office/drawing/2014/main" id="{3716A687-5FAD-6973-2DCC-63E4E5AFFA0E}"/>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91664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619124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Melhorando a Usabilidade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sp>
        <p:nvSpPr>
          <p:cNvPr id="2" name="Retângulo 1">
            <a:extLst>
              <a:ext uri="{FF2B5EF4-FFF2-40B4-BE49-F238E27FC236}">
                <a16:creationId xmlns:a16="http://schemas.microsoft.com/office/drawing/2014/main" id="{5AF91F7B-9211-9644-A43F-FB4B1D00D6A3}"/>
              </a:ext>
            </a:extLst>
          </p:cNvPr>
          <p:cNvSpPr/>
          <p:nvPr/>
        </p:nvSpPr>
        <p:spPr>
          <a:xfrm>
            <a:off x="3002232" y="1493976"/>
            <a:ext cx="7848872" cy="707886"/>
          </a:xfrm>
          <a:prstGeom prst="rect">
            <a:avLst/>
          </a:prstGeom>
        </p:spPr>
        <p:txBody>
          <a:bodyPr wrap="square">
            <a:spAutoFit/>
          </a:bodyPr>
          <a:lstStyle/>
          <a:p>
            <a:endParaRPr lang="pt-BR" sz="2000" dirty="0">
              <a:solidFill>
                <a:schemeClr val="tx1">
                  <a:lumMod val="50000"/>
                  <a:lumOff val="5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000" dirty="0" err="1">
                <a:solidFill>
                  <a:schemeClr val="tx1">
                    <a:lumMod val="50000"/>
                    <a:lumOff val="50000"/>
                  </a:schemeClr>
                </a:solidFill>
                <a:latin typeface="Calibri" panose="020F0502020204030204" pitchFamily="34" charset="0"/>
                <a:cs typeface="Calibri" panose="020F0502020204030204" pitchFamily="34" charset="0"/>
              </a:rPr>
              <a:t>App</a:t>
            </a:r>
            <a:r>
              <a:rPr lang="pt-BR" sz="2000" dirty="0">
                <a:solidFill>
                  <a:schemeClr val="tx1">
                    <a:lumMod val="50000"/>
                    <a:lumOff val="50000"/>
                  </a:schemeClr>
                </a:solidFill>
                <a:latin typeface="Calibri" panose="020F0502020204030204" pitchFamily="34" charset="0"/>
                <a:cs typeface="Calibri" panose="020F0502020204030204" pitchFamily="34" charset="0"/>
              </a:rPr>
              <a:t> que pode ser baixado no IOS e </a:t>
            </a:r>
            <a:r>
              <a:rPr lang="pt-BR" sz="2000" dirty="0" err="1">
                <a:solidFill>
                  <a:schemeClr val="tx1">
                    <a:lumMod val="50000"/>
                    <a:lumOff val="50000"/>
                  </a:schemeClr>
                </a:solidFill>
                <a:latin typeface="Calibri" panose="020F0502020204030204" pitchFamily="34" charset="0"/>
                <a:cs typeface="Calibri" panose="020F0502020204030204" pitchFamily="34" charset="0"/>
              </a:rPr>
              <a:t>Android</a:t>
            </a:r>
            <a:endParaRPr lang="pt-BR" sz="2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8" name="CaixaDeTexto 7">
            <a:extLst>
              <a:ext uri="{FF2B5EF4-FFF2-40B4-BE49-F238E27FC236}">
                <a16:creationId xmlns:a16="http://schemas.microsoft.com/office/drawing/2014/main" id="{1A0498F5-2D12-DA4D-98DB-8928A5C775A1}"/>
              </a:ext>
            </a:extLst>
          </p:cNvPr>
          <p:cNvSpPr txBox="1"/>
          <p:nvPr/>
        </p:nvSpPr>
        <p:spPr>
          <a:xfrm>
            <a:off x="2663280" y="996888"/>
            <a:ext cx="2021066" cy="523220"/>
          </a:xfrm>
          <a:prstGeom prst="rect">
            <a:avLst/>
          </a:prstGeom>
          <a:noFill/>
        </p:spPr>
        <p:txBody>
          <a:bodyPr wrap="none" rtlCol="0">
            <a:spAutoFit/>
          </a:bodyPr>
          <a:lstStyle>
            <a:defPPr>
              <a:defRPr lang="pt-BR"/>
            </a:defPPr>
            <a:lvl1pPr>
              <a:defRPr sz="2800">
                <a:solidFill>
                  <a:srgbClr val="003E7E"/>
                </a:solidFill>
              </a:defRPr>
            </a:lvl1pPr>
          </a:lstStyle>
          <a:p>
            <a:r>
              <a:rPr lang="pt-BR" dirty="0">
                <a:latin typeface="Calibri" panose="020F0502020204030204" pitchFamily="34" charset="0"/>
                <a:cs typeface="Calibri" panose="020F0502020204030204" pitchFamily="34" charset="0"/>
              </a:rPr>
              <a:t>Conecte SUS</a:t>
            </a:r>
          </a:p>
        </p:txBody>
      </p:sp>
      <p:pic>
        <p:nvPicPr>
          <p:cNvPr id="5122" name="Picture 2" descr="App Conecte SUS ganha carteira de vacinação digital – MacMagazine">
            <a:extLst>
              <a:ext uri="{FF2B5EF4-FFF2-40B4-BE49-F238E27FC236}">
                <a16:creationId xmlns:a16="http://schemas.microsoft.com/office/drawing/2014/main" id="{5215EEA0-9816-D448-AE03-1C1976756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520" y="2403374"/>
            <a:ext cx="8099326" cy="7564663"/>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8D782235-C05A-5E76-9414-C82FDACD1777}"/>
              </a:ext>
            </a:extLst>
          </p:cNvPr>
          <p:cNvSpPr/>
          <p:nvPr/>
        </p:nvSpPr>
        <p:spPr>
          <a:xfrm>
            <a:off x="2803703" y="9783371"/>
            <a:ext cx="1793633"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Conecte SUS, 2019</a:t>
            </a:r>
          </a:p>
        </p:txBody>
      </p:sp>
      <p:sp>
        <p:nvSpPr>
          <p:cNvPr id="4" name="Retângulo 3">
            <a:hlinkClick r:id="rId4"/>
            <a:extLst>
              <a:ext uri="{FF2B5EF4-FFF2-40B4-BE49-F238E27FC236}">
                <a16:creationId xmlns:a16="http://schemas.microsoft.com/office/drawing/2014/main" id="{D2EDCB33-EFB7-EA35-439C-126981A6C7CA}"/>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4007752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619124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Melhorando a Usabilidade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pic>
        <p:nvPicPr>
          <p:cNvPr id="4" name="Imagem 3" descr="Texto&#10;&#10;Descrição gerada automaticamente com confiança baixa">
            <a:extLst>
              <a:ext uri="{FF2B5EF4-FFF2-40B4-BE49-F238E27FC236}">
                <a16:creationId xmlns:a16="http://schemas.microsoft.com/office/drawing/2014/main" id="{CC7E3404-5418-9040-F17B-B4A50E18D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322" y="913796"/>
            <a:ext cx="8042092" cy="9176451"/>
          </a:xfrm>
          <a:prstGeom prst="rect">
            <a:avLst/>
          </a:prstGeom>
        </p:spPr>
      </p:pic>
      <p:sp>
        <p:nvSpPr>
          <p:cNvPr id="5" name="Retângulo 4">
            <a:extLst>
              <a:ext uri="{FF2B5EF4-FFF2-40B4-BE49-F238E27FC236}">
                <a16:creationId xmlns:a16="http://schemas.microsoft.com/office/drawing/2014/main" id="{62B74AF0-9999-7B4A-2283-13C2996C1DF0}"/>
              </a:ext>
            </a:extLst>
          </p:cNvPr>
          <p:cNvSpPr/>
          <p:nvPr/>
        </p:nvSpPr>
        <p:spPr>
          <a:xfrm>
            <a:off x="2803702" y="9783371"/>
            <a:ext cx="2315057"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Boletim Conecte SUS, 2022</a:t>
            </a:r>
          </a:p>
        </p:txBody>
      </p:sp>
      <p:sp>
        <p:nvSpPr>
          <p:cNvPr id="2" name="Retângulo 1">
            <a:hlinkClick r:id="rId4"/>
            <a:extLst>
              <a:ext uri="{FF2B5EF4-FFF2-40B4-BE49-F238E27FC236}">
                <a16:creationId xmlns:a16="http://schemas.microsoft.com/office/drawing/2014/main" id="{A93386E7-5518-6212-3BBC-A7A2B804E246}"/>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378044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597291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Avaliação pela População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pic>
        <p:nvPicPr>
          <p:cNvPr id="4" name="Imagem 3" descr="Diagrama&#10;&#10;Descrição gerada automaticamente">
            <a:extLst>
              <a:ext uri="{FF2B5EF4-FFF2-40B4-BE49-F238E27FC236}">
                <a16:creationId xmlns:a16="http://schemas.microsoft.com/office/drawing/2014/main" id="{4161ABF6-4F99-13ED-65C4-91C8AC8D0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048" y="1903141"/>
            <a:ext cx="7772400" cy="6300095"/>
          </a:xfrm>
          <a:prstGeom prst="rect">
            <a:avLst/>
          </a:prstGeom>
        </p:spPr>
      </p:pic>
      <p:sp>
        <p:nvSpPr>
          <p:cNvPr id="5" name="Retângulo 4">
            <a:extLst>
              <a:ext uri="{FF2B5EF4-FFF2-40B4-BE49-F238E27FC236}">
                <a16:creationId xmlns:a16="http://schemas.microsoft.com/office/drawing/2014/main" id="{E1EC0AD6-F129-EA94-B8D2-31A922595719}"/>
              </a:ext>
            </a:extLst>
          </p:cNvPr>
          <p:cNvSpPr/>
          <p:nvPr/>
        </p:nvSpPr>
        <p:spPr>
          <a:xfrm>
            <a:off x="2663280" y="8314013"/>
            <a:ext cx="4332981" cy="276999"/>
          </a:xfrm>
          <a:prstGeom prst="rect">
            <a:avLst/>
          </a:prstGeom>
        </p:spPr>
        <p:txBody>
          <a:bodyPr wrap="none">
            <a:spAutoFit/>
          </a:bodyPr>
          <a:lstStyle/>
          <a:p>
            <a:r>
              <a:rPr lang="pt-BR" sz="1200" i="1" dirty="0">
                <a:solidFill>
                  <a:schemeClr val="tx1">
                    <a:lumMod val="50000"/>
                    <a:lumOff val="50000"/>
                  </a:schemeClr>
                </a:solidFill>
                <a:latin typeface="Calibri" panose="020F0502020204030204" pitchFamily="34" charset="0"/>
                <a:cs typeface="Calibri" panose="020F0502020204030204" pitchFamily="34" charset="0"/>
              </a:rPr>
              <a:t>Fonte: Pesquisa: A Saúde Que Os Brasileiros Querem, ANAHP, 2022</a:t>
            </a:r>
          </a:p>
        </p:txBody>
      </p:sp>
      <p:pic>
        <p:nvPicPr>
          <p:cNvPr id="8" name="Imagem 7" descr="Diagrama&#10;&#10;Descrição gerada automaticamente">
            <a:extLst>
              <a:ext uri="{FF2B5EF4-FFF2-40B4-BE49-F238E27FC236}">
                <a16:creationId xmlns:a16="http://schemas.microsoft.com/office/drawing/2014/main" id="{2E4D466E-7A22-18D4-8BC4-81180FDC8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1417" y="4923214"/>
            <a:ext cx="4576765" cy="4860156"/>
          </a:xfrm>
          <a:prstGeom prst="rect">
            <a:avLst/>
          </a:prstGeom>
        </p:spPr>
      </p:pic>
      <p:sp>
        <p:nvSpPr>
          <p:cNvPr id="10" name="CaixaDeTexto 9">
            <a:extLst>
              <a:ext uri="{FF2B5EF4-FFF2-40B4-BE49-F238E27FC236}">
                <a16:creationId xmlns:a16="http://schemas.microsoft.com/office/drawing/2014/main" id="{8C0985D8-6D41-0E63-97E9-99B945593E02}"/>
              </a:ext>
            </a:extLst>
          </p:cNvPr>
          <p:cNvSpPr txBox="1"/>
          <p:nvPr/>
        </p:nvSpPr>
        <p:spPr>
          <a:xfrm>
            <a:off x="2663281" y="996888"/>
            <a:ext cx="6698437" cy="523220"/>
          </a:xfrm>
          <a:prstGeom prst="rect">
            <a:avLst/>
          </a:prstGeom>
          <a:noFill/>
        </p:spPr>
        <p:txBody>
          <a:bodyPr wrap="none" rtlCol="0">
            <a:spAutoFit/>
          </a:bodyPr>
          <a:lstStyle>
            <a:defPPr>
              <a:defRPr lang="pt-BR"/>
            </a:defPPr>
            <a:lvl1pPr>
              <a:defRPr sz="2800">
                <a:solidFill>
                  <a:srgbClr val="003E7E"/>
                </a:solidFill>
              </a:defRPr>
            </a:lvl1pPr>
          </a:lstStyle>
          <a:p>
            <a:r>
              <a:rPr lang="pt-BR" dirty="0">
                <a:latin typeface="Calibri" panose="020F0502020204030204" pitchFamily="34" charset="0"/>
                <a:cs typeface="Calibri" panose="020F0502020204030204" pitchFamily="34" charset="0"/>
              </a:rPr>
              <a:t>4 entre 10 pessoas aprovam Saúde no Brasil!</a:t>
            </a:r>
            <a:endParaRPr lang="pt-BR" u="sng" dirty="0">
              <a:latin typeface="Calibri" panose="020F0502020204030204" pitchFamily="34" charset="0"/>
              <a:cs typeface="Calibri" panose="020F0502020204030204" pitchFamily="34" charset="0"/>
            </a:endParaRPr>
          </a:p>
        </p:txBody>
      </p:sp>
      <p:sp>
        <p:nvSpPr>
          <p:cNvPr id="2" name="Retângulo 1">
            <a:hlinkClick r:id="rId5"/>
            <a:extLst>
              <a:ext uri="{FF2B5EF4-FFF2-40B4-BE49-F238E27FC236}">
                <a16:creationId xmlns:a16="http://schemas.microsoft.com/office/drawing/2014/main" id="{EE1901C2-406A-8C61-66B0-DE9B9BF6DB5F}"/>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492140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597291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Avaliação pela População - SUS</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032" y="1399085"/>
            <a:ext cx="1529408" cy="388869"/>
          </a:xfrm>
          <a:prstGeom prst="rect">
            <a:avLst/>
          </a:prstGeom>
        </p:spPr>
      </p:pic>
      <p:sp>
        <p:nvSpPr>
          <p:cNvPr id="5" name="Retângulo 4">
            <a:extLst>
              <a:ext uri="{FF2B5EF4-FFF2-40B4-BE49-F238E27FC236}">
                <a16:creationId xmlns:a16="http://schemas.microsoft.com/office/drawing/2014/main" id="{E1EC0AD6-F129-EA94-B8D2-31A922595719}"/>
              </a:ext>
            </a:extLst>
          </p:cNvPr>
          <p:cNvSpPr/>
          <p:nvPr/>
        </p:nvSpPr>
        <p:spPr>
          <a:xfrm>
            <a:off x="2795575" y="7775757"/>
            <a:ext cx="4370107" cy="276999"/>
          </a:xfrm>
          <a:prstGeom prst="rect">
            <a:avLst/>
          </a:prstGeom>
        </p:spPr>
        <p:txBody>
          <a:bodyPr wrap="none">
            <a:spAutoFit/>
          </a:bodyPr>
          <a:lstStyle/>
          <a:p>
            <a:r>
              <a:rPr lang="pt-BR" sz="1200" i="1" dirty="0">
                <a:solidFill>
                  <a:schemeClr val="tx1">
                    <a:lumMod val="50000"/>
                    <a:lumOff val="50000"/>
                  </a:schemeClr>
                </a:solidFill>
                <a:latin typeface="Calibri" panose="020F0502020204030204" pitchFamily="34" charset="0"/>
                <a:cs typeface="Calibri" panose="020F0502020204030204" pitchFamily="34" charset="0"/>
              </a:rPr>
              <a:t>Fonte: Pesquisa: A Saúde Que Os Brasileiros Querem, ANAHP, 2022</a:t>
            </a:r>
          </a:p>
        </p:txBody>
      </p:sp>
      <p:pic>
        <p:nvPicPr>
          <p:cNvPr id="3" name="Imagem 2" descr="Uma imagem contendo Diagrama&#10;&#10;Descrição gerada automaticamente">
            <a:extLst>
              <a:ext uri="{FF2B5EF4-FFF2-40B4-BE49-F238E27FC236}">
                <a16:creationId xmlns:a16="http://schemas.microsoft.com/office/drawing/2014/main" id="{8DE67B01-E5E6-FE8B-B3A8-6D50D5D4E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703" y="1939862"/>
            <a:ext cx="6403027" cy="5723918"/>
          </a:xfrm>
          <a:prstGeom prst="rect">
            <a:avLst/>
          </a:prstGeom>
        </p:spPr>
      </p:pic>
      <p:sp>
        <p:nvSpPr>
          <p:cNvPr id="6" name="CaixaDeTexto 5">
            <a:extLst>
              <a:ext uri="{FF2B5EF4-FFF2-40B4-BE49-F238E27FC236}">
                <a16:creationId xmlns:a16="http://schemas.microsoft.com/office/drawing/2014/main" id="{3CAC3B59-D154-F2E5-5C04-798C2518F331}"/>
              </a:ext>
            </a:extLst>
          </p:cNvPr>
          <p:cNvSpPr txBox="1"/>
          <p:nvPr/>
        </p:nvSpPr>
        <p:spPr>
          <a:xfrm>
            <a:off x="2663281" y="996888"/>
            <a:ext cx="6801093" cy="523220"/>
          </a:xfrm>
          <a:prstGeom prst="rect">
            <a:avLst/>
          </a:prstGeom>
          <a:noFill/>
        </p:spPr>
        <p:txBody>
          <a:bodyPr wrap="none" rtlCol="0">
            <a:spAutoFit/>
          </a:bodyPr>
          <a:lstStyle>
            <a:defPPr>
              <a:defRPr lang="pt-BR"/>
            </a:defPPr>
            <a:lvl1pPr>
              <a:defRPr sz="2800">
                <a:solidFill>
                  <a:srgbClr val="003E7E"/>
                </a:solidFill>
              </a:defRPr>
            </a:lvl1pPr>
          </a:lstStyle>
          <a:p>
            <a:r>
              <a:rPr lang="pt-BR" dirty="0">
                <a:latin typeface="Calibri" panose="020F0502020204030204" pitchFamily="34" charset="0"/>
                <a:cs typeface="Calibri" panose="020F0502020204030204" pitchFamily="34" charset="0"/>
              </a:rPr>
              <a:t>45% aprovam o SUS, mas apontam carências!</a:t>
            </a:r>
            <a:endParaRPr lang="pt-BR" u="sng" dirty="0">
              <a:latin typeface="Calibri" panose="020F0502020204030204" pitchFamily="34" charset="0"/>
              <a:cs typeface="Calibri" panose="020F0502020204030204" pitchFamily="34" charset="0"/>
            </a:endParaRPr>
          </a:p>
        </p:txBody>
      </p:sp>
      <p:pic>
        <p:nvPicPr>
          <p:cNvPr id="10" name="Imagem 9" descr="Gráfico, Gráfico de barras&#10;&#10;Descrição gerada automaticamente">
            <a:extLst>
              <a:ext uri="{FF2B5EF4-FFF2-40B4-BE49-F238E27FC236}">
                <a16:creationId xmlns:a16="http://schemas.microsoft.com/office/drawing/2014/main" id="{91626F23-38D4-6DD0-6533-3EEEB16FE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0024" y="5148809"/>
            <a:ext cx="5612160" cy="3651501"/>
          </a:xfrm>
          <a:prstGeom prst="rect">
            <a:avLst/>
          </a:prstGeom>
        </p:spPr>
      </p:pic>
      <p:sp>
        <p:nvSpPr>
          <p:cNvPr id="2" name="Retângulo 1">
            <a:hlinkClick r:id="rId5"/>
            <a:extLst>
              <a:ext uri="{FF2B5EF4-FFF2-40B4-BE49-F238E27FC236}">
                <a16:creationId xmlns:a16="http://schemas.microsoft.com/office/drawing/2014/main" id="{A762E16F-2D38-35C9-2918-4A6BB2976FDD}"/>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931276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1" y="318965"/>
            <a:ext cx="6494085" cy="646331"/>
          </a:xfrm>
          <a:prstGeom prst="rect">
            <a:avLst/>
          </a:prstGeom>
          <a:noFill/>
        </p:spPr>
        <p:txBody>
          <a:bodyPr wrap="none" rtlCol="0">
            <a:spAutoFit/>
          </a:bodyPr>
          <a:lstStyle/>
          <a:p>
            <a:r>
              <a:rPr lang="pt-BR" sz="3600" b="1" dirty="0">
                <a:solidFill>
                  <a:srgbClr val="003E7E"/>
                </a:solidFill>
              </a:rPr>
              <a:t>Sistemas de Saúde no Brasil</a:t>
            </a:r>
          </a:p>
        </p:txBody>
      </p:sp>
      <p:sp>
        <p:nvSpPr>
          <p:cNvPr id="5" name="CaixaDeTexto 4">
            <a:extLst>
              <a:ext uri="{FF2B5EF4-FFF2-40B4-BE49-F238E27FC236}">
                <a16:creationId xmlns:a16="http://schemas.microsoft.com/office/drawing/2014/main" id="{63217532-6C6C-7E4E-B003-270184494006}"/>
              </a:ext>
            </a:extLst>
          </p:cNvPr>
          <p:cNvSpPr txBox="1"/>
          <p:nvPr/>
        </p:nvSpPr>
        <p:spPr>
          <a:xfrm>
            <a:off x="2663282" y="965295"/>
            <a:ext cx="1425390" cy="523348"/>
          </a:xfrm>
          <a:prstGeom prst="rect">
            <a:avLst/>
          </a:prstGeom>
          <a:noFill/>
        </p:spPr>
        <p:txBody>
          <a:bodyPr wrap="none" rtlCol="0">
            <a:spAutoFit/>
          </a:bodyPr>
          <a:lstStyle/>
          <a:p>
            <a:r>
              <a:rPr lang="pt-BR" sz="2801" dirty="0">
                <a:solidFill>
                  <a:srgbClr val="003E7E"/>
                </a:solidFill>
              </a:rPr>
              <a:t>Opinião</a:t>
            </a:r>
          </a:p>
        </p:txBody>
      </p:sp>
      <p:pic>
        <p:nvPicPr>
          <p:cNvPr id="3" name="Imagem 2" descr="Imagem em preto e branco com texto preto sobre fundo branco&#10;&#10;Descrição gerada automaticamente">
            <a:extLst>
              <a:ext uri="{FF2B5EF4-FFF2-40B4-BE49-F238E27FC236}">
                <a16:creationId xmlns:a16="http://schemas.microsoft.com/office/drawing/2014/main" id="{18DB990C-39BA-233E-5FFC-C4ACC337A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2775" y="970406"/>
            <a:ext cx="9742454" cy="9644187"/>
          </a:xfrm>
          <a:prstGeom prst="rect">
            <a:avLst/>
          </a:prstGeom>
        </p:spPr>
      </p:pic>
      <p:sp>
        <p:nvSpPr>
          <p:cNvPr id="2" name="Retângulo 1">
            <a:hlinkClick r:id="rId3"/>
            <a:extLst>
              <a:ext uri="{FF2B5EF4-FFF2-40B4-BE49-F238E27FC236}">
                <a16:creationId xmlns:a16="http://schemas.microsoft.com/office/drawing/2014/main" id="{E61B389E-5031-1F21-96D4-250FF3FF58B9}"/>
              </a:ext>
            </a:extLst>
          </p:cNvPr>
          <p:cNvSpPr/>
          <p:nvPr/>
        </p:nvSpPr>
        <p:spPr>
          <a:xfrm>
            <a:off x="13140998" y="9905034"/>
            <a:ext cx="2048958" cy="246349"/>
          </a:xfrm>
          <a:prstGeom prst="rect">
            <a:avLst/>
          </a:prstGeom>
          <a:noFill/>
        </p:spPr>
        <p:txBody>
          <a:bodyPr wrap="none" lIns="91440" tIns="45720" rIns="91440" bIns="45720">
            <a:spAutoFit/>
          </a:bodyPr>
          <a:lstStyle/>
          <a:p>
            <a:pPr algn="ctr"/>
            <a:r>
              <a:rPr lang="pt-BR" sz="1001"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4" name="CaixaDeTexto 3">
            <a:extLst>
              <a:ext uri="{FF2B5EF4-FFF2-40B4-BE49-F238E27FC236}">
                <a16:creationId xmlns:a16="http://schemas.microsoft.com/office/drawing/2014/main" id="{FBF392C9-36C6-D72F-2593-607C0A4E091F}"/>
              </a:ext>
            </a:extLst>
          </p:cNvPr>
          <p:cNvSpPr txBox="1"/>
          <p:nvPr/>
        </p:nvSpPr>
        <p:spPr>
          <a:xfrm>
            <a:off x="696938" y="9820444"/>
            <a:ext cx="3913251" cy="276999"/>
          </a:xfrm>
          <a:prstGeom prst="rect">
            <a:avLst/>
          </a:prstGeom>
          <a:noFill/>
        </p:spPr>
        <p:txBody>
          <a:bodyPr wrap="none" rtlCol="0">
            <a:spAutoFit/>
          </a:bodyPr>
          <a:lstStyle/>
          <a:p>
            <a:r>
              <a:rPr lang="pt-BR" sz="1200" i="1" dirty="0">
                <a:solidFill>
                  <a:schemeClr val="tx1">
                    <a:lumMod val="65000"/>
                    <a:lumOff val="35000"/>
                  </a:schemeClr>
                </a:solidFill>
              </a:rPr>
              <a:t>Fonte: Zero Hora – </a:t>
            </a:r>
            <a:r>
              <a:rPr lang="pt-BR" sz="1200" i="1" dirty="0" err="1">
                <a:solidFill>
                  <a:schemeClr val="tx1">
                    <a:lumMod val="65000"/>
                    <a:lumOff val="35000"/>
                  </a:schemeClr>
                </a:solidFill>
              </a:rPr>
              <a:t>Sthepen</a:t>
            </a:r>
            <a:r>
              <a:rPr lang="pt-BR" sz="1200" i="1" dirty="0">
                <a:solidFill>
                  <a:schemeClr val="tx1">
                    <a:lumMod val="65000"/>
                    <a:lumOff val="35000"/>
                  </a:schemeClr>
                </a:solidFill>
              </a:rPr>
              <a:t> </a:t>
            </a:r>
            <a:r>
              <a:rPr lang="pt-BR" sz="1200" i="1" dirty="0" err="1">
                <a:solidFill>
                  <a:schemeClr val="tx1">
                    <a:lumMod val="65000"/>
                    <a:lumOff val="35000"/>
                  </a:schemeClr>
                </a:solidFill>
              </a:rPr>
              <a:t>Doural</a:t>
            </a:r>
            <a:r>
              <a:rPr lang="pt-BR" sz="1200" i="1" dirty="0">
                <a:solidFill>
                  <a:schemeClr val="tx1">
                    <a:lumMod val="65000"/>
                    <a:lumOff val="35000"/>
                  </a:schemeClr>
                </a:solidFill>
              </a:rPr>
              <a:t> Stefani – </a:t>
            </a:r>
            <a:r>
              <a:rPr lang="pt-BR" sz="1200" i="1" dirty="0" err="1">
                <a:solidFill>
                  <a:schemeClr val="tx1">
                    <a:lumMod val="65000"/>
                    <a:lumOff val="35000"/>
                  </a:schemeClr>
                </a:solidFill>
              </a:rPr>
              <a:t>Jun</a:t>
            </a:r>
            <a:r>
              <a:rPr lang="pt-BR" sz="1200" i="1" dirty="0">
                <a:solidFill>
                  <a:schemeClr val="tx1">
                    <a:lumMod val="65000"/>
                    <a:lumOff val="35000"/>
                  </a:schemeClr>
                </a:solidFill>
              </a:rPr>
              <a:t>/2023</a:t>
            </a:r>
          </a:p>
        </p:txBody>
      </p:sp>
      <p:sp>
        <p:nvSpPr>
          <p:cNvPr id="8" name="CaixaDeTexto 7">
            <a:extLst>
              <a:ext uri="{FF2B5EF4-FFF2-40B4-BE49-F238E27FC236}">
                <a16:creationId xmlns:a16="http://schemas.microsoft.com/office/drawing/2014/main" id="{7FB453EB-7BF4-8FCC-6431-A87F054EA06B}"/>
              </a:ext>
            </a:extLst>
          </p:cNvPr>
          <p:cNvSpPr txBox="1"/>
          <p:nvPr/>
        </p:nvSpPr>
        <p:spPr>
          <a:xfrm>
            <a:off x="14015226" y="5792499"/>
            <a:ext cx="3575838" cy="784830"/>
          </a:xfrm>
          <a:prstGeom prst="rect">
            <a:avLst/>
          </a:prstGeom>
          <a:noFill/>
        </p:spPr>
        <p:txBody>
          <a:bodyPr wrap="square">
            <a:spAutoFit/>
          </a:bodyPr>
          <a:lstStyle/>
          <a:p>
            <a:r>
              <a:rPr lang="pt-BR" sz="1500" i="1" dirty="0">
                <a:solidFill>
                  <a:schemeClr val="tx1">
                    <a:lumMod val="65000"/>
                    <a:lumOff val="35000"/>
                  </a:schemeClr>
                </a:solidFill>
              </a:rPr>
              <a:t>https://</a:t>
            </a:r>
            <a:r>
              <a:rPr lang="pt-BR" sz="1500" i="1" dirty="0" err="1">
                <a:solidFill>
                  <a:schemeClr val="tx1">
                    <a:lumMod val="65000"/>
                    <a:lumOff val="35000"/>
                  </a:schemeClr>
                </a:solidFill>
              </a:rPr>
              <a:t>gauchazh.clicrbs.com.br</a:t>
            </a:r>
            <a:r>
              <a:rPr lang="pt-BR" sz="1500" i="1" dirty="0">
                <a:solidFill>
                  <a:schemeClr val="tx1">
                    <a:lumMod val="65000"/>
                    <a:lumOff val="35000"/>
                  </a:schemeClr>
                </a:solidFill>
              </a:rPr>
              <a:t>/</a:t>
            </a:r>
            <a:r>
              <a:rPr lang="pt-BR" sz="1500" i="1" dirty="0" err="1">
                <a:solidFill>
                  <a:schemeClr val="tx1">
                    <a:lumMod val="65000"/>
                    <a:lumOff val="35000"/>
                  </a:schemeClr>
                </a:solidFill>
              </a:rPr>
              <a:t>opiniao</a:t>
            </a:r>
            <a:r>
              <a:rPr lang="pt-BR" sz="1500" i="1" dirty="0">
                <a:solidFill>
                  <a:schemeClr val="tx1">
                    <a:lumMod val="65000"/>
                    <a:lumOff val="35000"/>
                  </a:schemeClr>
                </a:solidFill>
              </a:rPr>
              <a:t>/noticia/2023/06/conta-que-nao-fecha-clirxkfmf005v01514o6sm281.html</a:t>
            </a:r>
          </a:p>
        </p:txBody>
      </p:sp>
    </p:spTree>
    <p:extLst>
      <p:ext uri="{BB962C8B-B14F-4D97-AF65-F5344CB8AC3E}">
        <p14:creationId xmlns:p14="http://schemas.microsoft.com/office/powerpoint/2010/main" val="3376279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5">
            <a:extLst>
              <a:ext uri="{FF2B5EF4-FFF2-40B4-BE49-F238E27FC236}">
                <a16:creationId xmlns:a16="http://schemas.microsoft.com/office/drawing/2014/main" id="{47F4D68F-513B-4144-BC6B-C57A391F726F}"/>
              </a:ext>
            </a:extLst>
          </p:cNvPr>
          <p:cNvSpPr txBox="1">
            <a:spLocks/>
          </p:cNvSpPr>
          <p:nvPr/>
        </p:nvSpPr>
        <p:spPr>
          <a:xfrm>
            <a:off x="2663280" y="5359524"/>
            <a:ext cx="12241360" cy="3240360"/>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endParaRPr lang="pt-BR" sz="2800" dirty="0">
              <a:solidFill>
                <a:schemeClr val="accent1">
                  <a:lumMod val="50000"/>
                </a:schemeClr>
              </a:solidFill>
              <a:latin typeface="Calibri" panose="020F0502020204030204" pitchFamily="34" charset="0"/>
              <a:cs typeface="Calibri" panose="020F0502020204030204" pitchFamily="34" charset="0"/>
            </a:endParaRPr>
          </a:p>
        </p:txBody>
      </p:sp>
      <p:sp>
        <p:nvSpPr>
          <p:cNvPr id="2" name="CaixaDeTexto 1">
            <a:extLst>
              <a:ext uri="{FF2B5EF4-FFF2-40B4-BE49-F238E27FC236}">
                <a16:creationId xmlns:a16="http://schemas.microsoft.com/office/drawing/2014/main" id="{FA9AD5AC-0BCC-594E-B39D-B712B0C552EC}"/>
              </a:ext>
            </a:extLst>
          </p:cNvPr>
          <p:cNvSpPr txBox="1"/>
          <p:nvPr/>
        </p:nvSpPr>
        <p:spPr>
          <a:xfrm>
            <a:off x="5896956" y="2273119"/>
            <a:ext cx="7097905" cy="830997"/>
          </a:xfrm>
          <a:prstGeom prst="rect">
            <a:avLst/>
          </a:prstGeom>
          <a:noFill/>
        </p:spPr>
        <p:txBody>
          <a:bodyPr wrap="none" rtlCol="0">
            <a:spAutoFit/>
          </a:bodyPr>
          <a:lstStyle/>
          <a:p>
            <a:r>
              <a:rPr lang="pt-BR" sz="4800" dirty="0">
                <a:solidFill>
                  <a:srgbClr val="003E7E"/>
                </a:solidFill>
                <a:latin typeface="Calibri" panose="020F0502020204030204" pitchFamily="34" charset="0"/>
                <a:cs typeface="Calibri" panose="020F0502020204030204" pitchFamily="34" charset="0"/>
              </a:rPr>
              <a:t>Sistemas de Saúde no Brasil</a:t>
            </a:r>
          </a:p>
        </p:txBody>
      </p:sp>
      <p:sp>
        <p:nvSpPr>
          <p:cNvPr id="6" name="CaixaDeTexto 5">
            <a:extLst>
              <a:ext uri="{FF2B5EF4-FFF2-40B4-BE49-F238E27FC236}">
                <a16:creationId xmlns:a16="http://schemas.microsoft.com/office/drawing/2014/main" id="{6430B625-F2A7-8748-8E99-20C5236C1593}"/>
              </a:ext>
            </a:extLst>
          </p:cNvPr>
          <p:cNvSpPr txBox="1"/>
          <p:nvPr/>
        </p:nvSpPr>
        <p:spPr>
          <a:xfrm>
            <a:off x="5111549" y="3927561"/>
            <a:ext cx="8568955" cy="1384995"/>
          </a:xfrm>
          <a:prstGeom prst="rect">
            <a:avLst/>
          </a:prstGeom>
          <a:noFill/>
        </p:spPr>
        <p:txBody>
          <a:bodyPr wrap="square" rtlCol="0">
            <a:spAutoFit/>
          </a:bodyPr>
          <a:lstStyle/>
          <a:p>
            <a:pPr algn="ctr"/>
            <a:r>
              <a:rPr lang="pt-BR" sz="280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a:t>
            </a:r>
          </a:p>
          <a:p>
            <a:pPr algn="ctr"/>
            <a:r>
              <a:rPr lang="pt-BR" sz="2800" dirty="0">
                <a:solidFill>
                  <a:schemeClr val="tx1">
                    <a:lumMod val="50000"/>
                    <a:lumOff val="50000"/>
                  </a:schemeClr>
                </a:solidFill>
                <a:latin typeface="Calibri" panose="020F0502020204030204" pitchFamily="34" charset="0"/>
                <a:cs typeface="Calibri" panose="020F0502020204030204" pitchFamily="34" charset="0"/>
              </a:rPr>
              <a:t>Estrutura e Organização dos Sistemas de Saúde Privado</a:t>
            </a:r>
          </a:p>
          <a:p>
            <a:pPr algn="ctr"/>
            <a:r>
              <a:rPr lang="pt-BR" sz="280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a:t>
            </a:r>
          </a:p>
        </p:txBody>
      </p:sp>
      <p:sp>
        <p:nvSpPr>
          <p:cNvPr id="9" name="CaixaDeTexto 8">
            <a:extLst>
              <a:ext uri="{FF2B5EF4-FFF2-40B4-BE49-F238E27FC236}">
                <a16:creationId xmlns:a16="http://schemas.microsoft.com/office/drawing/2014/main" id="{4D1815D8-DA0A-3340-83D3-8AAA11783B8E}"/>
              </a:ext>
            </a:extLst>
          </p:cNvPr>
          <p:cNvSpPr txBox="1"/>
          <p:nvPr/>
        </p:nvSpPr>
        <p:spPr>
          <a:xfrm>
            <a:off x="7036468" y="6425706"/>
            <a:ext cx="4215065" cy="1446550"/>
          </a:xfrm>
          <a:prstGeom prst="rect">
            <a:avLst/>
          </a:prstGeom>
          <a:noFill/>
        </p:spPr>
        <p:txBody>
          <a:bodyPr wrap="none" rtlCol="0">
            <a:spAutoFit/>
          </a:bodyPr>
          <a:lstStyle/>
          <a:p>
            <a:pPr algn="ctr"/>
            <a:r>
              <a:rPr lang="pt-BR" sz="2200" u="sng" dirty="0">
                <a:solidFill>
                  <a:schemeClr val="tx1">
                    <a:lumMod val="50000"/>
                    <a:lumOff val="50000"/>
                  </a:schemeClr>
                </a:solidFill>
                <a:latin typeface="Calibri" panose="020F0502020204030204" pitchFamily="34" charset="0"/>
                <a:cs typeface="Calibri" panose="020F0502020204030204" pitchFamily="34" charset="0"/>
              </a:rPr>
              <a:t>Curso: MBA Executivo</a:t>
            </a:r>
          </a:p>
          <a:p>
            <a:pPr algn="ctr"/>
            <a:endParaRPr lang="pt-BR" sz="2200" u="sng" dirty="0">
              <a:solidFill>
                <a:schemeClr val="tx1">
                  <a:lumMod val="50000"/>
                  <a:lumOff val="50000"/>
                </a:schemeClr>
              </a:solidFill>
              <a:latin typeface="Calibri" panose="020F0502020204030204" pitchFamily="34" charset="0"/>
              <a:cs typeface="Calibri" panose="020F0502020204030204" pitchFamily="34" charset="0"/>
            </a:endParaRPr>
          </a:p>
          <a:p>
            <a:pPr algn="ctr"/>
            <a:r>
              <a:rPr lang="pt-BR" sz="2200" dirty="0">
                <a:solidFill>
                  <a:schemeClr val="tx1">
                    <a:lumMod val="50000"/>
                    <a:lumOff val="50000"/>
                  </a:schemeClr>
                </a:solidFill>
                <a:latin typeface="Calibri" panose="020F0502020204030204" pitchFamily="34" charset="0"/>
                <a:cs typeface="Calibri" panose="020F0502020204030204" pitchFamily="34" charset="0"/>
              </a:rPr>
              <a:t>Professor: Fernando Fernandes</a:t>
            </a:r>
          </a:p>
          <a:p>
            <a:pPr algn="ctr"/>
            <a:r>
              <a:rPr lang="pt-BR" sz="2200" dirty="0">
                <a:solidFill>
                  <a:schemeClr val="tx1">
                    <a:lumMod val="50000"/>
                    <a:lumOff val="50000"/>
                  </a:schemeClr>
                </a:solidFill>
                <a:latin typeface="Calibri" panose="020F0502020204030204" pitchFamily="34" charset="0"/>
                <a:cs typeface="Calibri" panose="020F0502020204030204" pitchFamily="34" charset="0"/>
              </a:rPr>
              <a:t>Coordenador: Adriana Maria André</a:t>
            </a:r>
          </a:p>
        </p:txBody>
      </p:sp>
      <p:sp>
        <p:nvSpPr>
          <p:cNvPr id="8" name="CaixaDeTexto 7">
            <a:extLst>
              <a:ext uri="{FF2B5EF4-FFF2-40B4-BE49-F238E27FC236}">
                <a16:creationId xmlns:a16="http://schemas.microsoft.com/office/drawing/2014/main" id="{08B52A05-E84A-2944-903A-D700CB9A00B0}"/>
              </a:ext>
            </a:extLst>
          </p:cNvPr>
          <p:cNvSpPr txBox="1"/>
          <p:nvPr/>
        </p:nvSpPr>
        <p:spPr>
          <a:xfrm>
            <a:off x="12842882" y="9611771"/>
            <a:ext cx="1620444" cy="400110"/>
          </a:xfrm>
          <a:prstGeom prst="rect">
            <a:avLst/>
          </a:prstGeom>
          <a:noFill/>
        </p:spPr>
        <p:txBody>
          <a:bodyPr wrap="none" rtlCol="0">
            <a:spAutoFit/>
          </a:bodyPr>
          <a:lstStyle/>
          <a:p>
            <a:pPr algn="ctr"/>
            <a:r>
              <a:rPr lang="pt-BR" sz="2000" dirty="0">
                <a:solidFill>
                  <a:schemeClr val="tx1">
                    <a:lumMod val="50000"/>
                    <a:lumOff val="50000"/>
                  </a:schemeClr>
                </a:solidFill>
                <a:latin typeface="Calibri" panose="020F0502020204030204" pitchFamily="34" charset="0"/>
                <a:cs typeface="Calibri" panose="020F0502020204030204" pitchFamily="34" charset="0"/>
              </a:rPr>
              <a:t>Bloco: 03 / 05</a:t>
            </a:r>
          </a:p>
        </p:txBody>
      </p:sp>
    </p:spTree>
    <p:extLst>
      <p:ext uri="{BB962C8B-B14F-4D97-AF65-F5344CB8AC3E}">
        <p14:creationId xmlns:p14="http://schemas.microsoft.com/office/powerpoint/2010/main" val="4119298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788677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Situação Econômica da População - Brasil</a:t>
            </a:r>
          </a:p>
        </p:txBody>
      </p:sp>
      <p:pic>
        <p:nvPicPr>
          <p:cNvPr id="3" name="Imagem 2" descr="Gráfico&#10;&#10;Descrição gerada automaticamente">
            <a:extLst>
              <a:ext uri="{FF2B5EF4-FFF2-40B4-BE49-F238E27FC236}">
                <a16:creationId xmlns:a16="http://schemas.microsoft.com/office/drawing/2014/main" id="{D127ACAC-5B03-2E46-A489-FDFBCD578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012" y="1903140"/>
            <a:ext cx="14525543" cy="7115354"/>
          </a:xfrm>
          <a:prstGeom prst="rect">
            <a:avLst/>
          </a:prstGeom>
        </p:spPr>
      </p:pic>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546" y="1874312"/>
            <a:ext cx="1529408" cy="388869"/>
          </a:xfrm>
          <a:prstGeom prst="rect">
            <a:avLst/>
          </a:prstGeom>
        </p:spPr>
      </p:pic>
      <p:sp>
        <p:nvSpPr>
          <p:cNvPr id="2" name="Retângulo 1">
            <a:hlinkClick r:id="rId4"/>
            <a:extLst>
              <a:ext uri="{FF2B5EF4-FFF2-40B4-BE49-F238E27FC236}">
                <a16:creationId xmlns:a16="http://schemas.microsoft.com/office/drawing/2014/main" id="{022C1184-DA1D-D8DE-92FD-BA1DC6222E41}"/>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96280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3BE2777B-0E32-48C7-8AF6-29B23B67B197}"/>
              </a:ext>
            </a:extLst>
          </p:cNvPr>
          <p:cNvGrpSpPr/>
          <p:nvPr/>
        </p:nvGrpSpPr>
        <p:grpSpPr>
          <a:xfrm>
            <a:off x="2663280" y="2047157"/>
            <a:ext cx="12241360" cy="1919177"/>
            <a:chOff x="2033464" y="2747950"/>
            <a:chExt cx="8586651" cy="1427964"/>
          </a:xfrm>
        </p:grpSpPr>
        <p:sp>
          <p:nvSpPr>
            <p:cNvPr id="3" name="Espaço Reservado para Texto 2">
              <a:extLst>
                <a:ext uri="{FF2B5EF4-FFF2-40B4-BE49-F238E27FC236}">
                  <a16:creationId xmlns:a16="http://schemas.microsoft.com/office/drawing/2014/main" id="{183C178D-D8BA-4CBF-A8A7-38AAC1153F1A}"/>
                </a:ext>
              </a:extLst>
            </p:cNvPr>
            <p:cNvSpPr txBox="1">
              <a:spLocks/>
            </p:cNvSpPr>
            <p:nvPr/>
          </p:nvSpPr>
          <p:spPr>
            <a:xfrm>
              <a:off x="2250159" y="2747950"/>
              <a:ext cx="6739227" cy="369332"/>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endParaRPr lang="pt-BR" sz="2400" dirty="0">
                <a:latin typeface="Calibri" panose="020F0502020204030204" pitchFamily="34" charset="0"/>
                <a:cs typeface="Calibri" panose="020F0502020204030204" pitchFamily="34" charset="0"/>
              </a:endParaRPr>
            </a:p>
          </p:txBody>
        </p:sp>
        <p:sp>
          <p:nvSpPr>
            <p:cNvPr id="4" name="Espaço Reservado para Texto 3">
              <a:extLst>
                <a:ext uri="{FF2B5EF4-FFF2-40B4-BE49-F238E27FC236}">
                  <a16:creationId xmlns:a16="http://schemas.microsoft.com/office/drawing/2014/main" id="{D840A431-F8FA-49AF-9C10-FD5E72490B3F}"/>
                </a:ext>
              </a:extLst>
            </p:cNvPr>
            <p:cNvSpPr txBox="1">
              <a:spLocks/>
            </p:cNvSpPr>
            <p:nvPr/>
          </p:nvSpPr>
          <p:spPr>
            <a:xfrm>
              <a:off x="2033464" y="3344917"/>
              <a:ext cx="8586651" cy="830997"/>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lgn="ctr">
                <a:spcBef>
                  <a:spcPts val="0"/>
                </a:spcBef>
                <a:buNone/>
              </a:pPr>
              <a:endParaRPr lang="pt-BR" sz="2400"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29D22DD4-24B4-4474-B04C-3BB7620504E1}"/>
                </a:ext>
              </a:extLst>
            </p:cNvPr>
            <p:cNvSpPr/>
            <p:nvPr/>
          </p:nvSpPr>
          <p:spPr>
            <a:xfrm>
              <a:off x="3245697" y="3117282"/>
              <a:ext cx="5408023" cy="343502"/>
            </a:xfrm>
            <a:prstGeom prst="rect">
              <a:avLst/>
            </a:prstGeom>
          </p:spPr>
          <p:txBody>
            <a:bodyPr wrap="square">
              <a:spAutoFit/>
            </a:bodyPr>
            <a:lstStyle/>
            <a:p>
              <a:endParaRPr lang="pt-BR" sz="2400" dirty="0">
                <a:solidFill>
                  <a:srgbClr val="FF0000"/>
                </a:solidFill>
                <a:latin typeface="Calibri" panose="020F0502020204030204" pitchFamily="34" charset="0"/>
                <a:cs typeface="Calibri" panose="020F0502020204030204" pitchFamily="34" charset="0"/>
              </a:endParaRPr>
            </a:p>
          </p:txBody>
        </p:sp>
      </p:grpSp>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762567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Envelhecimento da População Brasileira</a:t>
            </a:r>
          </a:p>
        </p:txBody>
      </p:sp>
      <p:pic>
        <p:nvPicPr>
          <p:cNvPr id="13" name="Imagem 12" descr="Padrão do plano de fundo&#10;&#10;Descrição gerada automaticamente com confiança baixa">
            <a:extLst>
              <a:ext uri="{FF2B5EF4-FFF2-40B4-BE49-F238E27FC236}">
                <a16:creationId xmlns:a16="http://schemas.microsoft.com/office/drawing/2014/main" id="{43F2F872-F865-3E45-A897-276002D32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819" y="2638063"/>
            <a:ext cx="1443940" cy="367139"/>
          </a:xfrm>
          <a:prstGeom prst="rect">
            <a:avLst/>
          </a:prstGeom>
        </p:spPr>
      </p:pic>
      <p:pic>
        <p:nvPicPr>
          <p:cNvPr id="4100" name="Picture 4" descr="Brasil está despreparado para sustentar grande número de idosos - Economia  - Estado de Minas">
            <a:extLst>
              <a:ext uri="{FF2B5EF4-FFF2-40B4-BE49-F238E27FC236}">
                <a16:creationId xmlns:a16="http://schemas.microsoft.com/office/drawing/2014/main" id="{91B35948-BC1B-98E0-A5FF-0F864CB24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648" y="965296"/>
            <a:ext cx="7606192" cy="909410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hlinkClick r:id="rId4"/>
            <a:extLst>
              <a:ext uri="{FF2B5EF4-FFF2-40B4-BE49-F238E27FC236}">
                <a16:creationId xmlns:a16="http://schemas.microsoft.com/office/drawing/2014/main" id="{664EDD69-0831-9DCE-C7E1-F9E49A875E5D}"/>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75011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483337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Produtividade dos Países</a:t>
            </a:r>
          </a:p>
        </p:txBody>
      </p:sp>
      <p:sp>
        <p:nvSpPr>
          <p:cNvPr id="7" name="CaixaDeTexto 6">
            <a:extLst>
              <a:ext uri="{FF2B5EF4-FFF2-40B4-BE49-F238E27FC236}">
                <a16:creationId xmlns:a16="http://schemas.microsoft.com/office/drawing/2014/main" id="{E423FEFC-F114-9B43-8AED-5A4CB80CE601}"/>
              </a:ext>
            </a:extLst>
          </p:cNvPr>
          <p:cNvSpPr txBox="1"/>
          <p:nvPr/>
        </p:nvSpPr>
        <p:spPr>
          <a:xfrm>
            <a:off x="2663281" y="1081962"/>
            <a:ext cx="12601399" cy="523220"/>
          </a:xfrm>
          <a:prstGeom prst="rect">
            <a:avLst/>
          </a:prstGeom>
          <a:noFill/>
        </p:spPr>
        <p:txBody>
          <a:bodyPr wrap="square" rtlCol="0">
            <a:spAutoFit/>
          </a:bodyPr>
          <a:lstStyle/>
          <a:p>
            <a:r>
              <a:rPr lang="pt-BR" sz="2800" dirty="0">
                <a:solidFill>
                  <a:srgbClr val="003E7E"/>
                </a:solidFill>
                <a:latin typeface="Calibri" panose="020F0502020204030204" pitchFamily="34" charset="0"/>
                <a:cs typeface="Calibri" panose="020F0502020204030204" pitchFamily="34" charset="0"/>
              </a:rPr>
              <a:t>Regressão do PIB per capita</a:t>
            </a:r>
          </a:p>
        </p:txBody>
      </p:sp>
      <p:pic>
        <p:nvPicPr>
          <p:cNvPr id="3" name="Imagem 2" descr="Interface gráfica do usuário, Aplicativo&#10;&#10;Descrição gerada automaticamente">
            <a:extLst>
              <a:ext uri="{FF2B5EF4-FFF2-40B4-BE49-F238E27FC236}">
                <a16:creationId xmlns:a16="http://schemas.microsoft.com/office/drawing/2014/main" id="{931EAA73-4F7D-0463-D29E-CBC17BAF9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1" y="2472646"/>
            <a:ext cx="13110561" cy="6341521"/>
          </a:xfrm>
          <a:prstGeom prst="rect">
            <a:avLst/>
          </a:prstGeom>
        </p:spPr>
      </p:pic>
      <p:sp>
        <p:nvSpPr>
          <p:cNvPr id="2" name="Retângulo 1">
            <a:hlinkClick r:id="rId3"/>
            <a:extLst>
              <a:ext uri="{FF2B5EF4-FFF2-40B4-BE49-F238E27FC236}">
                <a16:creationId xmlns:a16="http://schemas.microsoft.com/office/drawing/2014/main" id="{D1A48FBD-CC60-3191-98D5-86B8DEA26142}"/>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4" name="Retângulo 3">
            <a:extLst>
              <a:ext uri="{FF2B5EF4-FFF2-40B4-BE49-F238E27FC236}">
                <a16:creationId xmlns:a16="http://schemas.microsoft.com/office/drawing/2014/main" id="{1A90EC6A-752E-A806-FFCF-CE1E10FA3FCF}"/>
              </a:ext>
            </a:extLst>
          </p:cNvPr>
          <p:cNvSpPr/>
          <p:nvPr/>
        </p:nvSpPr>
        <p:spPr>
          <a:xfrm>
            <a:off x="2303240" y="8898949"/>
            <a:ext cx="3550524" cy="276999"/>
          </a:xfrm>
          <a:prstGeom prst="rect">
            <a:avLst/>
          </a:prstGeom>
        </p:spPr>
        <p:txBody>
          <a:bodyPr wrap="none">
            <a:spAutoFit/>
          </a:bodyPr>
          <a:lstStyle/>
          <a:p>
            <a:r>
              <a:rPr lang="pt-BR" sz="1200" i="1" dirty="0">
                <a:solidFill>
                  <a:schemeClr val="tx1">
                    <a:lumMod val="65000"/>
                    <a:lumOff val="35000"/>
                  </a:schemeClr>
                </a:solidFill>
                <a:latin typeface="Calibri" panose="020F0502020204030204" pitchFamily="34" charset="0"/>
                <a:cs typeface="Calibri" panose="020F0502020204030204" pitchFamily="34" charset="0"/>
              </a:rPr>
              <a:t>Fonte: Visão Brasil 2030 – </a:t>
            </a:r>
            <a:r>
              <a:rPr lang="pt-BR" sz="1200" i="1" dirty="0" err="1">
                <a:solidFill>
                  <a:schemeClr val="tx1">
                    <a:lumMod val="65000"/>
                    <a:lumOff val="35000"/>
                  </a:schemeClr>
                </a:solidFill>
                <a:latin typeface="Calibri" panose="020F0502020204030204" pitchFamily="34" charset="0"/>
                <a:cs typeface="Calibri" panose="020F0502020204030204" pitchFamily="34" charset="0"/>
              </a:rPr>
              <a:t>McKinsey</a:t>
            </a:r>
            <a:r>
              <a:rPr lang="pt-BR" sz="1200" i="1" dirty="0">
                <a:solidFill>
                  <a:schemeClr val="tx1">
                    <a:lumMod val="65000"/>
                    <a:lumOff val="35000"/>
                  </a:schemeClr>
                </a:solidFill>
                <a:latin typeface="Calibri" panose="020F0502020204030204" pitchFamily="34" charset="0"/>
                <a:cs typeface="Calibri" panose="020F0502020204030204" pitchFamily="34" charset="0"/>
              </a:rPr>
              <a:t> &amp; </a:t>
            </a:r>
            <a:r>
              <a:rPr lang="pt-BR" sz="1200" i="1" dirty="0" err="1">
                <a:solidFill>
                  <a:schemeClr val="tx1">
                    <a:lumMod val="65000"/>
                    <a:lumOff val="35000"/>
                  </a:schemeClr>
                </a:solidFill>
                <a:latin typeface="Calibri" panose="020F0502020204030204" pitchFamily="34" charset="0"/>
                <a:cs typeface="Calibri" panose="020F0502020204030204" pitchFamily="34" charset="0"/>
              </a:rPr>
              <a:t>Company</a:t>
            </a:r>
            <a:r>
              <a:rPr lang="pt-BR" sz="1200" i="1" dirty="0">
                <a:solidFill>
                  <a:schemeClr val="tx1">
                    <a:lumMod val="65000"/>
                    <a:lumOff val="35000"/>
                  </a:schemeClr>
                </a:solidFill>
                <a:latin typeface="Calibri" panose="020F0502020204030204" pitchFamily="34" charset="0"/>
                <a:cs typeface="Calibri" panose="020F0502020204030204" pitchFamily="34" charset="0"/>
              </a:rPr>
              <a:t>, 2014</a:t>
            </a:r>
          </a:p>
        </p:txBody>
      </p:sp>
    </p:spTree>
    <p:extLst>
      <p:ext uri="{BB962C8B-B14F-4D97-AF65-F5344CB8AC3E}">
        <p14:creationId xmlns:p14="http://schemas.microsoft.com/office/powerpoint/2010/main" val="4050517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1" y="318965"/>
            <a:ext cx="788677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Situação Econômica da População - Brasil</a:t>
            </a:r>
          </a:p>
        </p:txBody>
      </p:sp>
      <p:pic>
        <p:nvPicPr>
          <p:cNvPr id="9" name="Imagem 8" descr="Padrão do plano de fundo&#10;&#10;Descrição gerada automaticamente com confiança baixa">
            <a:extLst>
              <a:ext uri="{FF2B5EF4-FFF2-40B4-BE49-F238E27FC236}">
                <a16:creationId xmlns:a16="http://schemas.microsoft.com/office/drawing/2014/main" id="{AB356FA7-1EE1-9E4C-9811-328876D5C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256" y="1874312"/>
            <a:ext cx="1529408" cy="388869"/>
          </a:xfrm>
          <a:prstGeom prst="rect">
            <a:avLst/>
          </a:prstGeom>
        </p:spPr>
      </p:pic>
      <p:sp>
        <p:nvSpPr>
          <p:cNvPr id="2" name="Retângulo 1">
            <a:hlinkClick r:id="rId3"/>
            <a:extLst>
              <a:ext uri="{FF2B5EF4-FFF2-40B4-BE49-F238E27FC236}">
                <a16:creationId xmlns:a16="http://schemas.microsoft.com/office/drawing/2014/main" id="{022C1184-DA1D-D8DE-92FD-BA1DC6222E41}"/>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2050" name="Picture 2" descr="Brasil registra 39 milhões de trabalhadores informais">
            <a:extLst>
              <a:ext uri="{FF2B5EF4-FFF2-40B4-BE49-F238E27FC236}">
                <a16:creationId xmlns:a16="http://schemas.microsoft.com/office/drawing/2014/main" id="{3402355F-8F8B-CCB0-C035-A746BD30F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070" y="1255068"/>
            <a:ext cx="8383860" cy="838386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83597DAE-A970-D551-4B6E-7B93883F8D98}"/>
              </a:ext>
            </a:extLst>
          </p:cNvPr>
          <p:cNvSpPr/>
          <p:nvPr/>
        </p:nvSpPr>
        <p:spPr>
          <a:xfrm>
            <a:off x="4952070" y="9660258"/>
            <a:ext cx="2763898" cy="307777"/>
          </a:xfrm>
          <a:prstGeom prst="rect">
            <a:avLst/>
          </a:prstGeom>
        </p:spPr>
        <p:txBody>
          <a:bodyPr wrap="none">
            <a:spAutoFit/>
          </a:bodyPr>
          <a:lstStyle/>
          <a:p>
            <a:r>
              <a:rPr lang="pt-BR" sz="1400" dirty="0">
                <a:solidFill>
                  <a:schemeClr val="tx1">
                    <a:lumMod val="50000"/>
                    <a:lumOff val="50000"/>
                  </a:schemeClr>
                </a:solidFill>
                <a:latin typeface="Calibri" panose="020F0502020204030204" pitchFamily="34" charset="0"/>
                <a:cs typeface="Calibri" panose="020F0502020204030204" pitchFamily="34" charset="0"/>
              </a:rPr>
              <a:t>Fonte: IBGE - Poder 360, </a:t>
            </a:r>
            <a:r>
              <a:rPr lang="pt-BR" sz="1400" dirty="0" err="1">
                <a:solidFill>
                  <a:schemeClr val="tx1">
                    <a:lumMod val="50000"/>
                    <a:lumOff val="50000"/>
                  </a:schemeClr>
                </a:solidFill>
                <a:latin typeface="Calibri" panose="020F0502020204030204" pitchFamily="34" charset="0"/>
                <a:cs typeface="Calibri" panose="020F0502020204030204" pitchFamily="34" charset="0"/>
              </a:rPr>
              <a:t>Nov</a:t>
            </a:r>
            <a:r>
              <a:rPr lang="pt-BR" sz="1400" dirty="0">
                <a:solidFill>
                  <a:schemeClr val="tx1">
                    <a:lumMod val="50000"/>
                    <a:lumOff val="50000"/>
                  </a:schemeClr>
                </a:solidFill>
                <a:latin typeface="Calibri" panose="020F0502020204030204" pitchFamily="34" charset="0"/>
                <a:cs typeface="Calibri" panose="020F0502020204030204" pitchFamily="34" charset="0"/>
              </a:rPr>
              <a:t>/2023</a:t>
            </a:r>
          </a:p>
        </p:txBody>
      </p:sp>
    </p:spTree>
    <p:extLst>
      <p:ext uri="{BB962C8B-B14F-4D97-AF65-F5344CB8AC3E}">
        <p14:creationId xmlns:p14="http://schemas.microsoft.com/office/powerpoint/2010/main" val="3789563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B5709-719A-70C5-7F5D-F763CE4070EA}"/>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BAE57373-8151-95F3-4C86-B424017FADF3}"/>
              </a:ext>
            </a:extLst>
          </p:cNvPr>
          <p:cNvSpPr txBox="1"/>
          <p:nvPr/>
        </p:nvSpPr>
        <p:spPr>
          <a:xfrm>
            <a:off x="2663281" y="318965"/>
            <a:ext cx="3686266"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Mercado de Saúde</a:t>
            </a:r>
          </a:p>
        </p:txBody>
      </p:sp>
      <p:sp>
        <p:nvSpPr>
          <p:cNvPr id="6" name="AutoShape 6">
            <a:extLst>
              <a:ext uri="{FF2B5EF4-FFF2-40B4-BE49-F238E27FC236}">
                <a16:creationId xmlns:a16="http://schemas.microsoft.com/office/drawing/2014/main" id="{D56EFE1B-5287-97B9-787C-BF74B46E8031}"/>
              </a:ext>
            </a:extLst>
          </p:cNvPr>
          <p:cNvSpPr>
            <a:spLocks noChangeArrowheads="1"/>
          </p:cNvSpPr>
          <p:nvPr/>
        </p:nvSpPr>
        <p:spPr bwMode="auto">
          <a:xfrm>
            <a:off x="4337292" y="4635725"/>
            <a:ext cx="2448881" cy="1588572"/>
          </a:xfrm>
          <a:prstGeom prst="roundRect">
            <a:avLst>
              <a:gd name="adj" fmla="val 16667"/>
            </a:avLst>
          </a:prstGeom>
          <a:solidFill>
            <a:srgbClr val="00FFFF">
              <a:alpha val="38000"/>
            </a:srgbClr>
          </a:solidFill>
          <a:ln>
            <a:noFill/>
          </a:ln>
          <a:effectLst/>
          <a:extLst>
            <a:ext uri="{91240B29-F687-4f45-9708-019B960494DF}">
              <a14:hiddenLine xmlns:a14="http://schemas.microsoft.com/office/drawing/2010/main" xmlns="" w="9525">
                <a:solidFill>
                  <a:srgbClr val="0000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200" b="1" dirty="0">
                <a:latin typeface="Calibri" panose="020F0502020204030204" pitchFamily="34" charset="0"/>
                <a:cs typeface="Calibri" panose="020F0502020204030204" pitchFamily="34" charset="0"/>
              </a:rPr>
              <a:t>Beneficiários</a:t>
            </a:r>
          </a:p>
          <a:p>
            <a:pPr algn="ctr"/>
            <a:r>
              <a:rPr lang="pt-BR" sz="2000" dirty="0">
                <a:latin typeface="Calibri" panose="020F0502020204030204" pitchFamily="34" charset="0"/>
                <a:cs typeface="Calibri" panose="020F0502020204030204" pitchFamily="34" charset="0"/>
              </a:rPr>
              <a:t>Pessoas Físicas</a:t>
            </a:r>
          </a:p>
          <a:p>
            <a:pPr algn="ctr"/>
            <a:r>
              <a:rPr lang="pt-BR" sz="2000" dirty="0">
                <a:latin typeface="Calibri" panose="020F0502020204030204" pitchFamily="34" charset="0"/>
                <a:cs typeface="Calibri" panose="020F0502020204030204" pitchFamily="34" charset="0"/>
              </a:rPr>
              <a:t>e/Ou</a:t>
            </a:r>
          </a:p>
          <a:p>
            <a:pPr algn="ctr"/>
            <a:r>
              <a:rPr lang="pt-BR" sz="2000" dirty="0">
                <a:latin typeface="Calibri" panose="020F0502020204030204" pitchFamily="34" charset="0"/>
                <a:cs typeface="Calibri" panose="020F0502020204030204" pitchFamily="34" charset="0"/>
              </a:rPr>
              <a:t>Empresas (</a:t>
            </a:r>
            <a:r>
              <a:rPr lang="pt-BR" altLang="ja-JP" sz="2000" dirty="0">
                <a:latin typeface="Calibri" panose="020F0502020204030204" pitchFamily="34" charset="0"/>
                <a:cs typeface="Calibri" panose="020F0502020204030204" pitchFamily="34" charset="0"/>
              </a:rPr>
              <a:t>RH)</a:t>
            </a:r>
          </a:p>
        </p:txBody>
      </p:sp>
      <p:sp>
        <p:nvSpPr>
          <p:cNvPr id="7" name="Line 18">
            <a:extLst>
              <a:ext uri="{FF2B5EF4-FFF2-40B4-BE49-F238E27FC236}">
                <a16:creationId xmlns:a16="http://schemas.microsoft.com/office/drawing/2014/main" id="{E43348FD-BDD3-E905-E12F-EA0D9D9AAB71}"/>
              </a:ext>
            </a:extLst>
          </p:cNvPr>
          <p:cNvSpPr>
            <a:spLocks noChangeShapeType="1"/>
          </p:cNvSpPr>
          <p:nvPr/>
        </p:nvSpPr>
        <p:spPr bwMode="auto">
          <a:xfrm>
            <a:off x="7068503" y="5441576"/>
            <a:ext cx="1286750"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8" name="Line 19">
            <a:extLst>
              <a:ext uri="{FF2B5EF4-FFF2-40B4-BE49-F238E27FC236}">
                <a16:creationId xmlns:a16="http://schemas.microsoft.com/office/drawing/2014/main" id="{5E61A646-D2B6-BDF9-BB86-324666184288}"/>
              </a:ext>
            </a:extLst>
          </p:cNvPr>
          <p:cNvSpPr>
            <a:spLocks noChangeShapeType="1"/>
          </p:cNvSpPr>
          <p:nvPr/>
        </p:nvSpPr>
        <p:spPr bwMode="auto">
          <a:xfrm>
            <a:off x="11015272" y="5441576"/>
            <a:ext cx="1143000"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9" name="Line 20">
            <a:extLst>
              <a:ext uri="{FF2B5EF4-FFF2-40B4-BE49-F238E27FC236}">
                <a16:creationId xmlns:a16="http://schemas.microsoft.com/office/drawing/2014/main" id="{24714B68-79F9-8C23-C4E8-A5EDE11E9C13}"/>
              </a:ext>
            </a:extLst>
          </p:cNvPr>
          <p:cNvSpPr>
            <a:spLocks noChangeShapeType="1"/>
          </p:cNvSpPr>
          <p:nvPr/>
        </p:nvSpPr>
        <p:spPr bwMode="auto">
          <a:xfrm>
            <a:off x="7869960" y="4069976"/>
            <a:ext cx="0" cy="12573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0" name="Line 21">
            <a:extLst>
              <a:ext uri="{FF2B5EF4-FFF2-40B4-BE49-F238E27FC236}">
                <a16:creationId xmlns:a16="http://schemas.microsoft.com/office/drawing/2014/main" id="{EAAD2975-9D53-29CB-05CB-A3186AD34B6D}"/>
              </a:ext>
            </a:extLst>
          </p:cNvPr>
          <p:cNvSpPr>
            <a:spLocks noChangeShapeType="1"/>
          </p:cNvSpPr>
          <p:nvPr/>
        </p:nvSpPr>
        <p:spPr bwMode="auto">
          <a:xfrm>
            <a:off x="11472472" y="4069976"/>
            <a:ext cx="0" cy="12573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1" name="Line 22">
            <a:extLst>
              <a:ext uri="{FF2B5EF4-FFF2-40B4-BE49-F238E27FC236}">
                <a16:creationId xmlns:a16="http://schemas.microsoft.com/office/drawing/2014/main" id="{03D4670F-7308-2924-CF92-83D4535C6E3E}"/>
              </a:ext>
            </a:extLst>
          </p:cNvPr>
          <p:cNvSpPr>
            <a:spLocks noChangeShapeType="1"/>
          </p:cNvSpPr>
          <p:nvPr/>
        </p:nvSpPr>
        <p:spPr bwMode="auto">
          <a:xfrm flipV="1">
            <a:off x="6551757" y="6584577"/>
            <a:ext cx="0" cy="2164701"/>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2" name="Line 23">
            <a:extLst>
              <a:ext uri="{FF2B5EF4-FFF2-40B4-BE49-F238E27FC236}">
                <a16:creationId xmlns:a16="http://schemas.microsoft.com/office/drawing/2014/main" id="{8F8E4E12-4E51-D4DE-93C1-D33C42EEDCC7}"/>
              </a:ext>
            </a:extLst>
          </p:cNvPr>
          <p:cNvSpPr>
            <a:spLocks noChangeShapeType="1"/>
          </p:cNvSpPr>
          <p:nvPr/>
        </p:nvSpPr>
        <p:spPr bwMode="auto">
          <a:xfrm>
            <a:off x="6551757" y="8739260"/>
            <a:ext cx="7206714"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3" name="Line 24">
            <a:extLst>
              <a:ext uri="{FF2B5EF4-FFF2-40B4-BE49-F238E27FC236}">
                <a16:creationId xmlns:a16="http://schemas.microsoft.com/office/drawing/2014/main" id="{6B67CD03-B444-2BD8-9122-C1670E746017}"/>
              </a:ext>
            </a:extLst>
          </p:cNvPr>
          <p:cNvSpPr>
            <a:spLocks noChangeShapeType="1"/>
          </p:cNvSpPr>
          <p:nvPr/>
        </p:nvSpPr>
        <p:spPr bwMode="auto">
          <a:xfrm flipH="1" flipV="1">
            <a:off x="13758471" y="8487142"/>
            <a:ext cx="1" cy="27718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4" name="AutoShape 34">
            <a:extLst>
              <a:ext uri="{FF2B5EF4-FFF2-40B4-BE49-F238E27FC236}">
                <a16:creationId xmlns:a16="http://schemas.microsoft.com/office/drawing/2014/main" id="{B8228760-D7F2-416E-CBB0-DE0B15E726AC}"/>
              </a:ext>
            </a:extLst>
          </p:cNvPr>
          <p:cNvSpPr>
            <a:spLocks noChangeArrowheads="1"/>
          </p:cNvSpPr>
          <p:nvPr/>
        </p:nvSpPr>
        <p:spPr bwMode="auto">
          <a:xfrm>
            <a:off x="8536753" y="4635725"/>
            <a:ext cx="2400300" cy="1588572"/>
          </a:xfrm>
          <a:prstGeom prst="roundRect">
            <a:avLst>
              <a:gd name="adj" fmla="val 16667"/>
            </a:avLst>
          </a:prstGeom>
          <a:solidFill>
            <a:srgbClr val="008000">
              <a:alpha val="38000"/>
            </a:srgbClr>
          </a:solidFill>
          <a:ln>
            <a:noFill/>
          </a:ln>
          <a:effectLst/>
          <a:extLst>
            <a:ext uri="{91240B29-F687-4f45-9708-019B960494DF}">
              <a14:hiddenLine xmlns:a14="http://schemas.microsoft.com/office/drawing/2010/main" xmlns="" w="9525">
                <a:solidFill>
                  <a:srgbClr val="008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dirty="0">
                <a:latin typeface="Calibri" panose="020F0502020204030204" pitchFamily="34" charset="0"/>
                <a:cs typeface="Calibri" panose="020F0502020204030204" pitchFamily="34" charset="0"/>
              </a:rPr>
              <a:t>Planos de Saúde</a:t>
            </a:r>
          </a:p>
        </p:txBody>
      </p:sp>
      <p:sp>
        <p:nvSpPr>
          <p:cNvPr id="15" name="Line 21">
            <a:extLst>
              <a:ext uri="{FF2B5EF4-FFF2-40B4-BE49-F238E27FC236}">
                <a16:creationId xmlns:a16="http://schemas.microsoft.com/office/drawing/2014/main" id="{8CD38F2D-A797-939D-3769-3747295B5321}"/>
              </a:ext>
            </a:extLst>
          </p:cNvPr>
          <p:cNvSpPr>
            <a:spLocks noChangeShapeType="1"/>
          </p:cNvSpPr>
          <p:nvPr/>
        </p:nvSpPr>
        <p:spPr bwMode="auto">
          <a:xfrm>
            <a:off x="14082105" y="1447665"/>
            <a:ext cx="0" cy="26297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6" name="AutoShape 13">
            <a:extLst>
              <a:ext uri="{FF2B5EF4-FFF2-40B4-BE49-F238E27FC236}">
                <a16:creationId xmlns:a16="http://schemas.microsoft.com/office/drawing/2014/main" id="{D2BDA688-DA12-2860-8D77-488EA105109C}"/>
              </a:ext>
            </a:extLst>
          </p:cNvPr>
          <p:cNvSpPr>
            <a:spLocks noChangeArrowheads="1"/>
          </p:cNvSpPr>
          <p:nvPr/>
        </p:nvSpPr>
        <p:spPr bwMode="auto">
          <a:xfrm>
            <a:off x="12747460" y="1786095"/>
            <a:ext cx="1320246" cy="1002765"/>
          </a:xfrm>
          <a:prstGeom prst="roundRect">
            <a:avLst>
              <a:gd name="adj" fmla="val 16667"/>
            </a:avLst>
          </a:prstGeom>
          <a:solidFill>
            <a:srgbClr val="800000">
              <a:alpha val="35001"/>
            </a:srgbClr>
          </a:solidFill>
          <a:ln>
            <a:noFill/>
          </a:ln>
          <a:effectLst/>
          <a:extLst>
            <a:ext uri="{91240B29-F687-4f45-9708-019B960494DF}">
              <a14:hiddenLine xmlns:a14="http://schemas.microsoft.com/office/drawing/2010/main" xmlns="" w="9525">
                <a:solidFill>
                  <a:srgbClr val="8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000" dirty="0">
                <a:latin typeface="Calibri" panose="020F0502020204030204" pitchFamily="34" charset="0"/>
                <a:cs typeface="Calibri" panose="020F0502020204030204" pitchFamily="34" charset="0"/>
              </a:rPr>
              <a:t>Indústria </a:t>
            </a:r>
          </a:p>
          <a:p>
            <a:pPr algn="ctr"/>
            <a:r>
              <a:rPr lang="pt-BR" sz="2000" dirty="0">
                <a:latin typeface="Calibri" panose="020F0502020204030204" pitchFamily="34" charset="0"/>
                <a:cs typeface="Calibri" panose="020F0502020204030204" pitchFamily="34" charset="0"/>
              </a:rPr>
              <a:t>Farma</a:t>
            </a:r>
          </a:p>
        </p:txBody>
      </p:sp>
      <p:sp>
        <p:nvSpPr>
          <p:cNvPr id="17" name="AutoShape 13">
            <a:extLst>
              <a:ext uri="{FF2B5EF4-FFF2-40B4-BE49-F238E27FC236}">
                <a16:creationId xmlns:a16="http://schemas.microsoft.com/office/drawing/2014/main" id="{C39A5E39-61F5-D13B-064D-519745D04FFE}"/>
              </a:ext>
            </a:extLst>
          </p:cNvPr>
          <p:cNvSpPr>
            <a:spLocks noChangeArrowheads="1"/>
          </p:cNvSpPr>
          <p:nvPr/>
        </p:nvSpPr>
        <p:spPr bwMode="auto">
          <a:xfrm>
            <a:off x="14128908" y="1786093"/>
            <a:ext cx="1385438" cy="1002767"/>
          </a:xfrm>
          <a:prstGeom prst="roundRect">
            <a:avLst>
              <a:gd name="adj" fmla="val 16667"/>
            </a:avLst>
          </a:prstGeom>
          <a:solidFill>
            <a:srgbClr val="800000">
              <a:alpha val="35001"/>
            </a:srgbClr>
          </a:solidFill>
          <a:ln>
            <a:noFill/>
          </a:ln>
          <a:effectLst/>
          <a:extLst>
            <a:ext uri="{91240B29-F687-4f45-9708-019B960494DF}">
              <a14:hiddenLine xmlns:a14="http://schemas.microsoft.com/office/drawing/2010/main" xmlns="" w="9525">
                <a:solidFill>
                  <a:srgbClr val="8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000" dirty="0">
                <a:latin typeface="Calibri" panose="020F0502020204030204" pitchFamily="34" charset="0"/>
                <a:cs typeface="Calibri" panose="020F0502020204030204" pitchFamily="34" charset="0"/>
              </a:rPr>
              <a:t>Indústria </a:t>
            </a:r>
          </a:p>
          <a:p>
            <a:pPr algn="ctr"/>
            <a:r>
              <a:rPr lang="pt-BR" sz="2000" dirty="0" err="1">
                <a:latin typeface="Calibri" panose="020F0502020204030204" pitchFamily="34" charset="0"/>
                <a:cs typeface="Calibri" panose="020F0502020204030204" pitchFamily="34" charset="0"/>
              </a:rPr>
              <a:t>Devices</a:t>
            </a:r>
            <a:endParaRPr lang="pt-BR" sz="2000" dirty="0">
              <a:latin typeface="Calibri" panose="020F0502020204030204" pitchFamily="34" charset="0"/>
              <a:cs typeface="Calibri" panose="020F0502020204030204" pitchFamily="34" charset="0"/>
            </a:endParaRPr>
          </a:p>
        </p:txBody>
      </p:sp>
      <p:sp>
        <p:nvSpPr>
          <p:cNvPr id="18" name="Line 23">
            <a:extLst>
              <a:ext uri="{FF2B5EF4-FFF2-40B4-BE49-F238E27FC236}">
                <a16:creationId xmlns:a16="http://schemas.microsoft.com/office/drawing/2014/main" id="{F71226A0-6BEB-3D86-A25F-D9796CAD4F4B}"/>
              </a:ext>
            </a:extLst>
          </p:cNvPr>
          <p:cNvSpPr>
            <a:spLocks noChangeShapeType="1"/>
          </p:cNvSpPr>
          <p:nvPr/>
        </p:nvSpPr>
        <p:spPr bwMode="auto">
          <a:xfrm>
            <a:off x="5329304" y="1447664"/>
            <a:ext cx="8752801" cy="0"/>
          </a:xfrm>
          <a:prstGeom prst="line">
            <a:avLst/>
          </a:prstGeom>
          <a:noFill/>
          <a:ln w="9525">
            <a:solidFill>
              <a:schemeClr val="tx1">
                <a:lumMod val="65000"/>
                <a:lumOff val="35000"/>
              </a:schemeClr>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9" name="Line 22">
            <a:extLst>
              <a:ext uri="{FF2B5EF4-FFF2-40B4-BE49-F238E27FC236}">
                <a16:creationId xmlns:a16="http://schemas.microsoft.com/office/drawing/2014/main" id="{3A09DE9F-92E4-27B9-B11C-3A3B37F55858}"/>
              </a:ext>
            </a:extLst>
          </p:cNvPr>
          <p:cNvSpPr>
            <a:spLocks noChangeShapeType="1"/>
          </p:cNvSpPr>
          <p:nvPr/>
        </p:nvSpPr>
        <p:spPr bwMode="auto">
          <a:xfrm>
            <a:off x="5329303" y="1447664"/>
            <a:ext cx="0" cy="1022112"/>
          </a:xfrm>
          <a:prstGeom prst="line">
            <a:avLst/>
          </a:prstGeom>
          <a:noFill/>
          <a:ln w="9525">
            <a:solidFill>
              <a:schemeClr val="tx1">
                <a:lumMod val="65000"/>
                <a:lumOff val="35000"/>
              </a:schemeClr>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20" name="Line 20">
            <a:extLst>
              <a:ext uri="{FF2B5EF4-FFF2-40B4-BE49-F238E27FC236}">
                <a16:creationId xmlns:a16="http://schemas.microsoft.com/office/drawing/2014/main" id="{DEF892E6-412A-85A2-6D89-9BF60A43D990}"/>
              </a:ext>
            </a:extLst>
          </p:cNvPr>
          <p:cNvSpPr>
            <a:spLocks noChangeShapeType="1"/>
          </p:cNvSpPr>
          <p:nvPr/>
        </p:nvSpPr>
        <p:spPr bwMode="auto">
          <a:xfrm flipH="1" flipV="1">
            <a:off x="5329303" y="3805985"/>
            <a:ext cx="0" cy="74110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21" name="TextBox 1">
            <a:extLst>
              <a:ext uri="{FF2B5EF4-FFF2-40B4-BE49-F238E27FC236}">
                <a16:creationId xmlns:a16="http://schemas.microsoft.com/office/drawing/2014/main" id="{BFC46164-0383-47F5-AB19-D03E52C01DCA}"/>
              </a:ext>
            </a:extLst>
          </p:cNvPr>
          <p:cNvSpPr txBox="1"/>
          <p:nvPr/>
        </p:nvSpPr>
        <p:spPr>
          <a:xfrm>
            <a:off x="4879353" y="4056812"/>
            <a:ext cx="312906"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a:t>
            </a:r>
          </a:p>
        </p:txBody>
      </p:sp>
      <p:sp>
        <p:nvSpPr>
          <p:cNvPr id="22" name="TextBox 34">
            <a:extLst>
              <a:ext uri="{FF2B5EF4-FFF2-40B4-BE49-F238E27FC236}">
                <a16:creationId xmlns:a16="http://schemas.microsoft.com/office/drawing/2014/main" id="{7AD49ABA-A9C2-D893-5526-6E99EFA13516}"/>
              </a:ext>
            </a:extLst>
          </p:cNvPr>
          <p:cNvSpPr txBox="1"/>
          <p:nvPr/>
        </p:nvSpPr>
        <p:spPr>
          <a:xfrm>
            <a:off x="6973993" y="4927256"/>
            <a:ext cx="312906"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a:t>
            </a:r>
          </a:p>
        </p:txBody>
      </p:sp>
      <p:sp>
        <p:nvSpPr>
          <p:cNvPr id="23" name="Oval 22">
            <a:extLst>
              <a:ext uri="{FF2B5EF4-FFF2-40B4-BE49-F238E27FC236}">
                <a16:creationId xmlns:a16="http://schemas.microsoft.com/office/drawing/2014/main" id="{7366B31E-6202-5D5A-5E10-81219E43029E}"/>
              </a:ext>
            </a:extLst>
          </p:cNvPr>
          <p:cNvSpPr/>
          <p:nvPr/>
        </p:nvSpPr>
        <p:spPr>
          <a:xfrm>
            <a:off x="3342864" y="6466053"/>
            <a:ext cx="2796345" cy="263141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F – 3ª</a:t>
            </a: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05D1430F-52BE-EDFE-C6C3-2B6B951686ED}"/>
              </a:ext>
            </a:extLst>
          </p:cNvPr>
          <p:cNvSpPr/>
          <p:nvPr/>
        </p:nvSpPr>
        <p:spPr>
          <a:xfrm>
            <a:off x="3614431" y="7425240"/>
            <a:ext cx="2253213" cy="174002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E – 2ª/3ª</a:t>
            </a: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p:txBody>
      </p:sp>
      <p:sp>
        <p:nvSpPr>
          <p:cNvPr id="25" name="Oval 24">
            <a:extLst>
              <a:ext uri="{FF2B5EF4-FFF2-40B4-BE49-F238E27FC236}">
                <a16:creationId xmlns:a16="http://schemas.microsoft.com/office/drawing/2014/main" id="{42170E90-4BE4-CF07-7BE7-99BE90742209}"/>
              </a:ext>
            </a:extLst>
          </p:cNvPr>
          <p:cNvSpPr/>
          <p:nvPr/>
        </p:nvSpPr>
        <p:spPr>
          <a:xfrm>
            <a:off x="3913932" y="8231897"/>
            <a:ext cx="1710852" cy="102200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M – 1ª</a:t>
            </a:r>
          </a:p>
        </p:txBody>
      </p:sp>
      <p:sp>
        <p:nvSpPr>
          <p:cNvPr id="26" name="Line 20">
            <a:extLst>
              <a:ext uri="{FF2B5EF4-FFF2-40B4-BE49-F238E27FC236}">
                <a16:creationId xmlns:a16="http://schemas.microsoft.com/office/drawing/2014/main" id="{679A690D-5522-C54C-4C24-61FC59A916F7}"/>
              </a:ext>
            </a:extLst>
          </p:cNvPr>
          <p:cNvSpPr>
            <a:spLocks noChangeShapeType="1"/>
          </p:cNvSpPr>
          <p:nvPr/>
        </p:nvSpPr>
        <p:spPr bwMode="auto">
          <a:xfrm>
            <a:off x="5910534" y="6224297"/>
            <a:ext cx="0" cy="75080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27" name="TextBox 2">
            <a:extLst>
              <a:ext uri="{FF2B5EF4-FFF2-40B4-BE49-F238E27FC236}">
                <a16:creationId xmlns:a16="http://schemas.microsoft.com/office/drawing/2014/main" id="{997FD00F-F025-82A4-AD1C-010929A6CC0F}"/>
              </a:ext>
            </a:extLst>
          </p:cNvPr>
          <p:cNvSpPr txBox="1"/>
          <p:nvPr/>
        </p:nvSpPr>
        <p:spPr>
          <a:xfrm>
            <a:off x="3342866" y="6374834"/>
            <a:ext cx="543739"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SUS</a:t>
            </a:r>
          </a:p>
        </p:txBody>
      </p:sp>
      <p:sp>
        <p:nvSpPr>
          <p:cNvPr id="28" name="AutoShape 9">
            <a:extLst>
              <a:ext uri="{FF2B5EF4-FFF2-40B4-BE49-F238E27FC236}">
                <a16:creationId xmlns:a16="http://schemas.microsoft.com/office/drawing/2014/main" id="{E3DCB176-7FEE-5A8F-170B-D2146BAF066F}"/>
              </a:ext>
            </a:extLst>
          </p:cNvPr>
          <p:cNvSpPr>
            <a:spLocks noChangeArrowheads="1"/>
          </p:cNvSpPr>
          <p:nvPr/>
        </p:nvSpPr>
        <p:spPr bwMode="auto">
          <a:xfrm>
            <a:off x="11792625" y="3969893"/>
            <a:ext cx="3433874" cy="4478568"/>
          </a:xfrm>
          <a:prstGeom prst="roundRect">
            <a:avLst>
              <a:gd name="adj" fmla="val 16667"/>
            </a:avLst>
          </a:prstGeom>
          <a:solidFill>
            <a:srgbClr val="CC99FF">
              <a:alpha val="52000"/>
            </a:srgbClr>
          </a:solidFill>
          <a:ln>
            <a:noFill/>
          </a:ln>
          <a:effectLst/>
          <a:extLst>
            <a:ext uri="{91240B29-F687-4f45-9708-019B960494DF}">
              <a14:hiddenLine xmlns:a14="http://schemas.microsoft.com/office/drawing/2010/main" xmlns="" w="9525">
                <a:solidFill>
                  <a:srgbClr val="FF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200" b="1" dirty="0">
                <a:latin typeface="Calibri" panose="020F0502020204030204" pitchFamily="34" charset="0"/>
                <a:cs typeface="Calibri" panose="020F0502020204030204" pitchFamily="34" charset="0"/>
              </a:rPr>
              <a:t>Prestadores</a:t>
            </a:r>
          </a:p>
          <a:p>
            <a:pPr algn="ctr"/>
            <a:r>
              <a:rPr lang="pt-BR" sz="2000" dirty="0">
                <a:latin typeface="Calibri" panose="020F0502020204030204" pitchFamily="34" charset="0"/>
                <a:cs typeface="Calibri" panose="020F0502020204030204" pitchFamily="34" charset="0"/>
              </a:rPr>
              <a:t>Hospitais</a:t>
            </a:r>
          </a:p>
          <a:p>
            <a:pPr algn="ctr"/>
            <a:r>
              <a:rPr lang="pt-BR" sz="2000" dirty="0">
                <a:latin typeface="Calibri" panose="020F0502020204030204" pitchFamily="34" charset="0"/>
                <a:cs typeface="Calibri" panose="020F0502020204030204" pitchFamily="34" charset="0"/>
              </a:rPr>
              <a:t>M</a:t>
            </a:r>
            <a:r>
              <a:rPr lang="pt-BR" altLang="ja-JP" sz="2000" dirty="0">
                <a:latin typeface="Calibri" panose="020F0502020204030204" pitchFamily="34" charset="0"/>
                <a:cs typeface="Calibri" panose="020F0502020204030204" pitchFamily="34" charset="0"/>
              </a:rPr>
              <a:t>édicos</a:t>
            </a:r>
          </a:p>
          <a:p>
            <a:pPr algn="ctr"/>
            <a:r>
              <a:rPr lang="pt-BR" sz="2000" dirty="0">
                <a:latin typeface="Calibri" panose="020F0502020204030204" pitchFamily="34" charset="0"/>
                <a:cs typeface="Calibri" panose="020F0502020204030204" pitchFamily="34" charset="0"/>
              </a:rPr>
              <a:t>Psicólogos</a:t>
            </a:r>
          </a:p>
          <a:p>
            <a:pPr algn="ctr"/>
            <a:r>
              <a:rPr lang="pt-BR" sz="2000" dirty="0">
                <a:latin typeface="Calibri" panose="020F0502020204030204" pitchFamily="34" charset="0"/>
                <a:cs typeface="Calibri" panose="020F0502020204030204" pitchFamily="34" charset="0"/>
              </a:rPr>
              <a:t>Nutricionistas</a:t>
            </a:r>
          </a:p>
          <a:p>
            <a:pPr algn="ctr"/>
            <a:r>
              <a:rPr lang="pt-BR" sz="2000" dirty="0">
                <a:latin typeface="Calibri" panose="020F0502020204030204" pitchFamily="34" charset="0"/>
                <a:cs typeface="Calibri" panose="020F0502020204030204" pitchFamily="34" charset="0"/>
              </a:rPr>
              <a:t>Fisioterapeutas</a:t>
            </a:r>
          </a:p>
          <a:p>
            <a:pPr algn="ctr"/>
            <a:r>
              <a:rPr lang="pt-BR" sz="2000" dirty="0">
                <a:latin typeface="Calibri" panose="020F0502020204030204" pitchFamily="34" charset="0"/>
                <a:cs typeface="Calibri" panose="020F0502020204030204" pitchFamily="34" charset="0"/>
              </a:rPr>
              <a:t>Laboratórios</a:t>
            </a:r>
          </a:p>
          <a:p>
            <a:pPr algn="ctr"/>
            <a:r>
              <a:rPr lang="pt-BR" altLang="ja-JP" sz="2000" dirty="0">
                <a:latin typeface="Calibri" panose="020F0502020204030204" pitchFamily="34" charset="0"/>
                <a:cs typeface="Calibri" panose="020F0502020204030204" pitchFamily="34" charset="0"/>
              </a:rPr>
              <a:t>Home </a:t>
            </a:r>
            <a:r>
              <a:rPr lang="pt-BR" altLang="ja-JP" sz="2000" dirty="0" err="1">
                <a:latin typeface="Calibri" panose="020F0502020204030204" pitchFamily="34" charset="0"/>
                <a:cs typeface="Calibri" panose="020F0502020204030204" pitchFamily="34" charset="0"/>
              </a:rPr>
              <a:t>Care</a:t>
            </a:r>
            <a:endParaRPr lang="pt-BR" altLang="ja-JP" sz="2000" dirty="0">
              <a:latin typeface="Calibri" panose="020F0502020204030204" pitchFamily="34" charset="0"/>
              <a:cs typeface="Calibri" panose="020F0502020204030204" pitchFamily="34" charset="0"/>
            </a:endParaRPr>
          </a:p>
          <a:p>
            <a:pPr algn="ctr"/>
            <a:r>
              <a:rPr lang="pt-BR" altLang="ja-JP" sz="2000" dirty="0">
                <a:latin typeface="Calibri" panose="020F0502020204030204" pitchFamily="34" charset="0"/>
                <a:cs typeface="Calibri" panose="020F0502020204030204" pitchFamily="34" charset="0"/>
              </a:rPr>
              <a:t>Clínicas</a:t>
            </a:r>
          </a:p>
          <a:p>
            <a:pPr algn="ctr"/>
            <a:r>
              <a:rPr lang="pt-BR" altLang="ja-JP" sz="2000" dirty="0">
                <a:latin typeface="Calibri" panose="020F0502020204030204" pitchFamily="34" charset="0"/>
                <a:cs typeface="Calibri" panose="020F0502020204030204" pitchFamily="34" charset="0"/>
              </a:rPr>
              <a:t>APS</a:t>
            </a:r>
          </a:p>
          <a:p>
            <a:pPr algn="ctr"/>
            <a:r>
              <a:rPr lang="pt-BR" altLang="ja-JP" sz="2000" dirty="0">
                <a:latin typeface="Calibri" panose="020F0502020204030204" pitchFamily="34" charset="0"/>
                <a:cs typeface="Calibri" panose="020F0502020204030204" pitchFamily="34" charset="0"/>
              </a:rPr>
              <a:t>Gestão Crônicos</a:t>
            </a:r>
          </a:p>
          <a:p>
            <a:pPr algn="ctr"/>
            <a:r>
              <a:rPr lang="pt-BR" altLang="ja-JP" sz="2000" dirty="0">
                <a:latin typeface="Calibri" panose="020F0502020204030204" pitchFamily="34" charset="0"/>
                <a:cs typeface="Calibri" panose="020F0502020204030204" pitchFamily="34" charset="0"/>
              </a:rPr>
              <a:t>APH</a:t>
            </a:r>
          </a:p>
          <a:p>
            <a:pPr algn="ctr"/>
            <a:r>
              <a:rPr lang="pt-BR" altLang="ja-JP" sz="2000" dirty="0">
                <a:latin typeface="Calibri" panose="020F0502020204030204" pitchFamily="34" charset="0"/>
                <a:cs typeface="Calibri" panose="020F0502020204030204" pitchFamily="34" charset="0"/>
              </a:rPr>
              <a:t>Empresas de Sistemas</a:t>
            </a:r>
          </a:p>
          <a:p>
            <a:pPr algn="ctr"/>
            <a:r>
              <a:rPr lang="pt-BR" altLang="ja-JP" sz="2000" dirty="0">
                <a:latin typeface="Calibri" panose="020F0502020204030204" pitchFamily="34" charset="0"/>
                <a:cs typeface="Calibri" panose="020F0502020204030204" pitchFamily="34" charset="0"/>
              </a:rPr>
              <a:t>Etc.</a:t>
            </a:r>
            <a:endParaRPr lang="pt-BR" sz="2000" dirty="0">
              <a:latin typeface="Calibri" panose="020F0502020204030204" pitchFamily="34" charset="0"/>
              <a:cs typeface="Calibri" panose="020F0502020204030204" pitchFamily="34" charset="0"/>
            </a:endParaRPr>
          </a:p>
        </p:txBody>
      </p:sp>
      <p:sp>
        <p:nvSpPr>
          <p:cNvPr id="29" name="AutoShape 12">
            <a:extLst>
              <a:ext uri="{FF2B5EF4-FFF2-40B4-BE49-F238E27FC236}">
                <a16:creationId xmlns:a16="http://schemas.microsoft.com/office/drawing/2014/main" id="{3562C64F-CB5C-0ACA-CC78-727B67A8ECDB}"/>
              </a:ext>
            </a:extLst>
          </p:cNvPr>
          <p:cNvSpPr>
            <a:spLocks noChangeArrowheads="1"/>
          </p:cNvSpPr>
          <p:nvPr/>
        </p:nvSpPr>
        <p:spPr bwMode="auto">
          <a:xfrm>
            <a:off x="4734294" y="2573291"/>
            <a:ext cx="1331656" cy="1022107"/>
          </a:xfrm>
          <a:prstGeom prst="roundRect">
            <a:avLst>
              <a:gd name="adj" fmla="val 16667"/>
            </a:avLst>
          </a:prstGeom>
          <a:solidFill>
            <a:srgbClr val="CC99FF">
              <a:alpha val="52000"/>
            </a:srgbClr>
          </a:solidFill>
          <a:ln>
            <a:noFill/>
          </a:ln>
          <a:effectLst/>
        </p:spPr>
        <p:txBody>
          <a:bodyPr wrap="none" anchor="ctr"/>
          <a:lstStyle/>
          <a:p>
            <a:pPr algn="ctr"/>
            <a:r>
              <a:rPr lang="pt-BR" sz="2000" dirty="0">
                <a:latin typeface="Calibri" panose="020F0502020204030204" pitchFamily="34" charset="0"/>
                <a:cs typeface="Calibri" panose="020F0502020204030204" pitchFamily="34" charset="0"/>
              </a:rPr>
              <a:t>Farmácias</a:t>
            </a:r>
          </a:p>
          <a:p>
            <a:pPr algn="ctr"/>
            <a:r>
              <a:rPr lang="pt-BR" sz="2000" dirty="0">
                <a:latin typeface="Calibri" panose="020F0502020204030204" pitchFamily="34" charset="0"/>
                <a:cs typeface="Calibri" panose="020F0502020204030204" pitchFamily="34" charset="0"/>
              </a:rPr>
              <a:t>PBM</a:t>
            </a:r>
          </a:p>
        </p:txBody>
      </p:sp>
      <p:sp>
        <p:nvSpPr>
          <p:cNvPr id="30" name="AutoShape 13">
            <a:extLst>
              <a:ext uri="{FF2B5EF4-FFF2-40B4-BE49-F238E27FC236}">
                <a16:creationId xmlns:a16="http://schemas.microsoft.com/office/drawing/2014/main" id="{E88B7278-1532-E52A-4693-68D379551373}"/>
              </a:ext>
            </a:extLst>
          </p:cNvPr>
          <p:cNvSpPr>
            <a:spLocks noChangeArrowheads="1"/>
          </p:cNvSpPr>
          <p:nvPr/>
        </p:nvSpPr>
        <p:spPr bwMode="auto">
          <a:xfrm>
            <a:off x="10702654" y="2937186"/>
            <a:ext cx="1539637" cy="984037"/>
          </a:xfrm>
          <a:prstGeom prst="roundRect">
            <a:avLst>
              <a:gd name="adj"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pt-BR" sz="2000" dirty="0">
                <a:latin typeface="Calibri" panose="020F0502020204030204" pitchFamily="34" charset="0"/>
                <a:cs typeface="Calibri" panose="020F0502020204030204" pitchFamily="34" charset="0"/>
              </a:rPr>
              <a:t>Regula</a:t>
            </a:r>
            <a:r>
              <a:rPr lang="pt-BR" altLang="ja-JP" sz="2000" dirty="0">
                <a:latin typeface="Calibri" panose="020F0502020204030204" pitchFamily="34" charset="0"/>
                <a:cs typeface="Calibri" panose="020F0502020204030204" pitchFamily="34" charset="0"/>
              </a:rPr>
              <a:t>ção</a:t>
            </a:r>
          </a:p>
          <a:p>
            <a:pPr algn="ctr"/>
            <a:r>
              <a:rPr lang="pt-BR" altLang="ja-JP" sz="2000" dirty="0">
                <a:latin typeface="Calibri" panose="020F0502020204030204" pitchFamily="34" charset="0"/>
                <a:cs typeface="Calibri" panose="020F0502020204030204" pitchFamily="34" charset="0"/>
              </a:rPr>
              <a:t> Consultorias</a:t>
            </a:r>
          </a:p>
          <a:p>
            <a:pPr algn="ctr"/>
            <a:r>
              <a:rPr lang="pt-BR" altLang="ja-JP" sz="2000" dirty="0">
                <a:latin typeface="Calibri" panose="020F0502020204030204" pitchFamily="34" charset="0"/>
                <a:cs typeface="Calibri" panose="020F0502020204030204" pitchFamily="34" charset="0"/>
              </a:rPr>
              <a:t>Auditorias</a:t>
            </a:r>
            <a:endParaRPr lang="pt-BR" sz="2000" dirty="0">
              <a:latin typeface="Calibri" panose="020F0502020204030204" pitchFamily="34" charset="0"/>
              <a:cs typeface="Calibri" panose="020F0502020204030204" pitchFamily="34" charset="0"/>
            </a:endParaRPr>
          </a:p>
        </p:txBody>
      </p:sp>
      <p:sp>
        <p:nvSpPr>
          <p:cNvPr id="31" name="AutoShape 9">
            <a:extLst>
              <a:ext uri="{FF2B5EF4-FFF2-40B4-BE49-F238E27FC236}">
                <a16:creationId xmlns:a16="http://schemas.microsoft.com/office/drawing/2014/main" id="{A8D2C5B7-7DCC-352E-EE4B-1C006FE325EC}"/>
              </a:ext>
            </a:extLst>
          </p:cNvPr>
          <p:cNvSpPr>
            <a:spLocks noChangeArrowheads="1"/>
          </p:cNvSpPr>
          <p:nvPr/>
        </p:nvSpPr>
        <p:spPr bwMode="auto">
          <a:xfrm>
            <a:off x="2957970" y="2202267"/>
            <a:ext cx="1739859" cy="1935698"/>
          </a:xfrm>
          <a:prstGeom prst="roundRect">
            <a:avLst>
              <a:gd name="adj" fmla="val 16667"/>
            </a:avLst>
          </a:prstGeom>
          <a:solidFill>
            <a:srgbClr val="CC99FF">
              <a:alpha val="52000"/>
            </a:srgbClr>
          </a:solidFill>
          <a:ln>
            <a:noFill/>
          </a:ln>
          <a:effectLst/>
          <a:extLst>
            <a:ext uri="{91240B29-F687-4f45-9708-019B960494DF}">
              <a14:hiddenLine xmlns:a14="http://schemas.microsoft.com/office/drawing/2010/main" xmlns="" w="9525">
                <a:solidFill>
                  <a:srgbClr val="FF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altLang="ja-JP" sz="2000" dirty="0">
                <a:latin typeface="Calibri" panose="020F0502020204030204" pitchFamily="34" charset="0"/>
                <a:cs typeface="Calibri" panose="020F0502020204030204" pitchFamily="34" charset="0"/>
              </a:rPr>
              <a:t>EAP</a:t>
            </a:r>
          </a:p>
          <a:p>
            <a:pPr algn="ctr"/>
            <a:r>
              <a:rPr lang="pt-BR" altLang="ja-JP" sz="2000" dirty="0">
                <a:latin typeface="Calibri" panose="020F0502020204030204" pitchFamily="34" charset="0"/>
                <a:cs typeface="Calibri" panose="020F0502020204030204" pitchFamily="34" charset="0"/>
              </a:rPr>
              <a:t>E-</a:t>
            </a:r>
            <a:r>
              <a:rPr lang="pt-BR" altLang="ja-JP" sz="2000" dirty="0" err="1">
                <a:latin typeface="Calibri" panose="020F0502020204030204" pitchFamily="34" charset="0"/>
                <a:cs typeface="Calibri" panose="020F0502020204030204" pitchFamily="34" charset="0"/>
              </a:rPr>
              <a:t>health</a:t>
            </a:r>
            <a:endParaRPr lang="pt-BR" altLang="ja-JP" sz="2000" dirty="0">
              <a:latin typeface="Calibri" panose="020F0502020204030204" pitchFamily="34" charset="0"/>
              <a:cs typeface="Calibri" panose="020F0502020204030204" pitchFamily="34" charset="0"/>
            </a:endParaRPr>
          </a:p>
          <a:p>
            <a:pPr algn="ctr"/>
            <a:r>
              <a:rPr lang="pt-BR" altLang="ja-JP" sz="2000" dirty="0" err="1">
                <a:latin typeface="Calibri" panose="020F0502020204030204" pitchFamily="34" charset="0"/>
                <a:cs typeface="Calibri" panose="020F0502020204030204" pitchFamily="34" charset="0"/>
              </a:rPr>
              <a:t>Wereables</a:t>
            </a:r>
            <a:endParaRPr lang="pt-BR" altLang="ja-JP" sz="2000" dirty="0">
              <a:latin typeface="Calibri" panose="020F0502020204030204" pitchFamily="34" charset="0"/>
              <a:cs typeface="Calibri" panose="020F0502020204030204" pitchFamily="34" charset="0"/>
            </a:endParaRPr>
          </a:p>
          <a:p>
            <a:pPr algn="ctr"/>
            <a:r>
              <a:rPr lang="pt-BR" altLang="ja-JP" sz="2000" dirty="0">
                <a:latin typeface="Calibri" panose="020F0502020204030204" pitchFamily="34" charset="0"/>
                <a:cs typeface="Calibri" panose="020F0502020204030204" pitchFamily="34" charset="0"/>
              </a:rPr>
              <a:t>Cartões Desc.</a:t>
            </a:r>
          </a:p>
          <a:p>
            <a:pPr algn="ctr"/>
            <a:r>
              <a:rPr lang="pt-BR" altLang="ja-JP" sz="2000" dirty="0">
                <a:latin typeface="Calibri" panose="020F0502020204030204" pitchFamily="34" charset="0"/>
                <a:cs typeface="Calibri" panose="020F0502020204030204" pitchFamily="34" charset="0"/>
              </a:rPr>
              <a:t>Etc.</a:t>
            </a:r>
          </a:p>
        </p:txBody>
      </p:sp>
      <p:sp>
        <p:nvSpPr>
          <p:cNvPr id="32" name="Line 20">
            <a:extLst>
              <a:ext uri="{FF2B5EF4-FFF2-40B4-BE49-F238E27FC236}">
                <a16:creationId xmlns:a16="http://schemas.microsoft.com/office/drawing/2014/main" id="{E3D69BDF-FEC4-8E13-9496-C22D43FAB29A}"/>
              </a:ext>
            </a:extLst>
          </p:cNvPr>
          <p:cNvSpPr>
            <a:spLocks noChangeShapeType="1"/>
          </p:cNvSpPr>
          <p:nvPr/>
        </p:nvSpPr>
        <p:spPr bwMode="auto">
          <a:xfrm flipH="1" flipV="1">
            <a:off x="4498240" y="4241478"/>
            <a:ext cx="855571" cy="3056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33" name="AutoShape 12">
            <a:extLst>
              <a:ext uri="{FF2B5EF4-FFF2-40B4-BE49-F238E27FC236}">
                <a16:creationId xmlns:a16="http://schemas.microsoft.com/office/drawing/2014/main" id="{D1083C8C-93B5-DF3A-84A8-8DBC3F8765B3}"/>
              </a:ext>
            </a:extLst>
          </p:cNvPr>
          <p:cNvSpPr>
            <a:spLocks noChangeArrowheads="1"/>
          </p:cNvSpPr>
          <p:nvPr/>
        </p:nvSpPr>
        <p:spPr bwMode="auto">
          <a:xfrm>
            <a:off x="6995146" y="2937185"/>
            <a:ext cx="1665968" cy="1009162"/>
          </a:xfrm>
          <a:prstGeom prst="roundRect">
            <a:avLst>
              <a:gd name="adj" fmla="val 16667"/>
            </a:avLst>
          </a:prstGeom>
          <a:solidFill>
            <a:srgbClr val="C0C0C0">
              <a:alpha val="67999"/>
            </a:srgbClr>
          </a:solidFill>
          <a:ln w="9525">
            <a:solidFill>
              <a:srgbClr val="C0C0C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a:r>
              <a:rPr lang="pt-BR" sz="2000" dirty="0">
                <a:latin typeface="Calibri" panose="020F0502020204030204" pitchFamily="34" charset="0"/>
                <a:cs typeface="Calibri" panose="020F0502020204030204" pitchFamily="34" charset="0"/>
              </a:rPr>
              <a:t>Corretores</a:t>
            </a:r>
          </a:p>
          <a:p>
            <a:pPr algn="ctr"/>
            <a:r>
              <a:rPr lang="pt-BR" sz="2000" dirty="0">
                <a:latin typeface="Calibri" panose="020F0502020204030204" pitchFamily="34" charset="0"/>
                <a:cs typeface="Calibri" panose="020F0502020204030204" pitchFamily="34" charset="0"/>
              </a:rPr>
              <a:t>de Benefícios</a:t>
            </a:r>
            <a:endParaRPr lang="pt-BR" sz="2000" dirty="0">
              <a:solidFill>
                <a:schemeClr val="bg1"/>
              </a:solidFill>
              <a:latin typeface="Calibri" panose="020F0502020204030204" pitchFamily="34" charset="0"/>
              <a:cs typeface="Calibri" panose="020F0502020204030204" pitchFamily="34" charset="0"/>
            </a:endParaRPr>
          </a:p>
        </p:txBody>
      </p:sp>
      <p:sp>
        <p:nvSpPr>
          <p:cNvPr id="34" name="Oval 17">
            <a:extLst>
              <a:ext uri="{FF2B5EF4-FFF2-40B4-BE49-F238E27FC236}">
                <a16:creationId xmlns:a16="http://schemas.microsoft.com/office/drawing/2014/main" id="{9131D1D5-2187-EC06-2D30-54FCF85142FF}"/>
              </a:ext>
            </a:extLst>
          </p:cNvPr>
          <p:cNvSpPr>
            <a:spLocks noChangeArrowheads="1"/>
          </p:cNvSpPr>
          <p:nvPr/>
        </p:nvSpPr>
        <p:spPr bwMode="auto">
          <a:xfrm>
            <a:off x="14486903" y="5750162"/>
            <a:ext cx="1027629" cy="979013"/>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endParaRPr lang="pt-BR" sz="1600" dirty="0">
              <a:latin typeface="Calibri" panose="020F0502020204030204" pitchFamily="34" charset="0"/>
              <a:cs typeface="Calibri" panose="020F0502020204030204" pitchFamily="34" charset="0"/>
            </a:endParaRPr>
          </a:p>
          <a:p>
            <a:pPr algn="ctr"/>
            <a:r>
              <a:rPr lang="pt-BR" sz="1600" dirty="0">
                <a:latin typeface="Calibri" panose="020F0502020204030204" pitchFamily="34" charset="0"/>
                <a:cs typeface="Calibri" panose="020F0502020204030204" pitchFamily="34" charset="0"/>
              </a:rPr>
              <a:t>CFM</a:t>
            </a:r>
            <a:endParaRPr lang="pt-BR" sz="1600" dirty="0">
              <a:solidFill>
                <a:schemeClr val="bg1"/>
              </a:solidFill>
              <a:latin typeface="Calibri" panose="020F0502020204030204" pitchFamily="34" charset="0"/>
              <a:cs typeface="Calibri" panose="020F0502020204030204" pitchFamily="34" charset="0"/>
            </a:endParaRPr>
          </a:p>
          <a:p>
            <a:pPr algn="ctr"/>
            <a:endParaRPr lang="pt-BR" sz="1600" dirty="0">
              <a:latin typeface="Calibri" panose="020F0502020204030204" pitchFamily="34" charset="0"/>
              <a:cs typeface="Calibri" panose="020F0502020204030204" pitchFamily="34" charset="0"/>
            </a:endParaRPr>
          </a:p>
        </p:txBody>
      </p:sp>
      <p:sp>
        <p:nvSpPr>
          <p:cNvPr id="35" name="Oval 17">
            <a:extLst>
              <a:ext uri="{FF2B5EF4-FFF2-40B4-BE49-F238E27FC236}">
                <a16:creationId xmlns:a16="http://schemas.microsoft.com/office/drawing/2014/main" id="{8305A646-214E-1CB8-78D7-CBAAFE38B0E4}"/>
              </a:ext>
            </a:extLst>
          </p:cNvPr>
          <p:cNvSpPr>
            <a:spLocks noChangeArrowheads="1"/>
          </p:cNvSpPr>
          <p:nvPr/>
        </p:nvSpPr>
        <p:spPr bwMode="auto">
          <a:xfrm>
            <a:off x="14486903" y="6636038"/>
            <a:ext cx="1027629" cy="979013"/>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endParaRPr lang="pt-BR" sz="1600" dirty="0">
              <a:latin typeface="Calibri" panose="020F0502020204030204" pitchFamily="34" charset="0"/>
              <a:cs typeface="Calibri" panose="020F0502020204030204" pitchFamily="34" charset="0"/>
            </a:endParaRPr>
          </a:p>
          <a:p>
            <a:pPr algn="ctr"/>
            <a:r>
              <a:rPr lang="pt-BR" sz="1600" dirty="0">
                <a:latin typeface="Calibri" panose="020F0502020204030204" pitchFamily="34" charset="0"/>
                <a:cs typeface="Calibri" panose="020F0502020204030204" pitchFamily="34" charset="0"/>
              </a:rPr>
              <a:t>COREN</a:t>
            </a:r>
            <a:endParaRPr lang="pt-BR" sz="1600" dirty="0">
              <a:solidFill>
                <a:schemeClr val="bg1"/>
              </a:solidFill>
              <a:latin typeface="Calibri" panose="020F0502020204030204" pitchFamily="34" charset="0"/>
              <a:cs typeface="Calibri" panose="020F0502020204030204" pitchFamily="34" charset="0"/>
            </a:endParaRPr>
          </a:p>
          <a:p>
            <a:pPr algn="ctr"/>
            <a:endParaRPr lang="pt-BR" sz="1600" dirty="0">
              <a:latin typeface="Calibri" panose="020F0502020204030204" pitchFamily="34" charset="0"/>
              <a:cs typeface="Calibri" panose="020F0502020204030204" pitchFamily="34" charset="0"/>
            </a:endParaRPr>
          </a:p>
        </p:txBody>
      </p:sp>
      <p:sp>
        <p:nvSpPr>
          <p:cNvPr id="36" name="Oval 17">
            <a:extLst>
              <a:ext uri="{FF2B5EF4-FFF2-40B4-BE49-F238E27FC236}">
                <a16:creationId xmlns:a16="http://schemas.microsoft.com/office/drawing/2014/main" id="{7313B602-6F6A-9D04-8F18-D95D6ED4A1B7}"/>
              </a:ext>
            </a:extLst>
          </p:cNvPr>
          <p:cNvSpPr>
            <a:spLocks noChangeArrowheads="1"/>
          </p:cNvSpPr>
          <p:nvPr/>
        </p:nvSpPr>
        <p:spPr bwMode="auto">
          <a:xfrm>
            <a:off x="14486903" y="7469450"/>
            <a:ext cx="1027629" cy="979013"/>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endParaRPr lang="pt-BR" sz="1600" dirty="0">
              <a:latin typeface="Calibri" panose="020F0502020204030204" pitchFamily="34" charset="0"/>
              <a:cs typeface="Calibri" panose="020F0502020204030204" pitchFamily="34" charset="0"/>
            </a:endParaRPr>
          </a:p>
          <a:p>
            <a:pPr algn="ctr"/>
            <a:r>
              <a:rPr lang="pt-BR" sz="1600" dirty="0">
                <a:latin typeface="Calibri" panose="020F0502020204030204" pitchFamily="34" charset="0"/>
                <a:cs typeface="Calibri" panose="020F0502020204030204" pitchFamily="34" charset="0"/>
              </a:rPr>
              <a:t>CREFITO</a:t>
            </a:r>
            <a:endParaRPr lang="pt-BR" sz="1600" dirty="0">
              <a:solidFill>
                <a:schemeClr val="bg1"/>
              </a:solidFill>
              <a:latin typeface="Calibri" panose="020F0502020204030204" pitchFamily="34" charset="0"/>
              <a:cs typeface="Calibri" panose="020F0502020204030204" pitchFamily="34" charset="0"/>
            </a:endParaRPr>
          </a:p>
          <a:p>
            <a:pPr algn="ctr"/>
            <a:endParaRPr lang="pt-BR" sz="1600" dirty="0">
              <a:latin typeface="Calibri" panose="020F0502020204030204" pitchFamily="34" charset="0"/>
              <a:cs typeface="Calibri" panose="020F0502020204030204" pitchFamily="34" charset="0"/>
            </a:endParaRPr>
          </a:p>
        </p:txBody>
      </p:sp>
      <p:sp>
        <p:nvSpPr>
          <p:cNvPr id="37" name="Oval 17">
            <a:extLst>
              <a:ext uri="{FF2B5EF4-FFF2-40B4-BE49-F238E27FC236}">
                <a16:creationId xmlns:a16="http://schemas.microsoft.com/office/drawing/2014/main" id="{0485481A-ECF0-7E5C-3021-E30A9C7BDA0C}"/>
              </a:ext>
            </a:extLst>
          </p:cNvPr>
          <p:cNvSpPr>
            <a:spLocks noChangeArrowheads="1"/>
          </p:cNvSpPr>
          <p:nvPr/>
        </p:nvSpPr>
        <p:spPr bwMode="auto">
          <a:xfrm>
            <a:off x="14486903" y="8297950"/>
            <a:ext cx="1027629" cy="979013"/>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endParaRPr lang="pt-BR" sz="1600" dirty="0">
              <a:latin typeface="Calibri" panose="020F0502020204030204" pitchFamily="34" charset="0"/>
              <a:cs typeface="Calibri" panose="020F0502020204030204" pitchFamily="34" charset="0"/>
            </a:endParaRPr>
          </a:p>
          <a:p>
            <a:pPr algn="ctr"/>
            <a:r>
              <a:rPr lang="pt-BR" sz="1600" dirty="0">
                <a:latin typeface="Calibri" panose="020F0502020204030204" pitchFamily="34" charset="0"/>
                <a:cs typeface="Calibri" panose="020F0502020204030204" pitchFamily="34" charset="0"/>
              </a:rPr>
              <a:t>Etc.</a:t>
            </a:r>
            <a:endParaRPr lang="pt-BR" sz="1600" dirty="0">
              <a:solidFill>
                <a:schemeClr val="bg1"/>
              </a:solidFill>
              <a:latin typeface="Calibri" panose="020F0502020204030204" pitchFamily="34" charset="0"/>
              <a:cs typeface="Calibri" panose="020F0502020204030204" pitchFamily="34" charset="0"/>
            </a:endParaRPr>
          </a:p>
          <a:p>
            <a:pPr algn="ctr"/>
            <a:endParaRPr lang="pt-BR" sz="1600" dirty="0">
              <a:latin typeface="Calibri" panose="020F0502020204030204" pitchFamily="34" charset="0"/>
              <a:cs typeface="Calibri" panose="020F0502020204030204" pitchFamily="34" charset="0"/>
            </a:endParaRPr>
          </a:p>
        </p:txBody>
      </p:sp>
      <p:sp>
        <p:nvSpPr>
          <p:cNvPr id="38" name="Oval 17">
            <a:extLst>
              <a:ext uri="{FF2B5EF4-FFF2-40B4-BE49-F238E27FC236}">
                <a16:creationId xmlns:a16="http://schemas.microsoft.com/office/drawing/2014/main" id="{0A988AA2-A715-22B6-0ABE-E25AB924CFD5}"/>
              </a:ext>
            </a:extLst>
          </p:cNvPr>
          <p:cNvSpPr>
            <a:spLocks noChangeArrowheads="1"/>
          </p:cNvSpPr>
          <p:nvPr/>
        </p:nvSpPr>
        <p:spPr bwMode="auto">
          <a:xfrm>
            <a:off x="14486902" y="4916750"/>
            <a:ext cx="1027629" cy="979013"/>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endParaRPr lang="pt-BR" sz="1600" dirty="0">
              <a:latin typeface="Calibri" panose="020F0502020204030204" pitchFamily="34" charset="0"/>
              <a:cs typeface="Calibri" panose="020F0502020204030204" pitchFamily="34" charset="0"/>
            </a:endParaRPr>
          </a:p>
          <a:p>
            <a:pPr algn="ctr"/>
            <a:r>
              <a:rPr lang="pt-BR" sz="1600" dirty="0">
                <a:latin typeface="Calibri" panose="020F0502020204030204" pitchFamily="34" charset="0"/>
                <a:cs typeface="Calibri" panose="020F0502020204030204" pitchFamily="34" charset="0"/>
              </a:rPr>
              <a:t>AMB</a:t>
            </a:r>
            <a:endParaRPr lang="pt-BR" sz="1600" dirty="0">
              <a:solidFill>
                <a:schemeClr val="bg1"/>
              </a:solidFill>
              <a:latin typeface="Calibri" panose="020F0502020204030204" pitchFamily="34" charset="0"/>
              <a:cs typeface="Calibri" panose="020F0502020204030204" pitchFamily="34" charset="0"/>
            </a:endParaRPr>
          </a:p>
          <a:p>
            <a:pPr algn="ctr"/>
            <a:endParaRPr lang="pt-BR" sz="1600" dirty="0">
              <a:latin typeface="Calibri" panose="020F0502020204030204" pitchFamily="34" charset="0"/>
              <a:cs typeface="Calibri" panose="020F0502020204030204" pitchFamily="34" charset="0"/>
            </a:endParaRPr>
          </a:p>
        </p:txBody>
      </p:sp>
      <p:sp>
        <p:nvSpPr>
          <p:cNvPr id="39" name="Oval 17">
            <a:extLst>
              <a:ext uri="{FF2B5EF4-FFF2-40B4-BE49-F238E27FC236}">
                <a16:creationId xmlns:a16="http://schemas.microsoft.com/office/drawing/2014/main" id="{9C747E26-F7BB-9667-D8B7-D20F657043D0}"/>
              </a:ext>
            </a:extLst>
          </p:cNvPr>
          <p:cNvSpPr>
            <a:spLocks noChangeArrowheads="1"/>
          </p:cNvSpPr>
          <p:nvPr/>
        </p:nvSpPr>
        <p:spPr bwMode="auto">
          <a:xfrm>
            <a:off x="9246036" y="7270054"/>
            <a:ext cx="1027629" cy="979013"/>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endParaRPr lang="pt-BR" sz="1600" dirty="0">
              <a:latin typeface="Calibri" panose="020F0502020204030204" pitchFamily="34" charset="0"/>
              <a:cs typeface="Calibri" panose="020F0502020204030204" pitchFamily="34" charset="0"/>
            </a:endParaRPr>
          </a:p>
          <a:p>
            <a:pPr algn="ctr"/>
            <a:r>
              <a:rPr lang="pt-BR" sz="1600" dirty="0">
                <a:latin typeface="Calibri" panose="020F0502020204030204" pitchFamily="34" charset="0"/>
                <a:cs typeface="Calibri" panose="020F0502020204030204" pitchFamily="34" charset="0"/>
              </a:rPr>
              <a:t>ANS</a:t>
            </a:r>
            <a:endParaRPr lang="pt-BR" sz="1600" dirty="0">
              <a:solidFill>
                <a:schemeClr val="bg1"/>
              </a:solidFill>
              <a:latin typeface="Calibri" panose="020F0502020204030204" pitchFamily="34" charset="0"/>
              <a:cs typeface="Calibri" panose="020F0502020204030204" pitchFamily="34" charset="0"/>
            </a:endParaRPr>
          </a:p>
          <a:p>
            <a:pPr algn="ctr"/>
            <a:endParaRPr lang="pt-BR" sz="1600" dirty="0">
              <a:latin typeface="Calibri" panose="020F0502020204030204" pitchFamily="34" charset="0"/>
              <a:cs typeface="Calibri" panose="020F0502020204030204" pitchFamily="34" charset="0"/>
            </a:endParaRPr>
          </a:p>
        </p:txBody>
      </p:sp>
      <p:sp>
        <p:nvSpPr>
          <p:cNvPr id="40" name="Oval 17">
            <a:extLst>
              <a:ext uri="{FF2B5EF4-FFF2-40B4-BE49-F238E27FC236}">
                <a16:creationId xmlns:a16="http://schemas.microsoft.com/office/drawing/2014/main" id="{A12B11EA-4492-FB59-0ED8-13106C13CB72}"/>
              </a:ext>
            </a:extLst>
          </p:cNvPr>
          <p:cNvSpPr>
            <a:spLocks noChangeArrowheads="1"/>
          </p:cNvSpPr>
          <p:nvPr/>
        </p:nvSpPr>
        <p:spPr bwMode="auto">
          <a:xfrm>
            <a:off x="9168069" y="1809847"/>
            <a:ext cx="1027629" cy="979013"/>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endParaRPr lang="pt-BR" sz="1600" dirty="0">
              <a:latin typeface="Calibri" panose="020F0502020204030204" pitchFamily="34" charset="0"/>
              <a:cs typeface="Calibri" panose="020F0502020204030204" pitchFamily="34" charset="0"/>
            </a:endParaRPr>
          </a:p>
          <a:p>
            <a:pPr algn="ctr"/>
            <a:r>
              <a:rPr lang="pt-BR" sz="1600" dirty="0">
                <a:latin typeface="Calibri" panose="020F0502020204030204" pitchFamily="34" charset="0"/>
                <a:cs typeface="Calibri" panose="020F0502020204030204" pitchFamily="34" charset="0"/>
              </a:rPr>
              <a:t>ANVISA</a:t>
            </a:r>
            <a:endParaRPr lang="pt-BR" sz="1600" dirty="0">
              <a:solidFill>
                <a:schemeClr val="bg1"/>
              </a:solidFill>
              <a:latin typeface="Calibri" panose="020F0502020204030204" pitchFamily="34" charset="0"/>
              <a:cs typeface="Calibri" panose="020F0502020204030204" pitchFamily="34" charset="0"/>
            </a:endParaRPr>
          </a:p>
          <a:p>
            <a:pPr algn="ctr"/>
            <a:endParaRPr lang="pt-BR" sz="1600" dirty="0">
              <a:latin typeface="Calibri" panose="020F0502020204030204" pitchFamily="34" charset="0"/>
              <a:cs typeface="Calibri" panose="020F0502020204030204" pitchFamily="34" charset="0"/>
            </a:endParaRPr>
          </a:p>
        </p:txBody>
      </p:sp>
      <p:sp>
        <p:nvSpPr>
          <p:cNvPr id="41" name="Oval 17">
            <a:extLst>
              <a:ext uri="{FF2B5EF4-FFF2-40B4-BE49-F238E27FC236}">
                <a16:creationId xmlns:a16="http://schemas.microsoft.com/office/drawing/2014/main" id="{6726AA22-6476-7BCF-4639-ADF50BBD7664}"/>
              </a:ext>
            </a:extLst>
          </p:cNvPr>
          <p:cNvSpPr>
            <a:spLocks noChangeArrowheads="1"/>
          </p:cNvSpPr>
          <p:nvPr/>
        </p:nvSpPr>
        <p:spPr bwMode="auto">
          <a:xfrm>
            <a:off x="2948294" y="6765126"/>
            <a:ext cx="1027629" cy="979013"/>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endParaRPr lang="pt-BR" sz="1600" dirty="0">
              <a:latin typeface="Calibri" panose="020F0502020204030204" pitchFamily="34" charset="0"/>
              <a:cs typeface="Calibri" panose="020F0502020204030204" pitchFamily="34" charset="0"/>
            </a:endParaRPr>
          </a:p>
          <a:p>
            <a:pPr algn="ctr"/>
            <a:r>
              <a:rPr lang="pt-BR" sz="1600" dirty="0">
                <a:latin typeface="Calibri" panose="020F0502020204030204" pitchFamily="34" charset="0"/>
                <a:cs typeface="Calibri" panose="020F0502020204030204" pitchFamily="34" charset="0"/>
              </a:rPr>
              <a:t>MS</a:t>
            </a:r>
            <a:endParaRPr lang="pt-BR" sz="1600" dirty="0">
              <a:solidFill>
                <a:schemeClr val="bg1"/>
              </a:solidFill>
              <a:latin typeface="Calibri" panose="020F0502020204030204" pitchFamily="34" charset="0"/>
              <a:cs typeface="Calibri" panose="020F0502020204030204" pitchFamily="34" charset="0"/>
            </a:endParaRPr>
          </a:p>
          <a:p>
            <a:pPr algn="ctr"/>
            <a:endParaRPr lang="pt-BR" sz="1600" dirty="0">
              <a:latin typeface="Calibri" panose="020F0502020204030204" pitchFamily="34" charset="0"/>
              <a:cs typeface="Calibri" panose="020F0502020204030204" pitchFamily="34" charset="0"/>
            </a:endParaRPr>
          </a:p>
        </p:txBody>
      </p:sp>
      <p:sp>
        <p:nvSpPr>
          <p:cNvPr id="42" name="Line 20">
            <a:extLst>
              <a:ext uri="{FF2B5EF4-FFF2-40B4-BE49-F238E27FC236}">
                <a16:creationId xmlns:a16="http://schemas.microsoft.com/office/drawing/2014/main" id="{4ABC20FA-FFD5-BC7D-7E97-F655E7D9430D}"/>
              </a:ext>
            </a:extLst>
          </p:cNvPr>
          <p:cNvSpPr>
            <a:spLocks noChangeShapeType="1"/>
          </p:cNvSpPr>
          <p:nvPr/>
        </p:nvSpPr>
        <p:spPr bwMode="auto">
          <a:xfrm flipV="1">
            <a:off x="14128903" y="8171278"/>
            <a:ext cx="0" cy="27718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43" name="Line 23">
            <a:extLst>
              <a:ext uri="{FF2B5EF4-FFF2-40B4-BE49-F238E27FC236}">
                <a16:creationId xmlns:a16="http://schemas.microsoft.com/office/drawing/2014/main" id="{E2BE2E2E-62D5-0D04-89F6-5CFAEE40C87F}"/>
              </a:ext>
            </a:extLst>
          </p:cNvPr>
          <p:cNvSpPr>
            <a:spLocks noChangeShapeType="1"/>
          </p:cNvSpPr>
          <p:nvPr/>
        </p:nvSpPr>
        <p:spPr bwMode="auto">
          <a:xfrm>
            <a:off x="5982783" y="8448462"/>
            <a:ext cx="8146121" cy="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44" name="Retângulo 43">
            <a:extLst>
              <a:ext uri="{FF2B5EF4-FFF2-40B4-BE49-F238E27FC236}">
                <a16:creationId xmlns:a16="http://schemas.microsoft.com/office/drawing/2014/main" id="{8AA09705-CE22-53CC-1CDF-3D2E7120F96F}"/>
              </a:ext>
            </a:extLst>
          </p:cNvPr>
          <p:cNvSpPr/>
          <p:nvPr/>
        </p:nvSpPr>
        <p:spPr>
          <a:xfrm>
            <a:off x="2803702" y="9783371"/>
            <a:ext cx="5748433" cy="307777"/>
          </a:xfrm>
          <a:prstGeom prst="rect">
            <a:avLst/>
          </a:prstGeom>
        </p:spPr>
        <p:txBody>
          <a:bodyPr wrap="none">
            <a:spAutoFit/>
          </a:bodyPr>
          <a:lstStyle/>
          <a:p>
            <a:r>
              <a:rPr lang="pt-BR" sz="1400" dirty="0">
                <a:solidFill>
                  <a:schemeClr val="tx1">
                    <a:lumMod val="50000"/>
                    <a:lumOff val="50000"/>
                  </a:schemeClr>
                </a:solidFill>
                <a:latin typeface="Calibri" panose="020F0502020204030204" pitchFamily="34" charset="0"/>
                <a:cs typeface="Calibri" panose="020F0502020204030204" pitchFamily="34" charset="0"/>
              </a:rPr>
              <a:t>Fonte: Fernando Fernandes - Fronteiras da Auditoria, 2009. Atualizado, 2018</a:t>
            </a:r>
          </a:p>
        </p:txBody>
      </p:sp>
      <p:sp>
        <p:nvSpPr>
          <p:cNvPr id="2" name="Retângulo 1">
            <a:hlinkClick r:id="rId2"/>
            <a:extLst>
              <a:ext uri="{FF2B5EF4-FFF2-40B4-BE49-F238E27FC236}">
                <a16:creationId xmlns:a16="http://schemas.microsoft.com/office/drawing/2014/main" id="{F8392E60-ECCE-5C88-D623-D7B6E6168BE3}"/>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558540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71800" y="298860"/>
            <a:ext cx="40224078" cy="3840480"/>
          </a:xfrm>
          <a:noFill/>
        </p:spPr>
        <p:txBody>
          <a:bodyPr wrap="non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Números da Saúde – Setor Privado </a:t>
            </a:r>
          </a:p>
        </p:txBody>
      </p:sp>
      <p:sp>
        <p:nvSpPr>
          <p:cNvPr id="2" name="Slide Number Placeholder 1"/>
          <p:cNvSpPr>
            <a:spLocks noGrp="1"/>
          </p:cNvSpPr>
          <p:nvPr>
            <p:ph type="sldNum" sz="quarter" idx="11"/>
          </p:nvPr>
        </p:nvSpPr>
        <p:spPr/>
        <p:txBody>
          <a:bodyPr/>
          <a:lstStyle/>
          <a:p>
            <a:fld id="{4742C976-6EE8-B648-A487-D4CF3EDC6FA3}" type="slidenum">
              <a:rPr lang="pt-BR" smtClean="0"/>
              <a:pPr/>
              <a:t>63</a:t>
            </a:fld>
            <a:endParaRPr lang="pt-BR"/>
          </a:p>
        </p:txBody>
      </p:sp>
      <p:sp>
        <p:nvSpPr>
          <p:cNvPr id="4" name="CaixaDeTexto 3">
            <a:extLst>
              <a:ext uri="{FF2B5EF4-FFF2-40B4-BE49-F238E27FC236}">
                <a16:creationId xmlns:a16="http://schemas.microsoft.com/office/drawing/2014/main" id="{95A44A40-E54A-B54B-9949-2323311F03A2}"/>
              </a:ext>
            </a:extLst>
          </p:cNvPr>
          <p:cNvSpPr txBox="1"/>
          <p:nvPr/>
        </p:nvSpPr>
        <p:spPr>
          <a:xfrm>
            <a:off x="2844658" y="9834252"/>
            <a:ext cx="1733423"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ANS, dez 2022</a:t>
            </a:r>
          </a:p>
        </p:txBody>
      </p:sp>
      <p:sp>
        <p:nvSpPr>
          <p:cNvPr id="3" name="CaixaDeTexto 2">
            <a:extLst>
              <a:ext uri="{FF2B5EF4-FFF2-40B4-BE49-F238E27FC236}">
                <a16:creationId xmlns:a16="http://schemas.microsoft.com/office/drawing/2014/main" id="{E933803F-D82E-D18A-CB3E-6847A1BCC6B6}"/>
              </a:ext>
            </a:extLst>
          </p:cNvPr>
          <p:cNvSpPr txBox="1"/>
          <p:nvPr/>
        </p:nvSpPr>
        <p:spPr>
          <a:xfrm>
            <a:off x="2971801" y="895824"/>
            <a:ext cx="2755434" cy="430887"/>
          </a:xfrm>
          <a:prstGeom prst="rect">
            <a:avLst/>
          </a:prstGeom>
          <a:noFill/>
        </p:spPr>
        <p:txBody>
          <a:bodyPr wrap="none" rtlCol="0">
            <a:spAutoFit/>
          </a:bodyPr>
          <a:lstStyle/>
          <a:p>
            <a:r>
              <a:rPr lang="pt-BR" sz="2200" dirty="0">
                <a:solidFill>
                  <a:schemeClr val="tx2">
                    <a:lumMod val="75000"/>
                  </a:schemeClr>
                </a:solidFill>
                <a:latin typeface="Calibri" panose="020F0502020204030204" pitchFamily="34" charset="0"/>
                <a:cs typeface="Calibri" panose="020F0502020204030204" pitchFamily="34" charset="0"/>
              </a:rPr>
              <a:t>Composição de Preços</a:t>
            </a:r>
          </a:p>
        </p:txBody>
      </p:sp>
      <p:pic>
        <p:nvPicPr>
          <p:cNvPr id="9" name="Imagem 8" descr="Tabela&#10;&#10;Descrição gerada automaticamente">
            <a:extLst>
              <a:ext uri="{FF2B5EF4-FFF2-40B4-BE49-F238E27FC236}">
                <a16:creationId xmlns:a16="http://schemas.microsoft.com/office/drawing/2014/main" id="{6CD57C4D-F008-1E45-764F-3E540ED7B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265" y="1396597"/>
            <a:ext cx="4373763" cy="8010892"/>
          </a:xfrm>
          <a:prstGeom prst="rect">
            <a:avLst/>
          </a:prstGeom>
        </p:spPr>
      </p:pic>
      <p:pic>
        <p:nvPicPr>
          <p:cNvPr id="20" name="Imagem 19" descr="Tabela&#10;&#10;Descrição gerada automaticamente">
            <a:extLst>
              <a:ext uri="{FF2B5EF4-FFF2-40B4-BE49-F238E27FC236}">
                <a16:creationId xmlns:a16="http://schemas.microsoft.com/office/drawing/2014/main" id="{19B45C54-BD32-A2D7-F6DE-8673B3D31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64" y="4271486"/>
            <a:ext cx="3835400" cy="4140200"/>
          </a:xfrm>
          <a:prstGeom prst="rect">
            <a:avLst/>
          </a:prstGeom>
        </p:spPr>
      </p:pic>
      <p:pic>
        <p:nvPicPr>
          <p:cNvPr id="22" name="Imagem 21" descr="Tabela&#10;&#10;Descrição gerada automaticamente">
            <a:extLst>
              <a:ext uri="{FF2B5EF4-FFF2-40B4-BE49-F238E27FC236}">
                <a16:creationId xmlns:a16="http://schemas.microsoft.com/office/drawing/2014/main" id="{5911D377-B853-4B12-7F74-DC6C7115A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786" y="3743289"/>
            <a:ext cx="4114800" cy="5664200"/>
          </a:xfrm>
          <a:prstGeom prst="rect">
            <a:avLst/>
          </a:prstGeom>
        </p:spPr>
      </p:pic>
      <p:pic>
        <p:nvPicPr>
          <p:cNvPr id="24" name="Imagem 23" descr="Tabela&#10;&#10;Descrição gerada automaticamente">
            <a:extLst>
              <a:ext uri="{FF2B5EF4-FFF2-40B4-BE49-F238E27FC236}">
                <a16:creationId xmlns:a16="http://schemas.microsoft.com/office/drawing/2014/main" id="{5F4103E2-976E-344C-FEF1-61AF53E03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5732" y="1396597"/>
            <a:ext cx="3022600" cy="2222500"/>
          </a:xfrm>
          <a:prstGeom prst="rect">
            <a:avLst/>
          </a:prstGeom>
        </p:spPr>
      </p:pic>
      <p:pic>
        <p:nvPicPr>
          <p:cNvPr id="26" name="Imagem 25" descr="Tabela&#10;&#10;Descrição gerada automaticamente">
            <a:extLst>
              <a:ext uri="{FF2B5EF4-FFF2-40B4-BE49-F238E27FC236}">
                <a16:creationId xmlns:a16="http://schemas.microsoft.com/office/drawing/2014/main" id="{DBBBB1DC-B555-4365-5EEC-F4EB72C2A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064" y="1410980"/>
            <a:ext cx="3917750" cy="2530017"/>
          </a:xfrm>
          <a:prstGeom prst="rect">
            <a:avLst/>
          </a:prstGeom>
        </p:spPr>
      </p:pic>
      <p:sp>
        <p:nvSpPr>
          <p:cNvPr id="5" name="Retângulo 4">
            <a:hlinkClick r:id="rId7"/>
            <a:extLst>
              <a:ext uri="{FF2B5EF4-FFF2-40B4-BE49-F238E27FC236}">
                <a16:creationId xmlns:a16="http://schemas.microsoft.com/office/drawing/2014/main" id="{8A3BA2D1-8237-676E-DE87-D52FCC1EE99C}"/>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8" name="CaixaDeTexto 7">
            <a:extLst>
              <a:ext uri="{FF2B5EF4-FFF2-40B4-BE49-F238E27FC236}">
                <a16:creationId xmlns:a16="http://schemas.microsoft.com/office/drawing/2014/main" id="{501C2EFA-6A70-0BAA-3544-14B071B31305}"/>
              </a:ext>
            </a:extLst>
          </p:cNvPr>
          <p:cNvSpPr txBox="1"/>
          <p:nvPr/>
        </p:nvSpPr>
        <p:spPr>
          <a:xfrm>
            <a:off x="13324039" y="8086505"/>
            <a:ext cx="4100003" cy="1384995"/>
          </a:xfrm>
          <a:prstGeom prst="rect">
            <a:avLst/>
          </a:prstGeom>
          <a:noFill/>
        </p:spPr>
        <p:txBody>
          <a:bodyPr wrap="square">
            <a:spAutoFit/>
          </a:bodyPr>
          <a:lstStyle/>
          <a:p>
            <a:r>
              <a:rPr lang="pt-BR" sz="1400" i="1" dirty="0">
                <a:solidFill>
                  <a:schemeClr val="tx1">
                    <a:lumMod val="65000"/>
                    <a:lumOff val="35000"/>
                  </a:schemeClr>
                </a:solidFill>
                <a:latin typeface="Calibri" panose="020F0502020204030204" pitchFamily="34" charset="0"/>
                <a:cs typeface="Calibri" panose="020F0502020204030204" pitchFamily="34" charset="0"/>
              </a:rPr>
              <a:t>A RN 563 determina que o valor fixado para a última faixa etária (59 anos ou mais) não pode ser superior a seis vezes o valor da primeira faixa (0 a 18). Além disso, a variação acumulada entre a sétima e a décima faixas não pode ser superior à variação acumulada entre a primeira e a sétima faixas.</a:t>
            </a:r>
          </a:p>
        </p:txBody>
      </p:sp>
      <p:pic>
        <p:nvPicPr>
          <p:cNvPr id="4098" name="Picture 2">
            <a:extLst>
              <a:ext uri="{FF2B5EF4-FFF2-40B4-BE49-F238E27FC236}">
                <a16:creationId xmlns:a16="http://schemas.microsoft.com/office/drawing/2014/main" id="{3C99D343-E6EC-A91B-609C-4F4647BEB7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0012" y="2839244"/>
            <a:ext cx="4134030" cy="516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0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2DBF066-E966-4C43-951C-1FCD5744D7C3}"/>
              </a:ext>
            </a:extLst>
          </p:cNvPr>
          <p:cNvSpPr txBox="1"/>
          <p:nvPr/>
        </p:nvSpPr>
        <p:spPr>
          <a:xfrm>
            <a:off x="2663281" y="318965"/>
            <a:ext cx="4261103"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Mutualismo na Saúde</a:t>
            </a:r>
          </a:p>
        </p:txBody>
      </p:sp>
      <p:sp>
        <p:nvSpPr>
          <p:cNvPr id="6" name="Rectangle 3">
            <a:extLst>
              <a:ext uri="{FF2B5EF4-FFF2-40B4-BE49-F238E27FC236}">
                <a16:creationId xmlns:a16="http://schemas.microsoft.com/office/drawing/2014/main" id="{D6848116-6CC2-0E48-B32F-732E915804F1}"/>
              </a:ext>
            </a:extLst>
          </p:cNvPr>
          <p:cNvSpPr>
            <a:spLocks noChangeArrowheads="1"/>
          </p:cNvSpPr>
          <p:nvPr/>
        </p:nvSpPr>
        <p:spPr bwMode="auto">
          <a:xfrm>
            <a:off x="6065272" y="1310353"/>
            <a:ext cx="6157455" cy="461665"/>
          </a:xfrm>
          <a:prstGeom prst="rect">
            <a:avLst/>
          </a:prstGeom>
          <a:noFill/>
          <a:ln w="9525">
            <a:noFill/>
            <a:miter lim="800000"/>
            <a:headEnd/>
            <a:tailEnd/>
          </a:ln>
        </p:spPr>
        <p:txBody>
          <a:bodyPr wrap="none">
            <a:prstTxWarp prst="textNoShape">
              <a:avLst/>
            </a:prstTxWarp>
            <a:spAutoFit/>
          </a:bodyPr>
          <a:lstStyle/>
          <a:p>
            <a:r>
              <a:rPr lang="pt-BR" sz="2400" dirty="0">
                <a:solidFill>
                  <a:srgbClr val="666666"/>
                </a:solidFill>
                <a:latin typeface="Trebuchet MS"/>
                <a:cs typeface="Trebuchet MS"/>
              </a:rPr>
              <a:t>Muitos saud</a:t>
            </a:r>
            <a:r>
              <a:rPr lang="pt-BR" altLang="ja-JP" sz="2400" dirty="0">
                <a:solidFill>
                  <a:srgbClr val="666666"/>
                </a:solidFill>
                <a:latin typeface="Trebuchet MS"/>
                <a:cs typeface="Trebuchet MS"/>
              </a:rPr>
              <a:t>áveis financiam poucos doentes</a:t>
            </a:r>
            <a:endParaRPr lang="pt-BR" sz="2100" dirty="0">
              <a:solidFill>
                <a:srgbClr val="666666"/>
              </a:solidFill>
              <a:latin typeface="Trebuchet MS"/>
              <a:cs typeface="Trebuchet MS"/>
            </a:endParaRPr>
          </a:p>
        </p:txBody>
      </p:sp>
      <p:pic>
        <p:nvPicPr>
          <p:cNvPr id="7" name="Picture 8" descr="uti4">
            <a:extLst>
              <a:ext uri="{FF2B5EF4-FFF2-40B4-BE49-F238E27FC236}">
                <a16:creationId xmlns:a16="http://schemas.microsoft.com/office/drawing/2014/main" id="{41B962D0-7AC3-CD4D-8F4A-3BD53980AEF8}"/>
              </a:ext>
            </a:extLst>
          </p:cNvPr>
          <p:cNvPicPr>
            <a:picLocks noChangeAspect="1" noChangeArrowheads="1"/>
          </p:cNvPicPr>
          <p:nvPr/>
        </p:nvPicPr>
        <p:blipFill>
          <a:blip r:embed="rId2"/>
          <a:srcRect/>
          <a:stretch>
            <a:fillRect/>
          </a:stretch>
        </p:blipFill>
        <p:spPr bwMode="auto">
          <a:xfrm>
            <a:off x="7543800" y="2400300"/>
            <a:ext cx="3200400" cy="2400300"/>
          </a:xfrm>
          <a:prstGeom prst="rect">
            <a:avLst/>
          </a:prstGeom>
          <a:ln>
            <a:noFill/>
          </a:ln>
          <a:effectLst>
            <a:softEdge rad="112500"/>
          </a:effectLst>
        </p:spPr>
      </p:pic>
      <p:pic>
        <p:nvPicPr>
          <p:cNvPr id="8" name="Picture 9" descr="familia5">
            <a:extLst>
              <a:ext uri="{FF2B5EF4-FFF2-40B4-BE49-F238E27FC236}">
                <a16:creationId xmlns:a16="http://schemas.microsoft.com/office/drawing/2014/main" id="{842080EC-963D-CF4A-9091-1AD3E2C9C9F7}"/>
              </a:ext>
            </a:extLst>
          </p:cNvPr>
          <p:cNvPicPr>
            <a:picLocks noChangeAspect="1" noChangeArrowheads="1"/>
          </p:cNvPicPr>
          <p:nvPr/>
        </p:nvPicPr>
        <p:blipFill>
          <a:blip r:embed="rId3"/>
          <a:srcRect/>
          <a:stretch>
            <a:fillRect/>
          </a:stretch>
        </p:blipFill>
        <p:spPr bwMode="auto">
          <a:xfrm>
            <a:off x="6858001" y="4572000"/>
            <a:ext cx="4410075" cy="4095750"/>
          </a:xfrm>
          <a:prstGeom prst="rect">
            <a:avLst/>
          </a:prstGeom>
          <a:ln>
            <a:noFill/>
          </a:ln>
          <a:effectLst>
            <a:softEdge rad="112500"/>
          </a:effectLst>
        </p:spPr>
      </p:pic>
      <p:sp>
        <p:nvSpPr>
          <p:cNvPr id="9" name="Line 6">
            <a:extLst>
              <a:ext uri="{FF2B5EF4-FFF2-40B4-BE49-F238E27FC236}">
                <a16:creationId xmlns:a16="http://schemas.microsoft.com/office/drawing/2014/main" id="{4EE9E6FF-3198-884C-9620-EA18E9ADEB48}"/>
              </a:ext>
            </a:extLst>
          </p:cNvPr>
          <p:cNvSpPr>
            <a:spLocks noChangeShapeType="1"/>
          </p:cNvSpPr>
          <p:nvPr/>
        </p:nvSpPr>
        <p:spPr bwMode="auto">
          <a:xfrm flipH="1">
            <a:off x="5257800" y="1943100"/>
            <a:ext cx="3886200" cy="6743700"/>
          </a:xfrm>
          <a:prstGeom prst="line">
            <a:avLst/>
          </a:prstGeom>
          <a:noFill/>
          <a:ln w="9525">
            <a:solidFill>
              <a:schemeClr val="tx1"/>
            </a:solidFill>
            <a:round/>
            <a:headEnd/>
            <a:tailEnd/>
          </a:ln>
        </p:spPr>
        <p:txBody>
          <a:bodyPr wrap="none" anchor="ctr">
            <a:prstTxWarp prst="textNoShape">
              <a:avLst/>
            </a:prstTxWarp>
          </a:bodyPr>
          <a:lstStyle/>
          <a:p>
            <a:endParaRPr lang="pt-BR" dirty="0">
              <a:latin typeface="Calibri" panose="020F0502020204030204" pitchFamily="34" charset="0"/>
              <a:cs typeface="Calibri" panose="020F0502020204030204" pitchFamily="34" charset="0"/>
            </a:endParaRPr>
          </a:p>
        </p:txBody>
      </p:sp>
      <p:sp>
        <p:nvSpPr>
          <p:cNvPr id="10" name="Line 7">
            <a:extLst>
              <a:ext uri="{FF2B5EF4-FFF2-40B4-BE49-F238E27FC236}">
                <a16:creationId xmlns:a16="http://schemas.microsoft.com/office/drawing/2014/main" id="{587C7556-832F-2A4B-BBC4-4421BAD07C92}"/>
              </a:ext>
            </a:extLst>
          </p:cNvPr>
          <p:cNvSpPr>
            <a:spLocks noChangeShapeType="1"/>
          </p:cNvSpPr>
          <p:nvPr/>
        </p:nvSpPr>
        <p:spPr bwMode="auto">
          <a:xfrm>
            <a:off x="5257800" y="8686800"/>
            <a:ext cx="7658100" cy="0"/>
          </a:xfrm>
          <a:prstGeom prst="line">
            <a:avLst/>
          </a:prstGeom>
          <a:noFill/>
          <a:ln w="9525">
            <a:solidFill>
              <a:schemeClr val="tx1"/>
            </a:solidFill>
            <a:round/>
            <a:headEnd/>
            <a:tailEnd/>
          </a:ln>
        </p:spPr>
        <p:txBody>
          <a:bodyPr wrap="none" anchor="ctr">
            <a:prstTxWarp prst="textNoShape">
              <a:avLst/>
            </a:prstTxWarp>
          </a:bodyPr>
          <a:lstStyle/>
          <a:p>
            <a:endParaRPr lang="pt-BR" dirty="0">
              <a:latin typeface="Calibri" panose="020F0502020204030204" pitchFamily="34" charset="0"/>
              <a:cs typeface="Calibri" panose="020F0502020204030204" pitchFamily="34" charset="0"/>
            </a:endParaRPr>
          </a:p>
        </p:txBody>
      </p:sp>
      <p:sp>
        <p:nvSpPr>
          <p:cNvPr id="11" name="Line 8">
            <a:extLst>
              <a:ext uri="{FF2B5EF4-FFF2-40B4-BE49-F238E27FC236}">
                <a16:creationId xmlns:a16="http://schemas.microsoft.com/office/drawing/2014/main" id="{4E0C6503-4BA8-454B-8408-051B72987081}"/>
              </a:ext>
            </a:extLst>
          </p:cNvPr>
          <p:cNvSpPr>
            <a:spLocks noChangeShapeType="1"/>
          </p:cNvSpPr>
          <p:nvPr/>
        </p:nvSpPr>
        <p:spPr bwMode="auto">
          <a:xfrm>
            <a:off x="9144000" y="1943100"/>
            <a:ext cx="3771900" cy="6743700"/>
          </a:xfrm>
          <a:prstGeom prst="line">
            <a:avLst/>
          </a:prstGeom>
          <a:noFill/>
          <a:ln w="9525">
            <a:solidFill>
              <a:schemeClr val="tx1"/>
            </a:solidFill>
            <a:round/>
            <a:headEnd/>
            <a:tailEnd/>
          </a:ln>
        </p:spPr>
        <p:txBody>
          <a:bodyPr wrap="none" anchor="ctr">
            <a:prstTxWarp prst="textNoShape">
              <a:avLst/>
            </a:prstTxWarp>
          </a:bodyPr>
          <a:lstStyle/>
          <a:p>
            <a:endParaRPr lang="pt-BR" dirty="0">
              <a:latin typeface="Calibri" panose="020F0502020204030204" pitchFamily="34" charset="0"/>
              <a:cs typeface="Calibri" panose="020F0502020204030204" pitchFamily="34" charset="0"/>
            </a:endParaRPr>
          </a:p>
        </p:txBody>
      </p:sp>
      <p:sp>
        <p:nvSpPr>
          <p:cNvPr id="2" name="Retângulo 1">
            <a:hlinkClick r:id="rId4"/>
            <a:extLst>
              <a:ext uri="{FF2B5EF4-FFF2-40B4-BE49-F238E27FC236}">
                <a16:creationId xmlns:a16="http://schemas.microsoft.com/office/drawing/2014/main" id="{25185FCD-2889-C020-E191-94C6EF22A610}"/>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3" name="CaixaDeTexto 2">
            <a:extLst>
              <a:ext uri="{FF2B5EF4-FFF2-40B4-BE49-F238E27FC236}">
                <a16:creationId xmlns:a16="http://schemas.microsoft.com/office/drawing/2014/main" id="{7D05D77B-EEE2-5EC1-439F-F3619EC76F45}"/>
              </a:ext>
            </a:extLst>
          </p:cNvPr>
          <p:cNvSpPr txBox="1"/>
          <p:nvPr/>
        </p:nvSpPr>
        <p:spPr>
          <a:xfrm>
            <a:off x="5257800" y="8838147"/>
            <a:ext cx="3198311" cy="276999"/>
          </a:xfrm>
          <a:prstGeom prst="rect">
            <a:avLst/>
          </a:prstGeom>
          <a:noFill/>
        </p:spPr>
        <p:txBody>
          <a:bodyPr wrap="none" rtlCol="0">
            <a:spAutoFit/>
          </a:bodyPr>
          <a:lstStyle/>
          <a:p>
            <a:r>
              <a:rPr lang="pt-BR" sz="1200" i="1" dirty="0">
                <a:solidFill>
                  <a:schemeClr val="tx1">
                    <a:lumMod val="65000"/>
                    <a:lumOff val="35000"/>
                  </a:schemeClr>
                </a:solidFill>
              </a:rPr>
              <a:t>Fonte: Prof. Fernando Fernandes, Mar/2007</a:t>
            </a:r>
          </a:p>
        </p:txBody>
      </p:sp>
    </p:spTree>
    <p:extLst>
      <p:ext uri="{BB962C8B-B14F-4D97-AF65-F5344CB8AC3E}">
        <p14:creationId xmlns:p14="http://schemas.microsoft.com/office/powerpoint/2010/main" val="181948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2DBF066-E966-4C43-951C-1FCD5744D7C3}"/>
              </a:ext>
            </a:extLst>
          </p:cNvPr>
          <p:cNvSpPr txBox="1"/>
          <p:nvPr/>
        </p:nvSpPr>
        <p:spPr>
          <a:xfrm>
            <a:off x="2663281" y="318965"/>
            <a:ext cx="8379089"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Modelo de Sustentabilidade – Setor Privado</a:t>
            </a:r>
          </a:p>
        </p:txBody>
      </p:sp>
      <p:sp>
        <p:nvSpPr>
          <p:cNvPr id="4" name="Title 16">
            <a:extLst>
              <a:ext uri="{FF2B5EF4-FFF2-40B4-BE49-F238E27FC236}">
                <a16:creationId xmlns:a16="http://schemas.microsoft.com/office/drawing/2014/main" id="{277C2DD6-F59E-9943-950E-1ADFE8518CDD}"/>
              </a:ext>
            </a:extLst>
          </p:cNvPr>
          <p:cNvSpPr txBox="1">
            <a:spLocks/>
          </p:cNvSpPr>
          <p:nvPr/>
        </p:nvSpPr>
        <p:spPr>
          <a:xfrm>
            <a:off x="2857500" y="2589473"/>
            <a:ext cx="11658600" cy="2043113"/>
          </a:xfrm>
        </p:spPr>
        <p:txBody>
          <a:bodyPr/>
          <a:lst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a:lstStyle>
          <a:p>
            <a:r>
              <a:rPr lang="pt-BR" dirty="0">
                <a:latin typeface="Trebuchet MS"/>
                <a:cs typeface="Trebuchet MS"/>
              </a:rPr>
              <a:t>Os recursos ($) são para todos</a:t>
            </a:r>
          </a:p>
        </p:txBody>
      </p:sp>
      <p:sp>
        <p:nvSpPr>
          <p:cNvPr id="6" name="Rectangle 7">
            <a:extLst>
              <a:ext uri="{FF2B5EF4-FFF2-40B4-BE49-F238E27FC236}">
                <a16:creationId xmlns:a16="http://schemas.microsoft.com/office/drawing/2014/main" id="{2F2CD92B-FF27-0744-AADF-2FDF428E6D4A}"/>
              </a:ext>
            </a:extLst>
          </p:cNvPr>
          <p:cNvSpPr>
            <a:spLocks noChangeArrowheads="1"/>
          </p:cNvSpPr>
          <p:nvPr/>
        </p:nvSpPr>
        <p:spPr bwMode="auto">
          <a:xfrm>
            <a:off x="2857500" y="4136483"/>
            <a:ext cx="12458700" cy="2720938"/>
          </a:xfrm>
          <a:prstGeom prst="rect">
            <a:avLst/>
          </a:prstGeom>
          <a:noFill/>
          <a:ln w="9525">
            <a:noFill/>
            <a:miter lim="800000"/>
            <a:headEnd/>
            <a:tailEnd/>
          </a:ln>
        </p:spPr>
        <p:txBody>
          <a:bodyPr>
            <a:prstTxWarp prst="textNoShape">
              <a:avLst/>
            </a:prstTxWarp>
            <a:spAutoFit/>
          </a:bodyPr>
          <a:lstStyle/>
          <a:p>
            <a:pPr>
              <a:lnSpc>
                <a:spcPct val="120000"/>
              </a:lnSpc>
            </a:pPr>
            <a:r>
              <a:rPr lang="pt-BR" sz="2100" b="1" dirty="0" err="1">
                <a:latin typeface="Trebuchet MS"/>
                <a:cs typeface="Trebuchet MS"/>
              </a:rPr>
              <a:t>Sinistralidade</a:t>
            </a:r>
            <a:endParaRPr lang="pt-BR" altLang="ja-JP" sz="2100" b="1" dirty="0">
              <a:latin typeface="Trebuchet MS"/>
              <a:cs typeface="Trebuchet MS"/>
            </a:endParaRPr>
          </a:p>
          <a:p>
            <a:pPr>
              <a:lnSpc>
                <a:spcPct val="120000"/>
              </a:lnSpc>
            </a:pPr>
            <a:r>
              <a:rPr lang="pt-BR" sz="2100" dirty="0">
                <a:solidFill>
                  <a:srgbClr val="666666"/>
                </a:solidFill>
                <a:latin typeface="Trebuchet MS"/>
                <a:cs typeface="Trebuchet MS"/>
              </a:rPr>
              <a:t>Relação entre custo assistencial e investimento feito em saúde</a:t>
            </a:r>
          </a:p>
          <a:p>
            <a:pPr>
              <a:lnSpc>
                <a:spcPct val="120000"/>
              </a:lnSpc>
            </a:pPr>
            <a:endParaRPr lang="pt-BR" altLang="ja-JP" sz="2100" i="1" dirty="0">
              <a:solidFill>
                <a:srgbClr val="666666"/>
              </a:solidFill>
              <a:latin typeface="Trebuchet MS"/>
              <a:cs typeface="Trebuchet MS"/>
            </a:endParaRPr>
          </a:p>
          <a:p>
            <a:pPr>
              <a:lnSpc>
                <a:spcPct val="120000"/>
              </a:lnSpc>
            </a:pPr>
            <a:r>
              <a:rPr lang="pt-BR" altLang="ja-JP" sz="2100" i="1" dirty="0">
                <a:solidFill>
                  <a:srgbClr val="666666"/>
                </a:solidFill>
                <a:latin typeface="Trebuchet MS"/>
                <a:cs typeface="Trebuchet MS"/>
              </a:rPr>
              <a:t>                 Custo Assistencial</a:t>
            </a:r>
          </a:p>
          <a:p>
            <a:pPr>
              <a:lnSpc>
                <a:spcPct val="120000"/>
              </a:lnSpc>
            </a:pPr>
            <a:r>
              <a:rPr lang="pt-BR" altLang="ja-JP" sz="2100" i="1" dirty="0">
                <a:solidFill>
                  <a:srgbClr val="666666"/>
                </a:solidFill>
                <a:latin typeface="Trebuchet MS"/>
                <a:cs typeface="Trebuchet MS"/>
              </a:rPr>
              <a:t>Sn = --------------------------------------------</a:t>
            </a:r>
          </a:p>
          <a:p>
            <a:pPr>
              <a:lnSpc>
                <a:spcPct val="120000"/>
              </a:lnSpc>
            </a:pPr>
            <a:r>
              <a:rPr lang="pt-BR" altLang="ja-JP" sz="2100" i="1" dirty="0">
                <a:solidFill>
                  <a:srgbClr val="666666"/>
                </a:solidFill>
                <a:latin typeface="Trebuchet MS"/>
                <a:cs typeface="Trebuchet MS"/>
              </a:rPr>
              <a:t>         Prêmio (Investimento em saúde)</a:t>
            </a:r>
          </a:p>
          <a:p>
            <a:pPr>
              <a:lnSpc>
                <a:spcPct val="120000"/>
              </a:lnSpc>
            </a:pPr>
            <a:r>
              <a:rPr lang="pt-BR" altLang="ja-JP" dirty="0">
                <a:solidFill>
                  <a:srgbClr val="666666"/>
                </a:solidFill>
                <a:latin typeface="Calibri" panose="020F0502020204030204" pitchFamily="34" charset="0"/>
                <a:cs typeface="Calibri" panose="020F0502020204030204" pitchFamily="34" charset="0"/>
              </a:rPr>
              <a:t>        </a:t>
            </a:r>
          </a:p>
        </p:txBody>
      </p:sp>
      <p:sp>
        <p:nvSpPr>
          <p:cNvPr id="7" name="Rectangle 9">
            <a:extLst>
              <a:ext uri="{FF2B5EF4-FFF2-40B4-BE49-F238E27FC236}">
                <a16:creationId xmlns:a16="http://schemas.microsoft.com/office/drawing/2014/main" id="{7FFA303B-462D-C443-8B34-88DD73CC550E}"/>
              </a:ext>
            </a:extLst>
          </p:cNvPr>
          <p:cNvSpPr>
            <a:spLocks noChangeArrowheads="1"/>
          </p:cNvSpPr>
          <p:nvPr/>
        </p:nvSpPr>
        <p:spPr bwMode="auto">
          <a:xfrm>
            <a:off x="2857500" y="7425338"/>
            <a:ext cx="13144500" cy="1945341"/>
          </a:xfrm>
          <a:prstGeom prst="rect">
            <a:avLst/>
          </a:prstGeom>
          <a:noFill/>
          <a:ln w="9525">
            <a:noFill/>
            <a:miter lim="800000"/>
            <a:headEnd/>
            <a:tailEnd/>
          </a:ln>
        </p:spPr>
        <p:txBody>
          <a:bodyPr>
            <a:prstTxWarp prst="textNoShape">
              <a:avLst/>
            </a:prstTxWarp>
            <a:spAutoFit/>
          </a:bodyPr>
          <a:lstStyle/>
          <a:p>
            <a:pPr>
              <a:lnSpc>
                <a:spcPct val="120000"/>
              </a:lnSpc>
            </a:pPr>
            <a:r>
              <a:rPr lang="pt-BR" sz="2100" dirty="0">
                <a:latin typeface="Trebuchet MS"/>
                <a:cs typeface="Trebuchet MS"/>
              </a:rPr>
              <a:t>Componentes da </a:t>
            </a:r>
            <a:r>
              <a:rPr lang="pt-BR" sz="2100" dirty="0" err="1">
                <a:latin typeface="Trebuchet MS"/>
                <a:cs typeface="Trebuchet MS"/>
              </a:rPr>
              <a:t>Sinistralidade</a:t>
            </a:r>
            <a:endParaRPr lang="pt-BR" altLang="ja-JP" sz="2100" dirty="0">
              <a:latin typeface="Trebuchet MS"/>
              <a:cs typeface="Trebuchet MS"/>
            </a:endParaRPr>
          </a:p>
          <a:p>
            <a:pPr>
              <a:lnSpc>
                <a:spcPct val="120000"/>
              </a:lnSpc>
            </a:pPr>
            <a:endParaRPr lang="pt-BR" altLang="ja-JP" sz="2100" i="1" dirty="0">
              <a:solidFill>
                <a:srgbClr val="666666"/>
              </a:solidFill>
              <a:latin typeface="Trebuchet MS"/>
              <a:cs typeface="Trebuchet MS"/>
            </a:endParaRPr>
          </a:p>
          <a:p>
            <a:pPr>
              <a:lnSpc>
                <a:spcPct val="120000"/>
              </a:lnSpc>
              <a:buFont typeface="Wingdings" charset="2"/>
              <a:buChar char="Ø"/>
            </a:pPr>
            <a:r>
              <a:rPr lang="pt-BR" altLang="ja-JP" sz="2100" i="1" dirty="0">
                <a:solidFill>
                  <a:srgbClr val="666666"/>
                </a:solidFill>
                <a:latin typeface="Trebuchet MS"/>
                <a:cs typeface="Trebuchet MS"/>
              </a:rPr>
              <a:t> Custo Assistencial = Preço x </a:t>
            </a:r>
            <a:r>
              <a:rPr lang="pt-BR" altLang="ja-JP" sz="2100" i="1" dirty="0" err="1">
                <a:solidFill>
                  <a:srgbClr val="666666"/>
                </a:solidFill>
                <a:latin typeface="Trebuchet MS"/>
                <a:cs typeface="Trebuchet MS"/>
              </a:rPr>
              <a:t>Frequência</a:t>
            </a:r>
            <a:r>
              <a:rPr lang="pt-BR" altLang="ja-JP" sz="2100" i="1" dirty="0">
                <a:solidFill>
                  <a:srgbClr val="666666"/>
                </a:solidFill>
                <a:latin typeface="Trebuchet MS"/>
                <a:cs typeface="Trebuchet MS"/>
              </a:rPr>
              <a:t> de eventos em saúde</a:t>
            </a:r>
          </a:p>
          <a:p>
            <a:pPr>
              <a:lnSpc>
                <a:spcPct val="120000"/>
              </a:lnSpc>
              <a:buFont typeface="Wingdings" charset="2"/>
              <a:buChar char="Ø"/>
            </a:pPr>
            <a:r>
              <a:rPr lang="en-US" altLang="ja-JP" sz="2100" i="1" dirty="0">
                <a:solidFill>
                  <a:srgbClr val="666666"/>
                </a:solidFill>
                <a:latin typeface="Trebuchet MS"/>
                <a:cs typeface="Trebuchet MS"/>
              </a:rPr>
              <a:t> P</a:t>
            </a:r>
            <a:r>
              <a:rPr lang="pt-BR" altLang="ja-JP" sz="2100" i="1" dirty="0" err="1">
                <a:solidFill>
                  <a:srgbClr val="666666"/>
                </a:solidFill>
                <a:latin typeface="Trebuchet MS"/>
                <a:cs typeface="Trebuchet MS"/>
              </a:rPr>
              <a:t>rêmio</a:t>
            </a:r>
            <a:r>
              <a:rPr lang="pt-BR" altLang="ja-JP" sz="2100" i="1" dirty="0">
                <a:solidFill>
                  <a:srgbClr val="666666"/>
                </a:solidFill>
                <a:latin typeface="Trebuchet MS"/>
                <a:cs typeface="Trebuchet MS"/>
              </a:rPr>
              <a:t> = valor investido em saúde</a:t>
            </a:r>
          </a:p>
          <a:p>
            <a:pPr>
              <a:lnSpc>
                <a:spcPct val="120000"/>
              </a:lnSpc>
            </a:pPr>
            <a:endParaRPr lang="pt-BR" altLang="ja-JP" dirty="0">
              <a:solidFill>
                <a:srgbClr val="666666"/>
              </a:solidFill>
              <a:latin typeface="Calibri" panose="020F0502020204030204" pitchFamily="34" charset="0"/>
              <a:cs typeface="Calibri" panose="020F0502020204030204" pitchFamily="34" charset="0"/>
            </a:endParaRPr>
          </a:p>
        </p:txBody>
      </p:sp>
      <p:pic>
        <p:nvPicPr>
          <p:cNvPr id="8" name="Picture 4">
            <a:extLst>
              <a:ext uri="{FF2B5EF4-FFF2-40B4-BE49-F238E27FC236}">
                <a16:creationId xmlns:a16="http://schemas.microsoft.com/office/drawing/2014/main" id="{6468D701-30A0-7149-9EEE-7AB4BEBF1E18}"/>
              </a:ext>
            </a:extLst>
          </p:cNvPr>
          <p:cNvPicPr>
            <a:picLocks noChangeAspect="1" noChangeArrowheads="1"/>
          </p:cNvPicPr>
          <p:nvPr/>
        </p:nvPicPr>
        <p:blipFill>
          <a:blip r:embed="rId2"/>
          <a:srcRect/>
          <a:stretch>
            <a:fillRect/>
          </a:stretch>
        </p:blipFill>
        <p:spPr bwMode="auto">
          <a:xfrm>
            <a:off x="10728176" y="4783461"/>
            <a:ext cx="4343400" cy="4371665"/>
          </a:xfrm>
          <a:prstGeom prst="rect">
            <a:avLst/>
          </a:prstGeom>
          <a:ln>
            <a:noFill/>
          </a:ln>
          <a:effectLst>
            <a:softEdge rad="112500"/>
          </a:effectLst>
        </p:spPr>
      </p:pic>
      <p:sp>
        <p:nvSpPr>
          <p:cNvPr id="2" name="Retângulo 1">
            <a:hlinkClick r:id="rId3"/>
            <a:extLst>
              <a:ext uri="{FF2B5EF4-FFF2-40B4-BE49-F238E27FC236}">
                <a16:creationId xmlns:a16="http://schemas.microsoft.com/office/drawing/2014/main" id="{9ECA4280-958B-321A-779F-8AB9D416A8DF}"/>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3" name="CaixaDeTexto 2">
            <a:extLst>
              <a:ext uri="{FF2B5EF4-FFF2-40B4-BE49-F238E27FC236}">
                <a16:creationId xmlns:a16="http://schemas.microsoft.com/office/drawing/2014/main" id="{4192D41B-6A37-D96C-1DB5-C97A56CD0EA3}"/>
              </a:ext>
            </a:extLst>
          </p:cNvPr>
          <p:cNvSpPr txBox="1"/>
          <p:nvPr/>
        </p:nvSpPr>
        <p:spPr>
          <a:xfrm>
            <a:off x="2871844" y="9173817"/>
            <a:ext cx="3198311" cy="276999"/>
          </a:xfrm>
          <a:prstGeom prst="rect">
            <a:avLst/>
          </a:prstGeom>
          <a:noFill/>
        </p:spPr>
        <p:txBody>
          <a:bodyPr wrap="none" rtlCol="0">
            <a:spAutoFit/>
          </a:bodyPr>
          <a:lstStyle/>
          <a:p>
            <a:r>
              <a:rPr lang="pt-BR" sz="1200" i="1" dirty="0">
                <a:solidFill>
                  <a:schemeClr val="tx1">
                    <a:lumMod val="65000"/>
                    <a:lumOff val="35000"/>
                  </a:schemeClr>
                </a:solidFill>
              </a:rPr>
              <a:t>Fonte: Prof. Fernando Fernandes, Mar/2007</a:t>
            </a:r>
          </a:p>
        </p:txBody>
      </p:sp>
    </p:spTree>
    <p:extLst>
      <p:ext uri="{BB962C8B-B14F-4D97-AF65-F5344CB8AC3E}">
        <p14:creationId xmlns:p14="http://schemas.microsoft.com/office/powerpoint/2010/main" val="2943385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3CB87-D675-89A5-93E8-11611B08B0D2}"/>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65C6F4C0-3CDF-4A98-23C8-17628AFC3D90}"/>
              </a:ext>
            </a:extLst>
          </p:cNvPr>
          <p:cNvSpPr txBox="1"/>
          <p:nvPr/>
        </p:nvSpPr>
        <p:spPr>
          <a:xfrm>
            <a:off x="2663281" y="318965"/>
            <a:ext cx="8379089"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Modelo de Sustentabilidade – Setor Privado</a:t>
            </a:r>
          </a:p>
        </p:txBody>
      </p:sp>
      <p:sp>
        <p:nvSpPr>
          <p:cNvPr id="2" name="Retângulo 1">
            <a:hlinkClick r:id="rId2"/>
            <a:extLst>
              <a:ext uri="{FF2B5EF4-FFF2-40B4-BE49-F238E27FC236}">
                <a16:creationId xmlns:a16="http://schemas.microsoft.com/office/drawing/2014/main" id="{FAA627AC-7245-28CF-6809-D16B0509E927}"/>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9" name="Title 16">
            <a:extLst>
              <a:ext uri="{FF2B5EF4-FFF2-40B4-BE49-F238E27FC236}">
                <a16:creationId xmlns:a16="http://schemas.microsoft.com/office/drawing/2014/main" id="{E0B788B1-D101-02D3-62BC-FB8D395C9D68}"/>
              </a:ext>
            </a:extLst>
          </p:cNvPr>
          <p:cNvSpPr txBox="1">
            <a:spLocks/>
          </p:cNvSpPr>
          <p:nvPr/>
        </p:nvSpPr>
        <p:spPr>
          <a:xfrm>
            <a:off x="2857500" y="1713481"/>
            <a:ext cx="11658600" cy="2043113"/>
          </a:xfrm>
        </p:spPr>
        <p:txBody>
          <a:bodyPr/>
          <a:lstStyle>
            <a:lvl1pPr algn="ctr" rtl="0" eaLnBrk="1" fontAlgn="base" hangingPunct="1">
              <a:spcBef>
                <a:spcPct val="0"/>
              </a:spcBef>
              <a:spcAft>
                <a:spcPct val="0"/>
              </a:spcAft>
              <a:defRPr sz="4951" kern="1200">
                <a:solidFill>
                  <a:schemeClr val="tx1"/>
                </a:solidFill>
                <a:latin typeface="+mj-lt"/>
                <a:ea typeface="+mj-ea"/>
                <a:cs typeface="+mj-cs"/>
              </a:defRPr>
            </a:lvl1pPr>
            <a:lvl2pPr algn="ctr" rtl="0" eaLnBrk="1" fontAlgn="base" hangingPunct="1">
              <a:spcBef>
                <a:spcPct val="0"/>
              </a:spcBef>
              <a:spcAft>
                <a:spcPct val="0"/>
              </a:spcAft>
              <a:defRPr sz="4951">
                <a:solidFill>
                  <a:schemeClr val="tx1"/>
                </a:solidFill>
                <a:latin typeface="Calibri" pitchFamily="34" charset="0"/>
              </a:defRPr>
            </a:lvl2pPr>
            <a:lvl3pPr algn="ctr" rtl="0" eaLnBrk="1" fontAlgn="base" hangingPunct="1">
              <a:spcBef>
                <a:spcPct val="0"/>
              </a:spcBef>
              <a:spcAft>
                <a:spcPct val="0"/>
              </a:spcAft>
              <a:defRPr sz="4951">
                <a:solidFill>
                  <a:schemeClr val="tx1"/>
                </a:solidFill>
                <a:latin typeface="Calibri" pitchFamily="34" charset="0"/>
              </a:defRPr>
            </a:lvl3pPr>
            <a:lvl4pPr algn="ctr" rtl="0" eaLnBrk="1" fontAlgn="base" hangingPunct="1">
              <a:spcBef>
                <a:spcPct val="0"/>
              </a:spcBef>
              <a:spcAft>
                <a:spcPct val="0"/>
              </a:spcAft>
              <a:defRPr sz="4951">
                <a:solidFill>
                  <a:schemeClr val="tx1"/>
                </a:solidFill>
                <a:latin typeface="Calibri" pitchFamily="34" charset="0"/>
              </a:defRPr>
            </a:lvl4pPr>
            <a:lvl5pPr algn="ctr" rtl="0" eaLnBrk="1" fontAlgn="base" hangingPunct="1">
              <a:spcBef>
                <a:spcPct val="0"/>
              </a:spcBef>
              <a:spcAft>
                <a:spcPct val="0"/>
              </a:spcAft>
              <a:defRPr sz="4951">
                <a:solidFill>
                  <a:schemeClr val="tx1"/>
                </a:solidFill>
                <a:latin typeface="Calibri" pitchFamily="34" charset="0"/>
              </a:defRPr>
            </a:lvl5pPr>
            <a:lvl6pPr marL="514287" algn="ctr" rtl="0" eaLnBrk="1" fontAlgn="base" hangingPunct="1">
              <a:spcBef>
                <a:spcPct val="0"/>
              </a:spcBef>
              <a:spcAft>
                <a:spcPct val="0"/>
              </a:spcAft>
              <a:defRPr sz="4951">
                <a:solidFill>
                  <a:schemeClr val="tx1"/>
                </a:solidFill>
                <a:latin typeface="Calibri" pitchFamily="34" charset="0"/>
              </a:defRPr>
            </a:lvl6pPr>
            <a:lvl7pPr marL="1028573" algn="ctr" rtl="0" eaLnBrk="1" fontAlgn="base" hangingPunct="1">
              <a:spcBef>
                <a:spcPct val="0"/>
              </a:spcBef>
              <a:spcAft>
                <a:spcPct val="0"/>
              </a:spcAft>
              <a:defRPr sz="4951">
                <a:solidFill>
                  <a:schemeClr val="tx1"/>
                </a:solidFill>
                <a:latin typeface="Calibri" pitchFamily="34" charset="0"/>
              </a:defRPr>
            </a:lvl7pPr>
            <a:lvl8pPr marL="1542859" algn="ctr" rtl="0" eaLnBrk="1" fontAlgn="base" hangingPunct="1">
              <a:spcBef>
                <a:spcPct val="0"/>
              </a:spcBef>
              <a:spcAft>
                <a:spcPct val="0"/>
              </a:spcAft>
              <a:defRPr sz="4951">
                <a:solidFill>
                  <a:schemeClr val="tx1"/>
                </a:solidFill>
                <a:latin typeface="Calibri" pitchFamily="34" charset="0"/>
              </a:defRPr>
            </a:lvl8pPr>
            <a:lvl9pPr marL="2057144" algn="ctr" rtl="0" eaLnBrk="1" fontAlgn="base" hangingPunct="1">
              <a:spcBef>
                <a:spcPct val="0"/>
              </a:spcBef>
              <a:spcAft>
                <a:spcPct val="0"/>
              </a:spcAft>
              <a:defRPr sz="4951">
                <a:solidFill>
                  <a:schemeClr val="tx1"/>
                </a:solidFill>
                <a:latin typeface="Calibri" pitchFamily="34" charset="0"/>
              </a:defRPr>
            </a:lvl9pPr>
          </a:lstStyle>
          <a:p>
            <a:r>
              <a:rPr lang="pt-BR" dirty="0">
                <a:latin typeface="Trebuchet MS"/>
                <a:cs typeface="Trebuchet MS"/>
              </a:rPr>
              <a:t>Rentabilidade das OPS</a:t>
            </a:r>
          </a:p>
        </p:txBody>
      </p:sp>
      <p:sp>
        <p:nvSpPr>
          <p:cNvPr id="10" name="Rectangle 7">
            <a:extLst>
              <a:ext uri="{FF2B5EF4-FFF2-40B4-BE49-F238E27FC236}">
                <a16:creationId xmlns:a16="http://schemas.microsoft.com/office/drawing/2014/main" id="{9B6CDE35-6A9F-4948-2092-C4F9FDE5EB84}"/>
              </a:ext>
            </a:extLst>
          </p:cNvPr>
          <p:cNvSpPr>
            <a:spLocks noChangeArrowheads="1"/>
          </p:cNvSpPr>
          <p:nvPr/>
        </p:nvSpPr>
        <p:spPr bwMode="auto">
          <a:xfrm>
            <a:off x="2457450" y="3035780"/>
            <a:ext cx="12458700" cy="1945341"/>
          </a:xfrm>
          <a:prstGeom prst="rect">
            <a:avLst/>
          </a:prstGeom>
          <a:noFill/>
          <a:ln w="9525">
            <a:noFill/>
            <a:miter lim="800000"/>
            <a:headEnd/>
            <a:tailEnd/>
          </a:ln>
        </p:spPr>
        <p:txBody>
          <a:bodyPr>
            <a:prstTxWarp prst="textNoShape">
              <a:avLst/>
            </a:prstTxWarp>
            <a:spAutoFit/>
          </a:bodyPr>
          <a:lstStyle/>
          <a:p>
            <a:pPr>
              <a:lnSpc>
                <a:spcPct val="120000"/>
              </a:lnSpc>
            </a:pPr>
            <a:endParaRPr lang="pt-BR" altLang="ja-JP" sz="2100" i="1" dirty="0">
              <a:solidFill>
                <a:srgbClr val="666666"/>
              </a:solidFill>
              <a:latin typeface="Trebuchet MS"/>
              <a:cs typeface="Trebuchet MS"/>
            </a:endParaRPr>
          </a:p>
          <a:p>
            <a:pPr>
              <a:lnSpc>
                <a:spcPct val="120000"/>
              </a:lnSpc>
            </a:pPr>
            <a:r>
              <a:rPr lang="pt-BR" altLang="ja-JP" sz="2100" i="1" dirty="0">
                <a:solidFill>
                  <a:srgbClr val="C00000"/>
                </a:solidFill>
                <a:latin typeface="Trebuchet MS"/>
                <a:cs typeface="Trebuchet MS"/>
              </a:rPr>
              <a:t>                 Custo Assistencial</a:t>
            </a:r>
          </a:p>
          <a:p>
            <a:pPr>
              <a:lnSpc>
                <a:spcPct val="120000"/>
              </a:lnSpc>
            </a:pPr>
            <a:r>
              <a:rPr lang="pt-BR" altLang="ja-JP" sz="2100" i="1" dirty="0">
                <a:solidFill>
                  <a:srgbClr val="666666"/>
                </a:solidFill>
                <a:latin typeface="Trebuchet MS"/>
                <a:cs typeface="Trebuchet MS"/>
              </a:rPr>
              <a:t>Sn = --------------------------------------------</a:t>
            </a:r>
          </a:p>
          <a:p>
            <a:pPr>
              <a:lnSpc>
                <a:spcPct val="120000"/>
              </a:lnSpc>
            </a:pPr>
            <a:r>
              <a:rPr lang="pt-BR" altLang="ja-JP" sz="2100" i="1" dirty="0">
                <a:solidFill>
                  <a:srgbClr val="666666"/>
                </a:solidFill>
                <a:latin typeface="Trebuchet MS"/>
                <a:cs typeface="Trebuchet MS"/>
              </a:rPr>
              <a:t>         Prêmio (Investimento em saúde)</a:t>
            </a:r>
          </a:p>
          <a:p>
            <a:pPr>
              <a:lnSpc>
                <a:spcPct val="120000"/>
              </a:lnSpc>
            </a:pPr>
            <a:r>
              <a:rPr lang="pt-BR" altLang="ja-JP" i="1" dirty="0">
                <a:solidFill>
                  <a:srgbClr val="666666"/>
                </a:solidFill>
              </a:rPr>
              <a:t>        </a:t>
            </a:r>
          </a:p>
        </p:txBody>
      </p:sp>
      <p:sp>
        <p:nvSpPr>
          <p:cNvPr id="11" name="Retângulo 10">
            <a:extLst>
              <a:ext uri="{FF2B5EF4-FFF2-40B4-BE49-F238E27FC236}">
                <a16:creationId xmlns:a16="http://schemas.microsoft.com/office/drawing/2014/main" id="{6A5A37D8-DBCD-6D63-D328-402B40495757}"/>
              </a:ext>
            </a:extLst>
          </p:cNvPr>
          <p:cNvSpPr/>
          <p:nvPr/>
        </p:nvSpPr>
        <p:spPr>
          <a:xfrm>
            <a:off x="8283092" y="3216165"/>
            <a:ext cx="1072056" cy="192733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50" b="1" dirty="0">
                <a:solidFill>
                  <a:schemeClr val="tx1">
                    <a:lumMod val="65000"/>
                    <a:lumOff val="35000"/>
                  </a:schemeClr>
                </a:solidFill>
              </a:rPr>
              <a:t>70 a 75%</a:t>
            </a:r>
          </a:p>
        </p:txBody>
      </p:sp>
      <p:sp>
        <p:nvSpPr>
          <p:cNvPr id="12" name="Retângulo 11">
            <a:extLst>
              <a:ext uri="{FF2B5EF4-FFF2-40B4-BE49-F238E27FC236}">
                <a16:creationId xmlns:a16="http://schemas.microsoft.com/office/drawing/2014/main" id="{80162EA5-AFC1-8511-464B-819D6C1E5D53}"/>
              </a:ext>
            </a:extLst>
          </p:cNvPr>
          <p:cNvSpPr/>
          <p:nvPr/>
        </p:nvSpPr>
        <p:spPr>
          <a:xfrm>
            <a:off x="8283090" y="5143501"/>
            <a:ext cx="1072056" cy="86316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50" b="1" i="1" dirty="0">
                <a:solidFill>
                  <a:schemeClr val="tx1">
                    <a:lumMod val="65000"/>
                    <a:lumOff val="35000"/>
                  </a:schemeClr>
                </a:solidFill>
              </a:rPr>
              <a:t>10 a 12%</a:t>
            </a:r>
          </a:p>
        </p:txBody>
      </p:sp>
      <p:sp>
        <p:nvSpPr>
          <p:cNvPr id="13" name="Retângulo 12">
            <a:extLst>
              <a:ext uri="{FF2B5EF4-FFF2-40B4-BE49-F238E27FC236}">
                <a16:creationId xmlns:a16="http://schemas.microsoft.com/office/drawing/2014/main" id="{D84F8152-2782-3E3F-3722-F5915D959951}"/>
              </a:ext>
            </a:extLst>
          </p:cNvPr>
          <p:cNvSpPr/>
          <p:nvPr/>
        </p:nvSpPr>
        <p:spPr>
          <a:xfrm>
            <a:off x="8283090" y="6006662"/>
            <a:ext cx="1072056" cy="472967"/>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50" b="1" i="1" dirty="0">
                <a:solidFill>
                  <a:schemeClr val="tx1">
                    <a:lumMod val="65000"/>
                    <a:lumOff val="35000"/>
                  </a:schemeClr>
                </a:solidFill>
              </a:rPr>
              <a:t>5 a 8%</a:t>
            </a:r>
          </a:p>
        </p:txBody>
      </p:sp>
      <p:sp>
        <p:nvSpPr>
          <p:cNvPr id="14" name="Retângulo 13">
            <a:extLst>
              <a:ext uri="{FF2B5EF4-FFF2-40B4-BE49-F238E27FC236}">
                <a16:creationId xmlns:a16="http://schemas.microsoft.com/office/drawing/2014/main" id="{E373047A-856F-90D1-555E-628B3635DE4B}"/>
              </a:ext>
            </a:extLst>
          </p:cNvPr>
          <p:cNvSpPr/>
          <p:nvPr/>
        </p:nvSpPr>
        <p:spPr>
          <a:xfrm>
            <a:off x="8283089" y="6479629"/>
            <a:ext cx="1072056" cy="47296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350" b="1" i="1" dirty="0">
              <a:solidFill>
                <a:schemeClr val="tx1">
                  <a:lumMod val="65000"/>
                  <a:lumOff val="35000"/>
                </a:schemeClr>
              </a:solidFill>
            </a:endParaRPr>
          </a:p>
          <a:p>
            <a:pPr algn="ctr"/>
            <a:r>
              <a:rPr lang="pt-BR" sz="1350" b="1" i="1" dirty="0">
                <a:solidFill>
                  <a:schemeClr val="tx1">
                    <a:lumMod val="65000"/>
                    <a:lumOff val="35000"/>
                  </a:schemeClr>
                </a:solidFill>
              </a:rPr>
              <a:t>5 a 15%</a:t>
            </a:r>
          </a:p>
          <a:p>
            <a:pPr algn="ctr"/>
            <a:endParaRPr lang="pt-BR" sz="1350" dirty="0"/>
          </a:p>
        </p:txBody>
      </p:sp>
      <p:sp>
        <p:nvSpPr>
          <p:cNvPr id="15" name="CaixaDeTexto 14">
            <a:extLst>
              <a:ext uri="{FF2B5EF4-FFF2-40B4-BE49-F238E27FC236}">
                <a16:creationId xmlns:a16="http://schemas.microsoft.com/office/drawing/2014/main" id="{A7F053CB-8633-62D3-E991-C8F54C3FF7BD}"/>
              </a:ext>
            </a:extLst>
          </p:cNvPr>
          <p:cNvSpPr txBox="1"/>
          <p:nvPr/>
        </p:nvSpPr>
        <p:spPr>
          <a:xfrm>
            <a:off x="3711089" y="5323886"/>
            <a:ext cx="4306241" cy="415498"/>
          </a:xfrm>
          <a:prstGeom prst="rect">
            <a:avLst/>
          </a:prstGeom>
          <a:noFill/>
        </p:spPr>
        <p:txBody>
          <a:bodyPr wrap="square">
            <a:spAutoFit/>
          </a:bodyPr>
          <a:lstStyle/>
          <a:p>
            <a:pPr algn="r"/>
            <a:r>
              <a:rPr lang="pt-BR" altLang="ja-JP" sz="2100" i="1" dirty="0">
                <a:solidFill>
                  <a:schemeClr val="accent1">
                    <a:lumMod val="75000"/>
                  </a:schemeClr>
                </a:solidFill>
                <a:latin typeface="Trebuchet MS"/>
                <a:cs typeface="Trebuchet MS"/>
              </a:rPr>
              <a:t> Custo Administrativo</a:t>
            </a:r>
            <a:endParaRPr lang="pt-BR" sz="2100" dirty="0">
              <a:solidFill>
                <a:schemeClr val="accent1">
                  <a:lumMod val="75000"/>
                </a:schemeClr>
              </a:solidFill>
            </a:endParaRPr>
          </a:p>
        </p:txBody>
      </p:sp>
      <p:sp>
        <p:nvSpPr>
          <p:cNvPr id="16" name="CaixaDeTexto 15">
            <a:extLst>
              <a:ext uri="{FF2B5EF4-FFF2-40B4-BE49-F238E27FC236}">
                <a16:creationId xmlns:a16="http://schemas.microsoft.com/office/drawing/2014/main" id="{2B90C11B-A676-5B42-321A-B5708D14C1C2}"/>
              </a:ext>
            </a:extLst>
          </p:cNvPr>
          <p:cNvSpPr txBox="1"/>
          <p:nvPr/>
        </p:nvSpPr>
        <p:spPr>
          <a:xfrm>
            <a:off x="3711089" y="6012311"/>
            <a:ext cx="4306241" cy="415498"/>
          </a:xfrm>
          <a:prstGeom prst="rect">
            <a:avLst/>
          </a:prstGeom>
          <a:noFill/>
        </p:spPr>
        <p:txBody>
          <a:bodyPr wrap="square">
            <a:spAutoFit/>
          </a:bodyPr>
          <a:lstStyle/>
          <a:p>
            <a:pPr algn="r"/>
            <a:r>
              <a:rPr lang="pt-BR" altLang="ja-JP" sz="2100" i="1" dirty="0">
                <a:solidFill>
                  <a:schemeClr val="accent6">
                    <a:lumMod val="75000"/>
                  </a:schemeClr>
                </a:solidFill>
                <a:latin typeface="Trebuchet MS"/>
                <a:cs typeface="Trebuchet MS"/>
              </a:rPr>
              <a:t> Custo Comercial</a:t>
            </a:r>
            <a:endParaRPr lang="pt-BR" sz="2100" dirty="0">
              <a:solidFill>
                <a:schemeClr val="accent6">
                  <a:lumMod val="75000"/>
                </a:schemeClr>
              </a:solidFill>
            </a:endParaRPr>
          </a:p>
        </p:txBody>
      </p:sp>
      <p:sp>
        <p:nvSpPr>
          <p:cNvPr id="17" name="CaixaDeTexto 16">
            <a:extLst>
              <a:ext uri="{FF2B5EF4-FFF2-40B4-BE49-F238E27FC236}">
                <a16:creationId xmlns:a16="http://schemas.microsoft.com/office/drawing/2014/main" id="{92D6B150-DEA1-EB49-65E7-97A8D5053E48}"/>
              </a:ext>
            </a:extLst>
          </p:cNvPr>
          <p:cNvSpPr txBox="1"/>
          <p:nvPr/>
        </p:nvSpPr>
        <p:spPr>
          <a:xfrm>
            <a:off x="3711089" y="6485277"/>
            <a:ext cx="4306241" cy="415498"/>
          </a:xfrm>
          <a:prstGeom prst="rect">
            <a:avLst/>
          </a:prstGeom>
          <a:noFill/>
        </p:spPr>
        <p:txBody>
          <a:bodyPr wrap="square">
            <a:spAutoFit/>
          </a:bodyPr>
          <a:lstStyle/>
          <a:p>
            <a:pPr algn="r"/>
            <a:r>
              <a:rPr lang="pt-BR" altLang="ja-JP" sz="2100" i="1" dirty="0">
                <a:solidFill>
                  <a:schemeClr val="tx1">
                    <a:lumMod val="50000"/>
                    <a:lumOff val="50000"/>
                  </a:schemeClr>
                </a:solidFill>
                <a:latin typeface="Trebuchet MS"/>
                <a:cs typeface="Trebuchet MS"/>
              </a:rPr>
              <a:t> Margem Bruta</a:t>
            </a:r>
            <a:endParaRPr lang="pt-BR" sz="2100" dirty="0">
              <a:solidFill>
                <a:schemeClr val="tx1">
                  <a:lumMod val="50000"/>
                  <a:lumOff val="50000"/>
                </a:schemeClr>
              </a:solidFill>
            </a:endParaRPr>
          </a:p>
        </p:txBody>
      </p:sp>
      <p:sp>
        <p:nvSpPr>
          <p:cNvPr id="18" name="Retângulo 17">
            <a:extLst>
              <a:ext uri="{FF2B5EF4-FFF2-40B4-BE49-F238E27FC236}">
                <a16:creationId xmlns:a16="http://schemas.microsoft.com/office/drawing/2014/main" id="{EE0438F7-B147-5BDA-ACBB-460D1CCFFCAD}"/>
              </a:ext>
            </a:extLst>
          </p:cNvPr>
          <p:cNvSpPr/>
          <p:nvPr/>
        </p:nvSpPr>
        <p:spPr>
          <a:xfrm>
            <a:off x="8283089" y="6952595"/>
            <a:ext cx="1072056" cy="47296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350" b="1" i="1" dirty="0">
              <a:solidFill>
                <a:schemeClr val="tx1">
                  <a:lumMod val="65000"/>
                  <a:lumOff val="35000"/>
                </a:schemeClr>
              </a:solidFill>
            </a:endParaRPr>
          </a:p>
          <a:p>
            <a:pPr algn="ctr"/>
            <a:r>
              <a:rPr lang="pt-BR" sz="1350" b="1" i="1" dirty="0">
                <a:solidFill>
                  <a:schemeClr val="tx1">
                    <a:lumMod val="65000"/>
                    <a:lumOff val="35000"/>
                  </a:schemeClr>
                </a:solidFill>
              </a:rPr>
              <a:t>4 a 12%</a:t>
            </a:r>
          </a:p>
          <a:p>
            <a:pPr algn="ctr"/>
            <a:endParaRPr lang="pt-BR" sz="1350" dirty="0"/>
          </a:p>
        </p:txBody>
      </p:sp>
      <p:sp>
        <p:nvSpPr>
          <p:cNvPr id="19" name="CaixaDeTexto 18">
            <a:extLst>
              <a:ext uri="{FF2B5EF4-FFF2-40B4-BE49-F238E27FC236}">
                <a16:creationId xmlns:a16="http://schemas.microsoft.com/office/drawing/2014/main" id="{9421C800-33F1-3722-5E92-C038B296755F}"/>
              </a:ext>
            </a:extLst>
          </p:cNvPr>
          <p:cNvSpPr txBox="1"/>
          <p:nvPr/>
        </p:nvSpPr>
        <p:spPr>
          <a:xfrm>
            <a:off x="3711089" y="6958244"/>
            <a:ext cx="4306241" cy="415498"/>
          </a:xfrm>
          <a:prstGeom prst="rect">
            <a:avLst/>
          </a:prstGeom>
          <a:noFill/>
        </p:spPr>
        <p:txBody>
          <a:bodyPr wrap="square">
            <a:spAutoFit/>
          </a:bodyPr>
          <a:lstStyle/>
          <a:p>
            <a:pPr algn="r"/>
            <a:r>
              <a:rPr lang="pt-BR" altLang="ja-JP" sz="2100" i="1" dirty="0">
                <a:solidFill>
                  <a:schemeClr val="accent4">
                    <a:lumMod val="50000"/>
                  </a:schemeClr>
                </a:solidFill>
                <a:latin typeface="Trebuchet MS"/>
                <a:cs typeface="Trebuchet MS"/>
              </a:rPr>
              <a:t> Margem Líquida</a:t>
            </a:r>
            <a:endParaRPr lang="pt-BR" sz="2100" dirty="0">
              <a:solidFill>
                <a:schemeClr val="accent4">
                  <a:lumMod val="50000"/>
                </a:schemeClr>
              </a:solidFill>
            </a:endParaRPr>
          </a:p>
        </p:txBody>
      </p:sp>
      <p:sp>
        <p:nvSpPr>
          <p:cNvPr id="20" name="Retângulo 19">
            <a:extLst>
              <a:ext uri="{FF2B5EF4-FFF2-40B4-BE49-F238E27FC236}">
                <a16:creationId xmlns:a16="http://schemas.microsoft.com/office/drawing/2014/main" id="{A6435C5B-EB7A-62AE-6ADA-CADDFE4DBC92}"/>
              </a:ext>
            </a:extLst>
          </p:cNvPr>
          <p:cNvSpPr/>
          <p:nvPr/>
        </p:nvSpPr>
        <p:spPr>
          <a:xfrm>
            <a:off x="11033745" y="3216165"/>
            <a:ext cx="1072056" cy="271955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50" b="1" dirty="0">
                <a:solidFill>
                  <a:schemeClr val="tx1">
                    <a:lumMod val="65000"/>
                    <a:lumOff val="35000"/>
                  </a:schemeClr>
                </a:solidFill>
              </a:rPr>
              <a:t>85%</a:t>
            </a:r>
          </a:p>
        </p:txBody>
      </p:sp>
      <p:sp>
        <p:nvSpPr>
          <p:cNvPr id="21" name="Retângulo 20">
            <a:extLst>
              <a:ext uri="{FF2B5EF4-FFF2-40B4-BE49-F238E27FC236}">
                <a16:creationId xmlns:a16="http://schemas.microsoft.com/office/drawing/2014/main" id="{678CDA5D-74F3-6EF2-F1C0-5872AB1F4987}"/>
              </a:ext>
            </a:extLst>
          </p:cNvPr>
          <p:cNvSpPr/>
          <p:nvPr/>
        </p:nvSpPr>
        <p:spPr>
          <a:xfrm>
            <a:off x="11033742" y="5935720"/>
            <a:ext cx="1072056" cy="86316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50" b="1" i="1" dirty="0">
                <a:solidFill>
                  <a:schemeClr val="tx1">
                    <a:lumMod val="65000"/>
                    <a:lumOff val="35000"/>
                  </a:schemeClr>
                </a:solidFill>
              </a:rPr>
              <a:t>10%</a:t>
            </a:r>
          </a:p>
        </p:txBody>
      </p:sp>
      <p:sp>
        <p:nvSpPr>
          <p:cNvPr id="22" name="Retângulo 21">
            <a:extLst>
              <a:ext uri="{FF2B5EF4-FFF2-40B4-BE49-F238E27FC236}">
                <a16:creationId xmlns:a16="http://schemas.microsoft.com/office/drawing/2014/main" id="{FC328583-4FF7-6FE2-E23E-82BB39877CBD}"/>
              </a:ext>
            </a:extLst>
          </p:cNvPr>
          <p:cNvSpPr/>
          <p:nvPr/>
        </p:nvSpPr>
        <p:spPr>
          <a:xfrm>
            <a:off x="11033742" y="6798881"/>
            <a:ext cx="1072056" cy="41824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50" b="1" i="1" dirty="0">
                <a:solidFill>
                  <a:schemeClr val="tx1">
                    <a:lumMod val="65000"/>
                    <a:lumOff val="35000"/>
                  </a:schemeClr>
                </a:solidFill>
              </a:rPr>
              <a:t>5%</a:t>
            </a:r>
          </a:p>
        </p:txBody>
      </p:sp>
      <p:sp>
        <p:nvSpPr>
          <p:cNvPr id="23" name="Retângulo 22">
            <a:extLst>
              <a:ext uri="{FF2B5EF4-FFF2-40B4-BE49-F238E27FC236}">
                <a16:creationId xmlns:a16="http://schemas.microsoft.com/office/drawing/2014/main" id="{EAD96FC3-8D15-584A-C852-B8E25FBB6E3C}"/>
              </a:ext>
            </a:extLst>
          </p:cNvPr>
          <p:cNvSpPr/>
          <p:nvPr/>
        </p:nvSpPr>
        <p:spPr>
          <a:xfrm>
            <a:off x="11033742" y="7217123"/>
            <a:ext cx="1072056" cy="12612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350" b="1" i="1" dirty="0">
              <a:solidFill>
                <a:schemeClr val="tx1">
                  <a:lumMod val="65000"/>
                  <a:lumOff val="35000"/>
                </a:schemeClr>
              </a:solidFill>
            </a:endParaRPr>
          </a:p>
          <a:p>
            <a:pPr algn="ctr"/>
            <a:r>
              <a:rPr lang="pt-BR" sz="1350" b="1" i="1" dirty="0">
                <a:solidFill>
                  <a:schemeClr val="tx1">
                    <a:lumMod val="65000"/>
                    <a:lumOff val="35000"/>
                  </a:schemeClr>
                </a:solidFill>
              </a:rPr>
              <a:t>0%</a:t>
            </a:r>
          </a:p>
          <a:p>
            <a:pPr algn="ctr"/>
            <a:endParaRPr lang="pt-BR" sz="1350" dirty="0"/>
          </a:p>
        </p:txBody>
      </p:sp>
      <p:sp>
        <p:nvSpPr>
          <p:cNvPr id="24" name="Retângulo 23">
            <a:extLst>
              <a:ext uri="{FF2B5EF4-FFF2-40B4-BE49-F238E27FC236}">
                <a16:creationId xmlns:a16="http://schemas.microsoft.com/office/drawing/2014/main" id="{13888E42-BEC9-9838-18E1-73E0A17494D5}"/>
              </a:ext>
            </a:extLst>
          </p:cNvPr>
          <p:cNvSpPr/>
          <p:nvPr/>
        </p:nvSpPr>
        <p:spPr>
          <a:xfrm>
            <a:off x="11033742" y="7342790"/>
            <a:ext cx="1072056" cy="8277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350" b="1" i="1" dirty="0">
              <a:solidFill>
                <a:schemeClr val="tx1">
                  <a:lumMod val="65000"/>
                  <a:lumOff val="35000"/>
                </a:schemeClr>
              </a:solidFill>
            </a:endParaRPr>
          </a:p>
          <a:p>
            <a:pPr algn="ctr"/>
            <a:r>
              <a:rPr lang="pt-BR" sz="1350" b="1" i="1" dirty="0">
                <a:solidFill>
                  <a:srgbClr val="FF0000"/>
                </a:solidFill>
              </a:rPr>
              <a:t>-</a:t>
            </a:r>
          </a:p>
          <a:p>
            <a:pPr algn="ctr"/>
            <a:endParaRPr lang="pt-BR" sz="1350" dirty="0"/>
          </a:p>
        </p:txBody>
      </p:sp>
      <p:cxnSp>
        <p:nvCxnSpPr>
          <p:cNvPr id="25" name="Conector de Seta Reta 24">
            <a:extLst>
              <a:ext uri="{FF2B5EF4-FFF2-40B4-BE49-F238E27FC236}">
                <a16:creationId xmlns:a16="http://schemas.microsoft.com/office/drawing/2014/main" id="{266EAE04-F767-D157-D430-A2A4D552D35B}"/>
              </a:ext>
            </a:extLst>
          </p:cNvPr>
          <p:cNvCxnSpPr/>
          <p:nvPr/>
        </p:nvCxnSpPr>
        <p:spPr>
          <a:xfrm>
            <a:off x="6212265" y="3707606"/>
            <a:ext cx="1903035"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26" name="Conector de Seta Reta 25">
            <a:extLst>
              <a:ext uri="{FF2B5EF4-FFF2-40B4-BE49-F238E27FC236}">
                <a16:creationId xmlns:a16="http://schemas.microsoft.com/office/drawing/2014/main" id="{F60E93F9-7DD7-F7E8-7467-D3CDAC664B03}"/>
              </a:ext>
            </a:extLst>
          </p:cNvPr>
          <p:cNvCxnSpPr>
            <a:cxnSpLocks/>
          </p:cNvCxnSpPr>
          <p:nvPr/>
        </p:nvCxnSpPr>
        <p:spPr>
          <a:xfrm>
            <a:off x="9355145" y="5144520"/>
            <a:ext cx="1678598" cy="791199"/>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27" name="Conector de Seta Reta 26">
            <a:extLst>
              <a:ext uri="{FF2B5EF4-FFF2-40B4-BE49-F238E27FC236}">
                <a16:creationId xmlns:a16="http://schemas.microsoft.com/office/drawing/2014/main" id="{D10F828A-FA7B-9605-E092-58A4A94776D3}"/>
              </a:ext>
            </a:extLst>
          </p:cNvPr>
          <p:cNvCxnSpPr>
            <a:cxnSpLocks/>
          </p:cNvCxnSpPr>
          <p:nvPr/>
        </p:nvCxnSpPr>
        <p:spPr>
          <a:xfrm>
            <a:off x="9355145" y="6013086"/>
            <a:ext cx="1678598" cy="791199"/>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8" name="Conector de Seta Reta 27">
            <a:extLst>
              <a:ext uri="{FF2B5EF4-FFF2-40B4-BE49-F238E27FC236}">
                <a16:creationId xmlns:a16="http://schemas.microsoft.com/office/drawing/2014/main" id="{8C72D118-0177-5ACA-3774-ED80D0E17FE7}"/>
              </a:ext>
            </a:extLst>
          </p:cNvPr>
          <p:cNvCxnSpPr>
            <a:cxnSpLocks/>
          </p:cNvCxnSpPr>
          <p:nvPr/>
        </p:nvCxnSpPr>
        <p:spPr>
          <a:xfrm>
            <a:off x="9355143" y="6469275"/>
            <a:ext cx="1678596" cy="742443"/>
          </a:xfrm>
          <a:prstGeom prst="straightConnector1">
            <a:avLst/>
          </a:prstGeom>
          <a:ln>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29" name="Conector de Seta Reta 28">
            <a:extLst>
              <a:ext uri="{FF2B5EF4-FFF2-40B4-BE49-F238E27FC236}">
                <a16:creationId xmlns:a16="http://schemas.microsoft.com/office/drawing/2014/main" id="{33D360ED-755C-F1F3-346C-C9A2C616DA75}"/>
              </a:ext>
            </a:extLst>
          </p:cNvPr>
          <p:cNvCxnSpPr>
            <a:cxnSpLocks/>
            <a:endCxn id="23" idx="1"/>
          </p:cNvCxnSpPr>
          <p:nvPr/>
        </p:nvCxnSpPr>
        <p:spPr>
          <a:xfrm>
            <a:off x="9355143" y="6894201"/>
            <a:ext cx="1678599" cy="385983"/>
          </a:xfrm>
          <a:prstGeom prst="straightConnector1">
            <a:avLst/>
          </a:prstGeom>
          <a:ln>
            <a:solidFill>
              <a:schemeClr val="bg1">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0" name="Conector de Seta Reta 29">
            <a:extLst>
              <a:ext uri="{FF2B5EF4-FFF2-40B4-BE49-F238E27FC236}">
                <a16:creationId xmlns:a16="http://schemas.microsoft.com/office/drawing/2014/main" id="{04B9A60E-65A0-BB28-ECF9-563693F79A3F}"/>
              </a:ext>
            </a:extLst>
          </p:cNvPr>
          <p:cNvCxnSpPr>
            <a:cxnSpLocks/>
            <a:endCxn id="24" idx="1"/>
          </p:cNvCxnSpPr>
          <p:nvPr/>
        </p:nvCxnSpPr>
        <p:spPr>
          <a:xfrm>
            <a:off x="9355143" y="7380879"/>
            <a:ext cx="1678599" cy="3297"/>
          </a:xfrm>
          <a:prstGeom prst="straightConnector1">
            <a:avLst/>
          </a:prstGeom>
          <a:ln>
            <a:solidFill>
              <a:schemeClr val="accent4">
                <a:lumMod val="5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31" name="CaixaDeTexto 30">
            <a:extLst>
              <a:ext uri="{FF2B5EF4-FFF2-40B4-BE49-F238E27FC236}">
                <a16:creationId xmlns:a16="http://schemas.microsoft.com/office/drawing/2014/main" id="{53A3335B-6652-EBCE-F985-15538E4B4C18}"/>
              </a:ext>
            </a:extLst>
          </p:cNvPr>
          <p:cNvSpPr txBox="1"/>
          <p:nvPr/>
        </p:nvSpPr>
        <p:spPr>
          <a:xfrm>
            <a:off x="12148459" y="7059972"/>
            <a:ext cx="1486811" cy="415498"/>
          </a:xfrm>
          <a:prstGeom prst="rect">
            <a:avLst/>
          </a:prstGeom>
          <a:noFill/>
        </p:spPr>
        <p:txBody>
          <a:bodyPr wrap="square">
            <a:spAutoFit/>
          </a:bodyPr>
          <a:lstStyle/>
          <a:p>
            <a:pPr algn="r"/>
            <a:r>
              <a:rPr lang="pt-BR" altLang="ja-JP" sz="2100" i="1" dirty="0">
                <a:solidFill>
                  <a:srgbClr val="FF0000"/>
                </a:solidFill>
                <a:latin typeface="Trebuchet MS"/>
                <a:cs typeface="Trebuchet MS"/>
              </a:rPr>
              <a:t>Prejuízo!!</a:t>
            </a:r>
            <a:endParaRPr lang="pt-BR" sz="2100" dirty="0">
              <a:solidFill>
                <a:srgbClr val="FF0000"/>
              </a:solidFill>
            </a:endParaRPr>
          </a:p>
        </p:txBody>
      </p:sp>
      <p:sp>
        <p:nvSpPr>
          <p:cNvPr id="32" name="CaixaDeTexto 31">
            <a:extLst>
              <a:ext uri="{FF2B5EF4-FFF2-40B4-BE49-F238E27FC236}">
                <a16:creationId xmlns:a16="http://schemas.microsoft.com/office/drawing/2014/main" id="{7F99A47C-8F89-1247-1D20-2D5F0D12D81D}"/>
              </a:ext>
            </a:extLst>
          </p:cNvPr>
          <p:cNvSpPr txBox="1"/>
          <p:nvPr/>
        </p:nvSpPr>
        <p:spPr>
          <a:xfrm>
            <a:off x="2857500" y="9805104"/>
            <a:ext cx="3560590" cy="300082"/>
          </a:xfrm>
          <a:prstGeom prst="rect">
            <a:avLst/>
          </a:prstGeom>
          <a:noFill/>
        </p:spPr>
        <p:txBody>
          <a:bodyPr wrap="none" rtlCol="0">
            <a:spAutoFit/>
          </a:bodyPr>
          <a:lstStyle/>
          <a:p>
            <a:r>
              <a:rPr lang="pt-BR" sz="1350" i="1" dirty="0">
                <a:solidFill>
                  <a:schemeClr val="tx1">
                    <a:lumMod val="65000"/>
                    <a:lumOff val="35000"/>
                  </a:schemeClr>
                </a:solidFill>
              </a:rPr>
              <a:t>Fonte: Prof. Fernando Fernandes, Out/2024</a:t>
            </a:r>
          </a:p>
        </p:txBody>
      </p:sp>
    </p:spTree>
    <p:extLst>
      <p:ext uri="{BB962C8B-B14F-4D97-AF65-F5344CB8AC3E}">
        <p14:creationId xmlns:p14="http://schemas.microsoft.com/office/powerpoint/2010/main" val="100195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16" grpId="0"/>
      <p:bldP spid="17" grpId="0"/>
      <p:bldP spid="18" grpId="0" animBg="1"/>
      <p:bldP spid="19" grpId="0"/>
      <p:bldP spid="20" grpId="0" animBg="1"/>
      <p:bldP spid="21" grpId="0" animBg="1"/>
      <p:bldP spid="22" grpId="0" animBg="1"/>
      <p:bldP spid="23" grpId="0" animBg="1"/>
      <p:bldP spid="24" grpId="0" animBg="1"/>
      <p:bldP spid="3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95D4E-DDDA-FCCD-E85F-0CDC7FB127F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8500612-BDE6-DB46-3EC6-5290EC1891FE}"/>
              </a:ext>
            </a:extLst>
          </p:cNvPr>
          <p:cNvSpPr>
            <a:spLocks noGrp="1"/>
          </p:cNvSpPr>
          <p:nvPr>
            <p:ph type="title"/>
          </p:nvPr>
        </p:nvSpPr>
        <p:spPr>
          <a:xfrm>
            <a:off x="2971800" y="298860"/>
            <a:ext cx="40224078" cy="3840480"/>
          </a:xfrm>
          <a:noFill/>
        </p:spPr>
        <p:txBody>
          <a:bodyPr wrap="non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Números da Saúde – Setor Privado </a:t>
            </a:r>
          </a:p>
        </p:txBody>
      </p:sp>
      <p:sp>
        <p:nvSpPr>
          <p:cNvPr id="2" name="Slide Number Placeholder 1">
            <a:extLst>
              <a:ext uri="{FF2B5EF4-FFF2-40B4-BE49-F238E27FC236}">
                <a16:creationId xmlns:a16="http://schemas.microsoft.com/office/drawing/2014/main" id="{29545343-C0D6-96ED-E3E7-3BF3C86202B4}"/>
              </a:ext>
            </a:extLst>
          </p:cNvPr>
          <p:cNvSpPr>
            <a:spLocks noGrp="1"/>
          </p:cNvSpPr>
          <p:nvPr>
            <p:ph type="sldNum" sz="quarter" idx="11"/>
          </p:nvPr>
        </p:nvSpPr>
        <p:spPr/>
        <p:txBody>
          <a:bodyPr/>
          <a:lstStyle/>
          <a:p>
            <a:fld id="{4742C976-6EE8-B648-A487-D4CF3EDC6FA3}" type="slidenum">
              <a:rPr lang="pt-BR" smtClean="0"/>
              <a:pPr/>
              <a:t>67</a:t>
            </a:fld>
            <a:endParaRPr lang="pt-BR"/>
          </a:p>
        </p:txBody>
      </p:sp>
      <p:sp>
        <p:nvSpPr>
          <p:cNvPr id="7" name="CaixaDeTexto 6">
            <a:extLst>
              <a:ext uri="{FF2B5EF4-FFF2-40B4-BE49-F238E27FC236}">
                <a16:creationId xmlns:a16="http://schemas.microsoft.com/office/drawing/2014/main" id="{2ECC3558-A8EB-12E6-6927-F58C0C916805}"/>
              </a:ext>
            </a:extLst>
          </p:cNvPr>
          <p:cNvSpPr txBox="1"/>
          <p:nvPr/>
        </p:nvSpPr>
        <p:spPr>
          <a:xfrm>
            <a:off x="2742310" y="9834252"/>
            <a:ext cx="1440201"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ANS, 2022</a:t>
            </a:r>
          </a:p>
        </p:txBody>
      </p:sp>
      <p:pic>
        <p:nvPicPr>
          <p:cNvPr id="4" name="Imagem 3" descr="Interface gráfica do usuário&#10;&#10;Descrição gerada automaticamente com confiança média">
            <a:extLst>
              <a:ext uri="{FF2B5EF4-FFF2-40B4-BE49-F238E27FC236}">
                <a16:creationId xmlns:a16="http://schemas.microsoft.com/office/drawing/2014/main" id="{968613D1-E165-E609-39B5-EF0C4E8B6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515305"/>
            <a:ext cx="13119026" cy="6940563"/>
          </a:xfrm>
          <a:prstGeom prst="rect">
            <a:avLst/>
          </a:prstGeom>
        </p:spPr>
      </p:pic>
      <p:sp>
        <p:nvSpPr>
          <p:cNvPr id="3" name="Retângulo 2">
            <a:hlinkClick r:id="rId3"/>
            <a:extLst>
              <a:ext uri="{FF2B5EF4-FFF2-40B4-BE49-F238E27FC236}">
                <a16:creationId xmlns:a16="http://schemas.microsoft.com/office/drawing/2014/main" id="{E7E14651-CBD0-B934-0707-90CD966D7C95}"/>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819336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71800" y="298860"/>
            <a:ext cx="40224078" cy="3840480"/>
          </a:xfrm>
          <a:noFill/>
        </p:spPr>
        <p:txBody>
          <a:bodyPr wrap="non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Números da Saúde – Setor Privado </a:t>
            </a:r>
          </a:p>
        </p:txBody>
      </p:sp>
      <p:sp>
        <p:nvSpPr>
          <p:cNvPr id="2" name="Slide Number Placeholder 1"/>
          <p:cNvSpPr>
            <a:spLocks noGrp="1"/>
          </p:cNvSpPr>
          <p:nvPr>
            <p:ph type="sldNum" sz="quarter" idx="11"/>
          </p:nvPr>
        </p:nvSpPr>
        <p:spPr/>
        <p:txBody>
          <a:bodyPr/>
          <a:lstStyle/>
          <a:p>
            <a:fld id="{4742C976-6EE8-B648-A487-D4CF3EDC6FA3}" type="slidenum">
              <a:rPr lang="pt-BR" smtClean="0"/>
              <a:pPr/>
              <a:t>68</a:t>
            </a:fld>
            <a:endParaRPr lang="pt-BR"/>
          </a:p>
        </p:txBody>
      </p:sp>
      <p:sp>
        <p:nvSpPr>
          <p:cNvPr id="4" name="CaixaDeTexto 3">
            <a:extLst>
              <a:ext uri="{FF2B5EF4-FFF2-40B4-BE49-F238E27FC236}">
                <a16:creationId xmlns:a16="http://schemas.microsoft.com/office/drawing/2014/main" id="{C2A97535-DA4D-DD46-A51F-D08245A45F37}"/>
              </a:ext>
            </a:extLst>
          </p:cNvPr>
          <p:cNvSpPr txBox="1"/>
          <p:nvPr/>
        </p:nvSpPr>
        <p:spPr>
          <a:xfrm>
            <a:off x="2832750" y="9874255"/>
            <a:ext cx="1860189"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ANS, 2018-2022</a:t>
            </a:r>
          </a:p>
        </p:txBody>
      </p:sp>
      <p:pic>
        <p:nvPicPr>
          <p:cNvPr id="9" name="Imagem 8">
            <a:extLst>
              <a:ext uri="{FF2B5EF4-FFF2-40B4-BE49-F238E27FC236}">
                <a16:creationId xmlns:a16="http://schemas.microsoft.com/office/drawing/2014/main" id="{78C5316B-6D50-D804-4E6B-56710EFFA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521484"/>
            <a:ext cx="13129711" cy="6934384"/>
          </a:xfrm>
          <a:prstGeom prst="rect">
            <a:avLst/>
          </a:prstGeom>
        </p:spPr>
      </p:pic>
      <p:sp>
        <p:nvSpPr>
          <p:cNvPr id="3" name="Retângulo 2">
            <a:hlinkClick r:id="rId3"/>
            <a:extLst>
              <a:ext uri="{FF2B5EF4-FFF2-40B4-BE49-F238E27FC236}">
                <a16:creationId xmlns:a16="http://schemas.microsoft.com/office/drawing/2014/main" id="{D8AC412A-10E9-BE3D-3D46-67A2DC1C135A}"/>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716945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71800" y="298860"/>
            <a:ext cx="40224078" cy="3840480"/>
          </a:xfrm>
          <a:noFill/>
        </p:spPr>
        <p:txBody>
          <a:bodyPr wrap="non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Números da Saúde – Setor Privado </a:t>
            </a:r>
          </a:p>
        </p:txBody>
      </p:sp>
      <p:sp>
        <p:nvSpPr>
          <p:cNvPr id="2" name="Slide Number Placeholder 1"/>
          <p:cNvSpPr>
            <a:spLocks noGrp="1"/>
          </p:cNvSpPr>
          <p:nvPr>
            <p:ph type="sldNum" sz="quarter" idx="11"/>
          </p:nvPr>
        </p:nvSpPr>
        <p:spPr/>
        <p:txBody>
          <a:bodyPr/>
          <a:lstStyle/>
          <a:p>
            <a:fld id="{4742C976-6EE8-B648-A487-D4CF3EDC6FA3}" type="slidenum">
              <a:rPr lang="pt-BR" smtClean="0"/>
              <a:pPr/>
              <a:t>69</a:t>
            </a:fld>
            <a:endParaRPr lang="pt-BR"/>
          </a:p>
        </p:txBody>
      </p:sp>
      <p:sp>
        <p:nvSpPr>
          <p:cNvPr id="4" name="CaixaDeTexto 3">
            <a:extLst>
              <a:ext uri="{FF2B5EF4-FFF2-40B4-BE49-F238E27FC236}">
                <a16:creationId xmlns:a16="http://schemas.microsoft.com/office/drawing/2014/main" id="{C2A97535-DA4D-DD46-A51F-D08245A45F37}"/>
              </a:ext>
            </a:extLst>
          </p:cNvPr>
          <p:cNvSpPr txBox="1"/>
          <p:nvPr/>
        </p:nvSpPr>
        <p:spPr>
          <a:xfrm>
            <a:off x="2760742" y="9834252"/>
            <a:ext cx="1860189"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ANS, 2018-2022</a:t>
            </a:r>
          </a:p>
        </p:txBody>
      </p:sp>
      <p:pic>
        <p:nvPicPr>
          <p:cNvPr id="7" name="Imagem 6" descr="Interface gráfica do usuário, Aplicativo&#10;&#10;Descrição gerada automaticamente">
            <a:extLst>
              <a:ext uri="{FF2B5EF4-FFF2-40B4-BE49-F238E27FC236}">
                <a16:creationId xmlns:a16="http://schemas.microsoft.com/office/drawing/2014/main" id="{86DD9F53-DD5D-6EAE-69B3-3DA432117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77034"/>
            <a:ext cx="13053675" cy="6978834"/>
          </a:xfrm>
          <a:prstGeom prst="rect">
            <a:avLst/>
          </a:prstGeom>
        </p:spPr>
      </p:pic>
      <p:sp>
        <p:nvSpPr>
          <p:cNvPr id="3" name="Retângulo 2">
            <a:hlinkClick r:id="rId3"/>
            <a:extLst>
              <a:ext uri="{FF2B5EF4-FFF2-40B4-BE49-F238E27FC236}">
                <a16:creationId xmlns:a16="http://schemas.microsoft.com/office/drawing/2014/main" id="{9418EDC5-CDDC-5FDB-8548-A97A55E8C14B}"/>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441452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3BE2777B-0E32-48C7-8AF6-29B23B67B197}"/>
              </a:ext>
            </a:extLst>
          </p:cNvPr>
          <p:cNvGrpSpPr/>
          <p:nvPr/>
        </p:nvGrpSpPr>
        <p:grpSpPr>
          <a:xfrm>
            <a:off x="2663280" y="2047157"/>
            <a:ext cx="12241360" cy="1919177"/>
            <a:chOff x="2033464" y="2747950"/>
            <a:chExt cx="8586651" cy="1427964"/>
          </a:xfrm>
        </p:grpSpPr>
        <p:sp>
          <p:nvSpPr>
            <p:cNvPr id="3" name="Espaço Reservado para Texto 2">
              <a:extLst>
                <a:ext uri="{FF2B5EF4-FFF2-40B4-BE49-F238E27FC236}">
                  <a16:creationId xmlns:a16="http://schemas.microsoft.com/office/drawing/2014/main" id="{183C178D-D8BA-4CBF-A8A7-38AAC1153F1A}"/>
                </a:ext>
              </a:extLst>
            </p:cNvPr>
            <p:cNvSpPr txBox="1">
              <a:spLocks/>
            </p:cNvSpPr>
            <p:nvPr/>
          </p:nvSpPr>
          <p:spPr>
            <a:xfrm>
              <a:off x="2250159" y="2747950"/>
              <a:ext cx="6739227" cy="369332"/>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endParaRPr lang="pt-BR" sz="2400" dirty="0">
                <a:latin typeface="Calibri" panose="020F0502020204030204" pitchFamily="34" charset="0"/>
                <a:cs typeface="Calibri" panose="020F0502020204030204" pitchFamily="34" charset="0"/>
              </a:endParaRPr>
            </a:p>
          </p:txBody>
        </p:sp>
        <p:sp>
          <p:nvSpPr>
            <p:cNvPr id="4" name="Espaço Reservado para Texto 3">
              <a:extLst>
                <a:ext uri="{FF2B5EF4-FFF2-40B4-BE49-F238E27FC236}">
                  <a16:creationId xmlns:a16="http://schemas.microsoft.com/office/drawing/2014/main" id="{D840A431-F8FA-49AF-9C10-FD5E72490B3F}"/>
                </a:ext>
              </a:extLst>
            </p:cNvPr>
            <p:cNvSpPr txBox="1">
              <a:spLocks/>
            </p:cNvSpPr>
            <p:nvPr/>
          </p:nvSpPr>
          <p:spPr>
            <a:xfrm>
              <a:off x="2033464" y="3344917"/>
              <a:ext cx="8586651" cy="830997"/>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lgn="ctr">
                <a:spcBef>
                  <a:spcPts val="0"/>
                </a:spcBef>
                <a:buNone/>
              </a:pPr>
              <a:endParaRPr lang="pt-BR" sz="2400"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29D22DD4-24B4-4474-B04C-3BB7620504E1}"/>
                </a:ext>
              </a:extLst>
            </p:cNvPr>
            <p:cNvSpPr/>
            <p:nvPr/>
          </p:nvSpPr>
          <p:spPr>
            <a:xfrm>
              <a:off x="3245697" y="3117282"/>
              <a:ext cx="5408023" cy="343502"/>
            </a:xfrm>
            <a:prstGeom prst="rect">
              <a:avLst/>
            </a:prstGeom>
          </p:spPr>
          <p:txBody>
            <a:bodyPr wrap="square">
              <a:spAutoFit/>
            </a:bodyPr>
            <a:lstStyle/>
            <a:p>
              <a:endParaRPr lang="pt-BR" sz="2400" dirty="0">
                <a:solidFill>
                  <a:srgbClr val="FF0000"/>
                </a:solidFill>
                <a:latin typeface="Calibri" panose="020F0502020204030204" pitchFamily="34" charset="0"/>
                <a:cs typeface="Calibri" panose="020F0502020204030204" pitchFamily="34" charset="0"/>
              </a:endParaRPr>
            </a:p>
          </p:txBody>
        </p:sp>
      </p:grpSp>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762567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Envelhecimento da População Brasileira</a:t>
            </a:r>
          </a:p>
        </p:txBody>
      </p:sp>
      <p:pic>
        <p:nvPicPr>
          <p:cNvPr id="13" name="Imagem 12" descr="Padrão do plano de fundo&#10;&#10;Descrição gerada automaticamente com confiança baixa">
            <a:extLst>
              <a:ext uri="{FF2B5EF4-FFF2-40B4-BE49-F238E27FC236}">
                <a16:creationId xmlns:a16="http://schemas.microsoft.com/office/drawing/2014/main" id="{43F2F872-F865-3E45-A897-276002D32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819" y="2638063"/>
            <a:ext cx="1443940" cy="367139"/>
          </a:xfrm>
          <a:prstGeom prst="rect">
            <a:avLst/>
          </a:prstGeom>
        </p:spPr>
      </p:pic>
      <p:sp>
        <p:nvSpPr>
          <p:cNvPr id="10" name="Retângulo 9">
            <a:extLst>
              <a:ext uri="{FF2B5EF4-FFF2-40B4-BE49-F238E27FC236}">
                <a16:creationId xmlns:a16="http://schemas.microsoft.com/office/drawing/2014/main" id="{B2C07713-4CE6-7BF7-AFE7-29785401331B}"/>
              </a:ext>
            </a:extLst>
          </p:cNvPr>
          <p:cNvSpPr/>
          <p:nvPr/>
        </p:nvSpPr>
        <p:spPr>
          <a:xfrm>
            <a:off x="8927976" y="7879805"/>
            <a:ext cx="1379288" cy="307777"/>
          </a:xfrm>
          <a:prstGeom prst="rect">
            <a:avLst/>
          </a:prstGeom>
        </p:spPr>
        <p:txBody>
          <a:bodyPr wrap="none">
            <a:spAutoFit/>
          </a:bodyPr>
          <a:lstStyle/>
          <a:p>
            <a:r>
              <a:rPr lang="pt-BR" sz="1400" dirty="0">
                <a:solidFill>
                  <a:schemeClr val="tx1">
                    <a:lumMod val="50000"/>
                    <a:lumOff val="50000"/>
                  </a:schemeClr>
                </a:solidFill>
                <a:latin typeface="Calibri" panose="020F0502020204030204" pitchFamily="34" charset="0"/>
                <a:cs typeface="Calibri" panose="020F0502020204030204" pitchFamily="34" charset="0"/>
              </a:rPr>
              <a:t>Fonte: XVI, 2023</a:t>
            </a:r>
          </a:p>
        </p:txBody>
      </p:sp>
      <p:pic>
        <p:nvPicPr>
          <p:cNvPr id="8" name="Imagem 7" descr="Tabela&#10;&#10;Descrição gerada automaticamente">
            <a:extLst>
              <a:ext uri="{FF2B5EF4-FFF2-40B4-BE49-F238E27FC236}">
                <a16:creationId xmlns:a16="http://schemas.microsoft.com/office/drawing/2014/main" id="{9501616A-6453-7C38-0E43-3830B6348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847" y="1873134"/>
            <a:ext cx="7920506" cy="6006671"/>
          </a:xfrm>
          <a:prstGeom prst="rect">
            <a:avLst/>
          </a:prstGeom>
        </p:spPr>
      </p:pic>
      <p:pic>
        <p:nvPicPr>
          <p:cNvPr id="11" name="Imagem 10" descr="Tabela&#10;&#10;Descrição gerada automaticamente">
            <a:extLst>
              <a:ext uri="{FF2B5EF4-FFF2-40B4-BE49-F238E27FC236}">
                <a16:creationId xmlns:a16="http://schemas.microsoft.com/office/drawing/2014/main" id="{C91517EA-5AF1-0D03-0CE8-54B808F82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745" y="2407195"/>
            <a:ext cx="7840222" cy="5504767"/>
          </a:xfrm>
          <a:prstGeom prst="rect">
            <a:avLst/>
          </a:prstGeom>
        </p:spPr>
      </p:pic>
      <p:sp>
        <p:nvSpPr>
          <p:cNvPr id="12" name="Retângulo 11">
            <a:extLst>
              <a:ext uri="{FF2B5EF4-FFF2-40B4-BE49-F238E27FC236}">
                <a16:creationId xmlns:a16="http://schemas.microsoft.com/office/drawing/2014/main" id="{778F5C16-C001-DF35-368C-2D13DB5FD650}"/>
              </a:ext>
            </a:extLst>
          </p:cNvPr>
          <p:cNvSpPr/>
          <p:nvPr/>
        </p:nvSpPr>
        <p:spPr>
          <a:xfrm>
            <a:off x="1140762" y="7544963"/>
            <a:ext cx="1483483" cy="307777"/>
          </a:xfrm>
          <a:prstGeom prst="rect">
            <a:avLst/>
          </a:prstGeom>
          <a:solidFill>
            <a:schemeClr val="bg1"/>
          </a:solidFill>
        </p:spPr>
        <p:txBody>
          <a:bodyPr wrap="none">
            <a:spAutoFit/>
          </a:bodyPr>
          <a:lstStyle/>
          <a:p>
            <a:r>
              <a:rPr lang="pt-BR" sz="1400" dirty="0">
                <a:solidFill>
                  <a:schemeClr val="tx1">
                    <a:lumMod val="50000"/>
                    <a:lumOff val="50000"/>
                  </a:schemeClr>
                </a:solidFill>
                <a:latin typeface="Calibri" panose="020F0502020204030204" pitchFamily="34" charset="0"/>
                <a:cs typeface="Calibri" panose="020F0502020204030204" pitchFamily="34" charset="0"/>
              </a:rPr>
              <a:t>Fonte: IBGE, 2023</a:t>
            </a:r>
          </a:p>
        </p:txBody>
      </p:sp>
      <p:sp>
        <p:nvSpPr>
          <p:cNvPr id="5" name="Retângulo 4">
            <a:hlinkClick r:id="rId5"/>
            <a:extLst>
              <a:ext uri="{FF2B5EF4-FFF2-40B4-BE49-F238E27FC236}">
                <a16:creationId xmlns:a16="http://schemas.microsoft.com/office/drawing/2014/main" id="{6B970A09-BEEF-033A-ED59-F72BFC059BFA}"/>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038841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3BE2777B-0E32-48C7-8AF6-29B23B67B197}"/>
              </a:ext>
            </a:extLst>
          </p:cNvPr>
          <p:cNvGrpSpPr/>
          <p:nvPr/>
        </p:nvGrpSpPr>
        <p:grpSpPr>
          <a:xfrm>
            <a:off x="2663280" y="2047157"/>
            <a:ext cx="12241360" cy="1919177"/>
            <a:chOff x="2033464" y="2747950"/>
            <a:chExt cx="8586651" cy="1427964"/>
          </a:xfrm>
        </p:grpSpPr>
        <p:sp>
          <p:nvSpPr>
            <p:cNvPr id="3" name="Espaço Reservado para Texto 2">
              <a:extLst>
                <a:ext uri="{FF2B5EF4-FFF2-40B4-BE49-F238E27FC236}">
                  <a16:creationId xmlns:a16="http://schemas.microsoft.com/office/drawing/2014/main" id="{183C178D-D8BA-4CBF-A8A7-38AAC1153F1A}"/>
                </a:ext>
              </a:extLst>
            </p:cNvPr>
            <p:cNvSpPr txBox="1">
              <a:spLocks/>
            </p:cNvSpPr>
            <p:nvPr/>
          </p:nvSpPr>
          <p:spPr>
            <a:xfrm>
              <a:off x="2250159" y="2747950"/>
              <a:ext cx="6739227" cy="369332"/>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endParaRPr lang="pt-BR" sz="2400" dirty="0">
                <a:latin typeface="Calibri" panose="020F0502020204030204" pitchFamily="34" charset="0"/>
                <a:cs typeface="Calibri" panose="020F0502020204030204" pitchFamily="34" charset="0"/>
              </a:endParaRPr>
            </a:p>
          </p:txBody>
        </p:sp>
        <p:sp>
          <p:nvSpPr>
            <p:cNvPr id="4" name="Espaço Reservado para Texto 3">
              <a:extLst>
                <a:ext uri="{FF2B5EF4-FFF2-40B4-BE49-F238E27FC236}">
                  <a16:creationId xmlns:a16="http://schemas.microsoft.com/office/drawing/2014/main" id="{D840A431-F8FA-49AF-9C10-FD5E72490B3F}"/>
                </a:ext>
              </a:extLst>
            </p:cNvPr>
            <p:cNvSpPr txBox="1">
              <a:spLocks/>
            </p:cNvSpPr>
            <p:nvPr/>
          </p:nvSpPr>
          <p:spPr>
            <a:xfrm>
              <a:off x="2033464" y="3344917"/>
              <a:ext cx="8586651" cy="830997"/>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lgn="ctr">
                <a:spcBef>
                  <a:spcPts val="0"/>
                </a:spcBef>
                <a:buNone/>
              </a:pPr>
              <a:endParaRPr lang="pt-BR" sz="2400"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29D22DD4-24B4-4474-B04C-3BB7620504E1}"/>
                </a:ext>
              </a:extLst>
            </p:cNvPr>
            <p:cNvSpPr/>
            <p:nvPr/>
          </p:nvSpPr>
          <p:spPr>
            <a:xfrm>
              <a:off x="3245697" y="3117282"/>
              <a:ext cx="5408023" cy="343502"/>
            </a:xfrm>
            <a:prstGeom prst="rect">
              <a:avLst/>
            </a:prstGeom>
          </p:spPr>
          <p:txBody>
            <a:bodyPr wrap="square">
              <a:spAutoFit/>
            </a:bodyPr>
            <a:lstStyle/>
            <a:p>
              <a:endParaRPr lang="pt-BR" sz="2400" dirty="0">
                <a:solidFill>
                  <a:srgbClr val="FF0000"/>
                </a:solidFill>
                <a:latin typeface="Calibri" panose="020F0502020204030204" pitchFamily="34" charset="0"/>
                <a:cs typeface="Calibri" panose="020F0502020204030204" pitchFamily="34" charset="0"/>
              </a:endParaRPr>
            </a:p>
          </p:txBody>
        </p:sp>
      </p:grpSp>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6699206"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Operadoras de Saúde Suplementar</a:t>
            </a:r>
          </a:p>
        </p:txBody>
      </p:sp>
      <p:sp>
        <p:nvSpPr>
          <p:cNvPr id="8" name="CaixaDeTexto 7">
            <a:extLst>
              <a:ext uri="{FF2B5EF4-FFF2-40B4-BE49-F238E27FC236}">
                <a16:creationId xmlns:a16="http://schemas.microsoft.com/office/drawing/2014/main" id="{8842B220-8659-7F40-AB83-4EBFB8035FC0}"/>
              </a:ext>
            </a:extLst>
          </p:cNvPr>
          <p:cNvSpPr txBox="1"/>
          <p:nvPr/>
        </p:nvSpPr>
        <p:spPr>
          <a:xfrm>
            <a:off x="2690814" y="994524"/>
            <a:ext cx="6403612" cy="523220"/>
          </a:xfrm>
          <a:prstGeom prst="rect">
            <a:avLst/>
          </a:prstGeom>
          <a:noFill/>
        </p:spPr>
        <p:txBody>
          <a:bodyPr wrap="none" rtlCol="0">
            <a:spAutoFit/>
          </a:bodyPr>
          <a:lstStyle/>
          <a:p>
            <a:r>
              <a:rPr lang="pt-BR" sz="2800" dirty="0">
                <a:solidFill>
                  <a:srgbClr val="003E7E"/>
                </a:solidFill>
                <a:latin typeface="Calibri" panose="020F0502020204030204" pitchFamily="34" charset="0"/>
                <a:cs typeface="Calibri" panose="020F0502020204030204" pitchFamily="34" charset="0"/>
              </a:rPr>
              <a:t>Evolução de Receitas </a:t>
            </a:r>
            <a:r>
              <a:rPr lang="pt-BR" sz="2800" dirty="0" err="1">
                <a:solidFill>
                  <a:srgbClr val="003E7E"/>
                </a:solidFill>
                <a:latin typeface="Calibri" panose="020F0502020204030204" pitchFamily="34" charset="0"/>
                <a:cs typeface="Calibri" panose="020F0502020204030204" pitchFamily="34" charset="0"/>
              </a:rPr>
              <a:t>x</a:t>
            </a:r>
            <a:r>
              <a:rPr lang="pt-BR" sz="2800" dirty="0">
                <a:solidFill>
                  <a:srgbClr val="003E7E"/>
                </a:solidFill>
                <a:latin typeface="Calibri" panose="020F0502020204030204" pitchFamily="34" charset="0"/>
                <a:cs typeface="Calibri" panose="020F0502020204030204" pitchFamily="34" charset="0"/>
              </a:rPr>
              <a:t> Custos Assistenciais</a:t>
            </a:r>
          </a:p>
        </p:txBody>
      </p:sp>
      <p:pic>
        <p:nvPicPr>
          <p:cNvPr id="13" name="Imagem 12" descr="Padrão do plano de fundo&#10;&#10;Descrição gerada automaticamente com confiança baixa">
            <a:extLst>
              <a:ext uri="{FF2B5EF4-FFF2-40B4-BE49-F238E27FC236}">
                <a16:creationId xmlns:a16="http://schemas.microsoft.com/office/drawing/2014/main" id="{43F2F872-F865-3E45-A897-276002D32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819" y="2638063"/>
            <a:ext cx="1443940" cy="367139"/>
          </a:xfrm>
          <a:prstGeom prst="rect">
            <a:avLst/>
          </a:prstGeom>
        </p:spPr>
      </p:pic>
      <p:sp>
        <p:nvSpPr>
          <p:cNvPr id="5" name="Retângulo 4">
            <a:extLst>
              <a:ext uri="{FF2B5EF4-FFF2-40B4-BE49-F238E27FC236}">
                <a16:creationId xmlns:a16="http://schemas.microsoft.com/office/drawing/2014/main" id="{21692C29-A20F-37ED-D544-976F1972D046}"/>
              </a:ext>
            </a:extLst>
          </p:cNvPr>
          <p:cNvSpPr/>
          <p:nvPr/>
        </p:nvSpPr>
        <p:spPr>
          <a:xfrm>
            <a:off x="2619536" y="8901970"/>
            <a:ext cx="1715534" cy="276999"/>
          </a:xfrm>
          <a:prstGeom prst="rect">
            <a:avLst/>
          </a:prstGeom>
        </p:spPr>
        <p:txBody>
          <a:bodyPr wrap="none">
            <a:spAutoFit/>
          </a:bodyPr>
          <a:lstStyle/>
          <a:p>
            <a:r>
              <a:rPr lang="pt-BR" sz="1200" i="1" dirty="0">
                <a:solidFill>
                  <a:schemeClr val="tx1">
                    <a:lumMod val="50000"/>
                    <a:lumOff val="50000"/>
                  </a:schemeClr>
                </a:solidFill>
                <a:latin typeface="Calibri" panose="020F0502020204030204" pitchFamily="34" charset="0"/>
                <a:cs typeface="Calibri" panose="020F0502020204030204" pitchFamily="34" charset="0"/>
              </a:rPr>
              <a:t>Fonte: XVI </a:t>
            </a:r>
            <a:r>
              <a:rPr lang="pt-BR" sz="1200" i="1" dirty="0" err="1">
                <a:solidFill>
                  <a:schemeClr val="tx1">
                    <a:lumMod val="50000"/>
                    <a:lumOff val="50000"/>
                  </a:schemeClr>
                </a:solidFill>
                <a:latin typeface="Calibri" panose="020F0502020204030204" pitchFamily="34" charset="0"/>
                <a:cs typeface="Calibri" panose="020F0502020204030204" pitchFamily="34" charset="0"/>
              </a:rPr>
              <a:t>Finance</a:t>
            </a:r>
            <a:r>
              <a:rPr lang="pt-BR" sz="1200" i="1" dirty="0">
                <a:solidFill>
                  <a:schemeClr val="tx1">
                    <a:lumMod val="50000"/>
                    <a:lumOff val="50000"/>
                  </a:schemeClr>
                </a:solidFill>
                <a:latin typeface="Calibri" panose="020F0502020204030204" pitchFamily="34" charset="0"/>
                <a:cs typeface="Calibri" panose="020F0502020204030204" pitchFamily="34" charset="0"/>
              </a:rPr>
              <a:t>, 2022</a:t>
            </a:r>
          </a:p>
        </p:txBody>
      </p:sp>
      <p:pic>
        <p:nvPicPr>
          <p:cNvPr id="11" name="Imagem 10" descr="Gráfico, Gráfico de barras&#10;&#10;Descrição gerada automaticamente">
            <a:extLst>
              <a:ext uri="{FF2B5EF4-FFF2-40B4-BE49-F238E27FC236}">
                <a16:creationId xmlns:a16="http://schemas.microsoft.com/office/drawing/2014/main" id="{5034E1CE-45FC-D1E0-BCDB-228069F21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990" y="3543300"/>
            <a:ext cx="12568901" cy="5278938"/>
          </a:xfrm>
          <a:prstGeom prst="rect">
            <a:avLst/>
          </a:prstGeom>
        </p:spPr>
      </p:pic>
      <p:sp>
        <p:nvSpPr>
          <p:cNvPr id="9" name="Retângulo 8">
            <a:hlinkClick r:id="rId4"/>
            <a:extLst>
              <a:ext uri="{FF2B5EF4-FFF2-40B4-BE49-F238E27FC236}">
                <a16:creationId xmlns:a16="http://schemas.microsoft.com/office/drawing/2014/main" id="{3DC4131F-30EF-3817-F52F-70242B82C09B}"/>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0813350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3BE2777B-0E32-48C7-8AF6-29B23B67B197}"/>
              </a:ext>
            </a:extLst>
          </p:cNvPr>
          <p:cNvGrpSpPr/>
          <p:nvPr/>
        </p:nvGrpSpPr>
        <p:grpSpPr>
          <a:xfrm>
            <a:off x="2663280" y="2047157"/>
            <a:ext cx="12241360" cy="1919177"/>
            <a:chOff x="2033464" y="2747950"/>
            <a:chExt cx="8586651" cy="1427964"/>
          </a:xfrm>
        </p:grpSpPr>
        <p:sp>
          <p:nvSpPr>
            <p:cNvPr id="3" name="Espaço Reservado para Texto 2">
              <a:extLst>
                <a:ext uri="{FF2B5EF4-FFF2-40B4-BE49-F238E27FC236}">
                  <a16:creationId xmlns:a16="http://schemas.microsoft.com/office/drawing/2014/main" id="{183C178D-D8BA-4CBF-A8A7-38AAC1153F1A}"/>
                </a:ext>
              </a:extLst>
            </p:cNvPr>
            <p:cNvSpPr txBox="1">
              <a:spLocks/>
            </p:cNvSpPr>
            <p:nvPr/>
          </p:nvSpPr>
          <p:spPr>
            <a:xfrm>
              <a:off x="2250159" y="2747950"/>
              <a:ext cx="6739227" cy="369332"/>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endParaRPr lang="pt-BR" sz="2400" dirty="0">
                <a:latin typeface="Calibri" panose="020F0502020204030204" pitchFamily="34" charset="0"/>
                <a:cs typeface="Calibri" panose="020F0502020204030204" pitchFamily="34" charset="0"/>
              </a:endParaRPr>
            </a:p>
          </p:txBody>
        </p:sp>
        <p:sp>
          <p:nvSpPr>
            <p:cNvPr id="4" name="Espaço Reservado para Texto 3">
              <a:extLst>
                <a:ext uri="{FF2B5EF4-FFF2-40B4-BE49-F238E27FC236}">
                  <a16:creationId xmlns:a16="http://schemas.microsoft.com/office/drawing/2014/main" id="{D840A431-F8FA-49AF-9C10-FD5E72490B3F}"/>
                </a:ext>
              </a:extLst>
            </p:cNvPr>
            <p:cNvSpPr txBox="1">
              <a:spLocks/>
            </p:cNvSpPr>
            <p:nvPr/>
          </p:nvSpPr>
          <p:spPr>
            <a:xfrm>
              <a:off x="2033464" y="3344917"/>
              <a:ext cx="8586651" cy="830997"/>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lgn="ctr">
                <a:spcBef>
                  <a:spcPts val="0"/>
                </a:spcBef>
                <a:buNone/>
              </a:pPr>
              <a:endParaRPr lang="pt-BR" sz="2400"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29D22DD4-24B4-4474-B04C-3BB7620504E1}"/>
                </a:ext>
              </a:extLst>
            </p:cNvPr>
            <p:cNvSpPr/>
            <p:nvPr/>
          </p:nvSpPr>
          <p:spPr>
            <a:xfrm>
              <a:off x="3245697" y="3117282"/>
              <a:ext cx="5408023" cy="343502"/>
            </a:xfrm>
            <a:prstGeom prst="rect">
              <a:avLst/>
            </a:prstGeom>
          </p:spPr>
          <p:txBody>
            <a:bodyPr wrap="square">
              <a:spAutoFit/>
            </a:bodyPr>
            <a:lstStyle/>
            <a:p>
              <a:endParaRPr lang="pt-BR" sz="2400" dirty="0">
                <a:solidFill>
                  <a:srgbClr val="FF0000"/>
                </a:solidFill>
                <a:latin typeface="Calibri" panose="020F0502020204030204" pitchFamily="34" charset="0"/>
                <a:cs typeface="Calibri" panose="020F0502020204030204" pitchFamily="34" charset="0"/>
              </a:endParaRPr>
            </a:p>
          </p:txBody>
        </p:sp>
      </p:grpSp>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6704079"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Operadoras de Saúde Suplementar</a:t>
            </a:r>
          </a:p>
        </p:txBody>
      </p:sp>
      <p:sp>
        <p:nvSpPr>
          <p:cNvPr id="8" name="CaixaDeTexto 7">
            <a:extLst>
              <a:ext uri="{FF2B5EF4-FFF2-40B4-BE49-F238E27FC236}">
                <a16:creationId xmlns:a16="http://schemas.microsoft.com/office/drawing/2014/main" id="{8842B220-8659-7F40-AB83-4EBFB8035FC0}"/>
              </a:ext>
            </a:extLst>
          </p:cNvPr>
          <p:cNvSpPr txBox="1"/>
          <p:nvPr/>
        </p:nvSpPr>
        <p:spPr>
          <a:xfrm>
            <a:off x="2690814" y="994524"/>
            <a:ext cx="6403612" cy="523220"/>
          </a:xfrm>
          <a:prstGeom prst="rect">
            <a:avLst/>
          </a:prstGeom>
          <a:noFill/>
        </p:spPr>
        <p:txBody>
          <a:bodyPr wrap="none" rtlCol="0">
            <a:spAutoFit/>
          </a:bodyPr>
          <a:lstStyle/>
          <a:p>
            <a:r>
              <a:rPr lang="pt-BR" sz="2800" dirty="0">
                <a:solidFill>
                  <a:srgbClr val="003E7E"/>
                </a:solidFill>
                <a:latin typeface="Calibri" panose="020F0502020204030204" pitchFamily="34" charset="0"/>
                <a:cs typeface="Calibri" panose="020F0502020204030204" pitchFamily="34" charset="0"/>
              </a:rPr>
              <a:t>Evolução de Receitas </a:t>
            </a:r>
            <a:r>
              <a:rPr lang="pt-BR" sz="2800" dirty="0" err="1">
                <a:solidFill>
                  <a:srgbClr val="003E7E"/>
                </a:solidFill>
                <a:latin typeface="Calibri" panose="020F0502020204030204" pitchFamily="34" charset="0"/>
                <a:cs typeface="Calibri" panose="020F0502020204030204" pitchFamily="34" charset="0"/>
              </a:rPr>
              <a:t>x</a:t>
            </a:r>
            <a:r>
              <a:rPr lang="pt-BR" sz="2800" dirty="0">
                <a:solidFill>
                  <a:srgbClr val="003E7E"/>
                </a:solidFill>
                <a:latin typeface="Calibri" panose="020F0502020204030204" pitchFamily="34" charset="0"/>
                <a:cs typeface="Calibri" panose="020F0502020204030204" pitchFamily="34" charset="0"/>
              </a:rPr>
              <a:t> Custos Assistenciais</a:t>
            </a:r>
          </a:p>
        </p:txBody>
      </p:sp>
      <p:pic>
        <p:nvPicPr>
          <p:cNvPr id="13" name="Imagem 12" descr="Padrão do plano de fundo&#10;&#10;Descrição gerada automaticamente com confiança baixa">
            <a:extLst>
              <a:ext uri="{FF2B5EF4-FFF2-40B4-BE49-F238E27FC236}">
                <a16:creationId xmlns:a16="http://schemas.microsoft.com/office/drawing/2014/main" id="{43F2F872-F865-3E45-A897-276002D32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819" y="2638063"/>
            <a:ext cx="1443940" cy="367139"/>
          </a:xfrm>
          <a:prstGeom prst="rect">
            <a:avLst/>
          </a:prstGeom>
        </p:spPr>
      </p:pic>
      <p:sp>
        <p:nvSpPr>
          <p:cNvPr id="9" name="CaixaDeTexto 8">
            <a:extLst>
              <a:ext uri="{FF2B5EF4-FFF2-40B4-BE49-F238E27FC236}">
                <a16:creationId xmlns:a16="http://schemas.microsoft.com/office/drawing/2014/main" id="{E55136DE-E88B-417F-EE47-AEB2C90A38D8}"/>
              </a:ext>
            </a:extLst>
          </p:cNvPr>
          <p:cNvSpPr txBox="1"/>
          <p:nvPr/>
        </p:nvSpPr>
        <p:spPr>
          <a:xfrm>
            <a:off x="2634860" y="6352469"/>
            <a:ext cx="1616147" cy="276999"/>
          </a:xfrm>
          <a:prstGeom prst="rect">
            <a:avLst/>
          </a:prstGeom>
          <a:noFill/>
        </p:spPr>
        <p:txBody>
          <a:bodyPr wrap="none" rtlCol="0">
            <a:spAutoFit/>
          </a:bodyPr>
          <a:lstStyle/>
          <a:p>
            <a:pPr algn="ctr"/>
            <a:r>
              <a:rPr lang="pt-BR" sz="1200" i="1" dirty="0">
                <a:solidFill>
                  <a:schemeClr val="tx1">
                    <a:lumMod val="50000"/>
                    <a:lumOff val="50000"/>
                  </a:schemeClr>
                </a:solidFill>
                <a:latin typeface="Calibri" panose="020F0502020204030204" pitchFamily="34" charset="0"/>
                <a:cs typeface="Calibri" panose="020F0502020204030204" pitchFamily="34" charset="0"/>
              </a:rPr>
              <a:t>Fonte: ANS, 2018-2022</a:t>
            </a:r>
          </a:p>
        </p:txBody>
      </p:sp>
      <p:pic>
        <p:nvPicPr>
          <p:cNvPr id="12" name="Imagem 11" descr="Interface gráfica do usuário, Gráfico&#10;&#10;Descrição gerada automaticamente">
            <a:extLst>
              <a:ext uri="{FF2B5EF4-FFF2-40B4-BE49-F238E27FC236}">
                <a16:creationId xmlns:a16="http://schemas.microsoft.com/office/drawing/2014/main" id="{7F7FB385-47B2-91EA-6067-46B0B3E83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831133"/>
            <a:ext cx="12964415" cy="4539787"/>
          </a:xfrm>
          <a:prstGeom prst="rect">
            <a:avLst/>
          </a:prstGeom>
        </p:spPr>
      </p:pic>
      <p:pic>
        <p:nvPicPr>
          <p:cNvPr id="15" name="Imagem 14" descr="Tabela&#10;&#10;Descrição gerada automaticamente">
            <a:extLst>
              <a:ext uri="{FF2B5EF4-FFF2-40B4-BE49-F238E27FC236}">
                <a16:creationId xmlns:a16="http://schemas.microsoft.com/office/drawing/2014/main" id="{3E944AE8-3222-BD58-21AE-BE34DB9A1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346" y="6370920"/>
            <a:ext cx="5059228" cy="3757885"/>
          </a:xfrm>
          <a:prstGeom prst="rect">
            <a:avLst/>
          </a:prstGeom>
        </p:spPr>
      </p:pic>
      <p:sp>
        <p:nvSpPr>
          <p:cNvPr id="5" name="Retângulo 4">
            <a:hlinkClick r:id="rId5"/>
            <a:extLst>
              <a:ext uri="{FF2B5EF4-FFF2-40B4-BE49-F238E27FC236}">
                <a16:creationId xmlns:a16="http://schemas.microsoft.com/office/drawing/2014/main" id="{943F7863-7B98-D067-2076-4F78BBA8B1F2}"/>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885953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3BE2777B-0E32-48C7-8AF6-29B23B67B197}"/>
              </a:ext>
            </a:extLst>
          </p:cNvPr>
          <p:cNvGrpSpPr/>
          <p:nvPr/>
        </p:nvGrpSpPr>
        <p:grpSpPr>
          <a:xfrm>
            <a:off x="2663280" y="2047157"/>
            <a:ext cx="12241360" cy="1919177"/>
            <a:chOff x="2033464" y="2747950"/>
            <a:chExt cx="8586651" cy="1427964"/>
          </a:xfrm>
        </p:grpSpPr>
        <p:sp>
          <p:nvSpPr>
            <p:cNvPr id="3" name="Espaço Reservado para Texto 2">
              <a:extLst>
                <a:ext uri="{FF2B5EF4-FFF2-40B4-BE49-F238E27FC236}">
                  <a16:creationId xmlns:a16="http://schemas.microsoft.com/office/drawing/2014/main" id="{183C178D-D8BA-4CBF-A8A7-38AAC1153F1A}"/>
                </a:ext>
              </a:extLst>
            </p:cNvPr>
            <p:cNvSpPr txBox="1">
              <a:spLocks/>
            </p:cNvSpPr>
            <p:nvPr/>
          </p:nvSpPr>
          <p:spPr>
            <a:xfrm>
              <a:off x="2250159" y="2747950"/>
              <a:ext cx="6739227" cy="369332"/>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endParaRPr lang="pt-BR" sz="2400" dirty="0">
                <a:latin typeface="Calibri" panose="020F0502020204030204" pitchFamily="34" charset="0"/>
                <a:cs typeface="Calibri" panose="020F0502020204030204" pitchFamily="34" charset="0"/>
              </a:endParaRPr>
            </a:p>
          </p:txBody>
        </p:sp>
        <p:sp>
          <p:nvSpPr>
            <p:cNvPr id="4" name="Espaço Reservado para Texto 3">
              <a:extLst>
                <a:ext uri="{FF2B5EF4-FFF2-40B4-BE49-F238E27FC236}">
                  <a16:creationId xmlns:a16="http://schemas.microsoft.com/office/drawing/2014/main" id="{D840A431-F8FA-49AF-9C10-FD5E72490B3F}"/>
                </a:ext>
              </a:extLst>
            </p:cNvPr>
            <p:cNvSpPr txBox="1">
              <a:spLocks/>
            </p:cNvSpPr>
            <p:nvPr/>
          </p:nvSpPr>
          <p:spPr>
            <a:xfrm>
              <a:off x="2033464" y="3344917"/>
              <a:ext cx="8586651" cy="830997"/>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lgn="ctr">
                <a:spcBef>
                  <a:spcPts val="0"/>
                </a:spcBef>
                <a:buNone/>
              </a:pPr>
              <a:endParaRPr lang="pt-BR" sz="2400"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29D22DD4-24B4-4474-B04C-3BB7620504E1}"/>
                </a:ext>
              </a:extLst>
            </p:cNvPr>
            <p:cNvSpPr/>
            <p:nvPr/>
          </p:nvSpPr>
          <p:spPr>
            <a:xfrm>
              <a:off x="3245697" y="3117282"/>
              <a:ext cx="5408023" cy="343502"/>
            </a:xfrm>
            <a:prstGeom prst="rect">
              <a:avLst/>
            </a:prstGeom>
          </p:spPr>
          <p:txBody>
            <a:bodyPr wrap="square">
              <a:spAutoFit/>
            </a:bodyPr>
            <a:lstStyle/>
            <a:p>
              <a:endParaRPr lang="pt-BR" sz="2400" dirty="0">
                <a:solidFill>
                  <a:srgbClr val="FF0000"/>
                </a:solidFill>
                <a:latin typeface="Calibri" panose="020F0502020204030204" pitchFamily="34" charset="0"/>
                <a:cs typeface="Calibri" panose="020F0502020204030204" pitchFamily="34" charset="0"/>
              </a:endParaRPr>
            </a:p>
          </p:txBody>
        </p:sp>
      </p:grpSp>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6699206"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Operadoras de Saúde Suplementar</a:t>
            </a:r>
          </a:p>
        </p:txBody>
      </p:sp>
      <p:sp>
        <p:nvSpPr>
          <p:cNvPr id="8" name="CaixaDeTexto 7">
            <a:extLst>
              <a:ext uri="{FF2B5EF4-FFF2-40B4-BE49-F238E27FC236}">
                <a16:creationId xmlns:a16="http://schemas.microsoft.com/office/drawing/2014/main" id="{8842B220-8659-7F40-AB83-4EBFB8035FC0}"/>
              </a:ext>
            </a:extLst>
          </p:cNvPr>
          <p:cNvSpPr txBox="1"/>
          <p:nvPr/>
        </p:nvSpPr>
        <p:spPr>
          <a:xfrm>
            <a:off x="2687005" y="903524"/>
            <a:ext cx="2688557" cy="307777"/>
          </a:xfrm>
          <a:prstGeom prst="rect">
            <a:avLst/>
          </a:prstGeom>
          <a:noFill/>
        </p:spPr>
        <p:txBody>
          <a:bodyPr wrap="none" rtlCol="0">
            <a:spAutoFit/>
          </a:bodyPr>
          <a:lstStyle/>
          <a:p>
            <a:r>
              <a:rPr lang="pt-BR" sz="1400" dirty="0">
                <a:solidFill>
                  <a:srgbClr val="003E7E"/>
                </a:solidFill>
                <a:latin typeface="Calibri" panose="020F0502020204030204" pitchFamily="34" charset="0"/>
                <a:cs typeface="Calibri" panose="020F0502020204030204" pitchFamily="34" charset="0"/>
              </a:rPr>
              <a:t>Desempenho dos Planos de Saúde</a:t>
            </a:r>
          </a:p>
        </p:txBody>
      </p:sp>
      <p:pic>
        <p:nvPicPr>
          <p:cNvPr id="13" name="Imagem 12" descr="Padrão do plano de fundo&#10;&#10;Descrição gerada automaticamente com confiança baixa">
            <a:extLst>
              <a:ext uri="{FF2B5EF4-FFF2-40B4-BE49-F238E27FC236}">
                <a16:creationId xmlns:a16="http://schemas.microsoft.com/office/drawing/2014/main" id="{43F2F872-F865-3E45-A897-276002D32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819" y="2638063"/>
            <a:ext cx="1443940" cy="367139"/>
          </a:xfrm>
          <a:prstGeom prst="rect">
            <a:avLst/>
          </a:prstGeom>
        </p:spPr>
      </p:pic>
      <p:sp>
        <p:nvSpPr>
          <p:cNvPr id="5" name="Retângulo 4">
            <a:extLst>
              <a:ext uri="{FF2B5EF4-FFF2-40B4-BE49-F238E27FC236}">
                <a16:creationId xmlns:a16="http://schemas.microsoft.com/office/drawing/2014/main" id="{21692C29-A20F-37ED-D544-976F1972D046}"/>
              </a:ext>
            </a:extLst>
          </p:cNvPr>
          <p:cNvSpPr/>
          <p:nvPr/>
        </p:nvSpPr>
        <p:spPr>
          <a:xfrm>
            <a:off x="485060" y="5765531"/>
            <a:ext cx="3050259" cy="276999"/>
          </a:xfrm>
          <a:prstGeom prst="rect">
            <a:avLst/>
          </a:prstGeom>
        </p:spPr>
        <p:txBody>
          <a:bodyPr wrap="none">
            <a:spAutoFit/>
          </a:bodyPr>
          <a:lstStyle/>
          <a:p>
            <a:r>
              <a:rPr lang="pt-BR" sz="1200" i="1" dirty="0">
                <a:solidFill>
                  <a:schemeClr val="tx1">
                    <a:lumMod val="50000"/>
                    <a:lumOff val="50000"/>
                  </a:schemeClr>
                </a:solidFill>
                <a:latin typeface="Calibri" panose="020F0502020204030204" pitchFamily="34" charset="0"/>
                <a:cs typeface="Calibri" panose="020F0502020204030204" pitchFamily="34" charset="0"/>
              </a:rPr>
              <a:t>Fonte: Valor Econômico, dados ANS - set/2022</a:t>
            </a:r>
          </a:p>
        </p:txBody>
      </p:sp>
      <p:sp>
        <p:nvSpPr>
          <p:cNvPr id="9" name="Retângulo 8">
            <a:hlinkClick r:id="rId3"/>
            <a:extLst>
              <a:ext uri="{FF2B5EF4-FFF2-40B4-BE49-F238E27FC236}">
                <a16:creationId xmlns:a16="http://schemas.microsoft.com/office/drawing/2014/main" id="{6BBD9564-3DEC-7DF1-B4D8-BA30E9B1F1BF}"/>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12" name="Imagem 11" descr="Interface gráfica do usuário, Aplicativo&#10;&#10;Descrição gerada automaticamente">
            <a:extLst>
              <a:ext uri="{FF2B5EF4-FFF2-40B4-BE49-F238E27FC236}">
                <a16:creationId xmlns:a16="http://schemas.microsoft.com/office/drawing/2014/main" id="{3AC87D2A-1524-43E3-301F-BF974F1F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1349" y="1057412"/>
            <a:ext cx="8173299" cy="8379435"/>
          </a:xfrm>
          <a:prstGeom prst="rect">
            <a:avLst/>
          </a:prstGeom>
        </p:spPr>
      </p:pic>
      <p:pic>
        <p:nvPicPr>
          <p:cNvPr id="10" name="Imagem 9" descr="Gráfico, Gráfico de barras&#10;&#10;Descrição gerada automaticamente">
            <a:extLst>
              <a:ext uri="{FF2B5EF4-FFF2-40B4-BE49-F238E27FC236}">
                <a16:creationId xmlns:a16="http://schemas.microsoft.com/office/drawing/2014/main" id="{631272C3-2F71-7B18-92DF-EB0BFE5369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60" y="2134679"/>
            <a:ext cx="8630288" cy="3543330"/>
          </a:xfrm>
          <a:prstGeom prst="rect">
            <a:avLst/>
          </a:prstGeom>
        </p:spPr>
      </p:pic>
      <p:sp>
        <p:nvSpPr>
          <p:cNvPr id="14" name="Retângulo 13">
            <a:extLst>
              <a:ext uri="{FF2B5EF4-FFF2-40B4-BE49-F238E27FC236}">
                <a16:creationId xmlns:a16="http://schemas.microsoft.com/office/drawing/2014/main" id="{76D39C9B-6F80-A3CA-8966-876BA4879755}"/>
              </a:ext>
            </a:extLst>
          </p:cNvPr>
          <p:cNvSpPr/>
          <p:nvPr/>
        </p:nvSpPr>
        <p:spPr>
          <a:xfrm>
            <a:off x="9362486" y="9228876"/>
            <a:ext cx="2316660" cy="276999"/>
          </a:xfrm>
          <a:prstGeom prst="rect">
            <a:avLst/>
          </a:prstGeom>
        </p:spPr>
        <p:txBody>
          <a:bodyPr wrap="none">
            <a:spAutoFit/>
          </a:bodyPr>
          <a:lstStyle/>
          <a:p>
            <a:r>
              <a:rPr lang="pt-BR" sz="1200" i="1" dirty="0">
                <a:solidFill>
                  <a:schemeClr val="tx1">
                    <a:lumMod val="50000"/>
                    <a:lumOff val="50000"/>
                  </a:schemeClr>
                </a:solidFill>
                <a:latin typeface="Calibri" panose="020F0502020204030204" pitchFamily="34" charset="0"/>
                <a:cs typeface="Calibri" panose="020F0502020204030204" pitchFamily="34" charset="0"/>
              </a:rPr>
              <a:t>Fonte: Valor Econômico, Out/2024</a:t>
            </a:r>
          </a:p>
        </p:txBody>
      </p:sp>
    </p:spTree>
    <p:extLst>
      <p:ext uri="{BB962C8B-B14F-4D97-AF65-F5344CB8AC3E}">
        <p14:creationId xmlns:p14="http://schemas.microsoft.com/office/powerpoint/2010/main" val="26594790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2DBF066-E966-4C43-951C-1FCD5744D7C3}"/>
              </a:ext>
            </a:extLst>
          </p:cNvPr>
          <p:cNvSpPr txBox="1"/>
          <p:nvPr/>
        </p:nvSpPr>
        <p:spPr>
          <a:xfrm>
            <a:off x="2663280" y="318965"/>
            <a:ext cx="7279109"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TEA – Transtornos do Espectro Autista</a:t>
            </a:r>
          </a:p>
        </p:txBody>
      </p:sp>
      <p:sp>
        <p:nvSpPr>
          <p:cNvPr id="2" name="Retângulo 1">
            <a:hlinkClick r:id="rId2"/>
            <a:extLst>
              <a:ext uri="{FF2B5EF4-FFF2-40B4-BE49-F238E27FC236}">
                <a16:creationId xmlns:a16="http://schemas.microsoft.com/office/drawing/2014/main" id="{25185FCD-2889-C020-E191-94C6EF22A610}"/>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5124" name="Picture 4" descr="Terapia ABA - Tratamento para Autismo - Análise do Comportamento e a Terapia  ABA">
            <a:extLst>
              <a:ext uri="{FF2B5EF4-FFF2-40B4-BE49-F238E27FC236}">
                <a16:creationId xmlns:a16="http://schemas.microsoft.com/office/drawing/2014/main" id="{FBF3A080-77AB-C68F-0EEA-0F3E71A8C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688" y="8226442"/>
            <a:ext cx="5519891" cy="2060559"/>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2F801A58-5C4C-0140-68E8-D749140D3B38}"/>
              </a:ext>
            </a:extLst>
          </p:cNvPr>
          <p:cNvSpPr txBox="1"/>
          <p:nvPr/>
        </p:nvSpPr>
        <p:spPr>
          <a:xfrm>
            <a:off x="2665624" y="1183061"/>
            <a:ext cx="6806479" cy="769441"/>
          </a:xfrm>
          <a:prstGeom prst="rect">
            <a:avLst/>
          </a:prstGeom>
          <a:noFill/>
        </p:spPr>
        <p:txBody>
          <a:bodyPr wrap="none" rtlCol="0">
            <a:spAutoFit/>
          </a:bodyPr>
          <a:lstStyle>
            <a:defPPr>
              <a:defRPr lang="pt-BR"/>
            </a:defPPr>
            <a:lvl1pPr>
              <a:defRPr sz="2200" i="1">
                <a:solidFill>
                  <a:schemeClr val="tx2">
                    <a:lumMod val="75000"/>
                  </a:schemeClr>
                </a:solidFill>
              </a:defRPr>
            </a:lvl1pPr>
          </a:lstStyle>
          <a:p>
            <a:r>
              <a:rPr lang="pt-BR" i="0" dirty="0">
                <a:latin typeface="Calibri" panose="020F0502020204030204" pitchFamily="34" charset="0"/>
                <a:cs typeface="Calibri" panose="020F0502020204030204" pitchFamily="34" charset="0"/>
              </a:rPr>
              <a:t>Terapia ABA - abreviação de "Applied </a:t>
            </a:r>
            <a:r>
              <a:rPr lang="pt-BR" i="0" dirty="0" err="1">
                <a:latin typeface="Calibri" panose="020F0502020204030204" pitchFamily="34" charset="0"/>
                <a:cs typeface="Calibri" panose="020F0502020204030204" pitchFamily="34" charset="0"/>
              </a:rPr>
              <a:t>Behavior</a:t>
            </a:r>
            <a:r>
              <a:rPr lang="pt-BR" i="0" dirty="0">
                <a:latin typeface="Calibri" panose="020F0502020204030204" pitchFamily="34" charset="0"/>
                <a:cs typeface="Calibri" panose="020F0502020204030204" pitchFamily="34" charset="0"/>
              </a:rPr>
              <a:t> </a:t>
            </a:r>
            <a:r>
              <a:rPr lang="pt-BR" i="0" dirty="0" err="1">
                <a:latin typeface="Calibri" panose="020F0502020204030204" pitchFamily="34" charset="0"/>
                <a:cs typeface="Calibri" panose="020F0502020204030204" pitchFamily="34" charset="0"/>
              </a:rPr>
              <a:t>Analysis</a:t>
            </a:r>
            <a:r>
              <a:rPr lang="pt-BR" i="0" dirty="0">
                <a:latin typeface="Calibri" panose="020F0502020204030204" pitchFamily="34" charset="0"/>
                <a:cs typeface="Calibri" panose="020F0502020204030204" pitchFamily="34" charset="0"/>
              </a:rPr>
              <a:t>”</a:t>
            </a:r>
          </a:p>
          <a:p>
            <a:r>
              <a:rPr lang="pt-BR" i="0" dirty="0">
                <a:latin typeface="Calibri" panose="020F0502020204030204" pitchFamily="34" charset="0"/>
                <a:cs typeface="Calibri" panose="020F0502020204030204" pitchFamily="34" charset="0"/>
              </a:rPr>
              <a:t>(</a:t>
            </a:r>
            <a:r>
              <a:rPr lang="pt-BR" i="0" dirty="0">
                <a:solidFill>
                  <a:srgbClr val="1F1F1F"/>
                </a:solidFill>
                <a:highlight>
                  <a:srgbClr val="FFFFFF"/>
                </a:highlight>
                <a:latin typeface="Google Sans"/>
                <a:cs typeface="Calibri" panose="020F0502020204030204" pitchFamily="34" charset="0"/>
              </a:rPr>
              <a:t>Análise do Comportamento Aplicada)</a:t>
            </a:r>
            <a:endParaRPr lang="pt-BR" i="0" dirty="0">
              <a:latin typeface="Calibri" panose="020F0502020204030204" pitchFamily="34" charset="0"/>
              <a:cs typeface="Calibri" panose="020F0502020204030204" pitchFamily="34" charset="0"/>
            </a:endParaRPr>
          </a:p>
        </p:txBody>
      </p:sp>
      <p:sp>
        <p:nvSpPr>
          <p:cNvPr id="13" name="CaixaDeTexto 12">
            <a:extLst>
              <a:ext uri="{FF2B5EF4-FFF2-40B4-BE49-F238E27FC236}">
                <a16:creationId xmlns:a16="http://schemas.microsoft.com/office/drawing/2014/main" id="{FF630FAD-71E4-A924-8A0E-4652B026CDE3}"/>
              </a:ext>
            </a:extLst>
          </p:cNvPr>
          <p:cNvSpPr txBox="1"/>
          <p:nvPr/>
        </p:nvSpPr>
        <p:spPr>
          <a:xfrm>
            <a:off x="2951313" y="2580538"/>
            <a:ext cx="4442839" cy="4708981"/>
          </a:xfrm>
          <a:prstGeom prst="rect">
            <a:avLst/>
          </a:prstGeom>
          <a:noFill/>
        </p:spPr>
        <p:txBody>
          <a:bodyPr wrap="square">
            <a:spAutoFit/>
          </a:bodyPr>
          <a:lstStyle/>
          <a:p>
            <a:r>
              <a:rPr lang="pt-BR" sz="2000" dirty="0">
                <a:solidFill>
                  <a:schemeClr val="tx1">
                    <a:lumMod val="65000"/>
                    <a:lumOff val="35000"/>
                  </a:schemeClr>
                </a:solidFill>
                <a:latin typeface="Helvetica" pitchFamily="2" charset="0"/>
                <a:cs typeface="Calibri" panose="020F0502020204030204" pitchFamily="34" charset="0"/>
              </a:rPr>
              <a:t>Forma de intervenção que trabalha comportamentos alvo da criança, por meio de sessões diárias e/ou semanais.</a:t>
            </a:r>
          </a:p>
          <a:p>
            <a:endParaRPr lang="pt-BR" sz="2000" dirty="0">
              <a:solidFill>
                <a:schemeClr val="tx1">
                  <a:lumMod val="65000"/>
                  <a:lumOff val="35000"/>
                </a:schemeClr>
              </a:solidFill>
              <a:latin typeface="Helvetica" pitchFamily="2" charset="0"/>
              <a:cs typeface="Calibri" panose="020F0502020204030204" pitchFamily="34" charset="0"/>
            </a:endParaRPr>
          </a:p>
          <a:p>
            <a:r>
              <a:rPr lang="pt-BR" sz="2000" dirty="0">
                <a:solidFill>
                  <a:schemeClr val="tx1">
                    <a:lumMod val="65000"/>
                    <a:lumOff val="35000"/>
                  </a:schemeClr>
                </a:solidFill>
                <a:latin typeface="Helvetica" pitchFamily="2" charset="0"/>
                <a:cs typeface="Calibri" panose="020F0502020204030204" pitchFamily="34" charset="0"/>
              </a:rPr>
              <a:t>Pode ser realizada individualmente ou em grupo e em diversos ambientes como : consultórios, escolas, residências etc.</a:t>
            </a:r>
          </a:p>
          <a:p>
            <a:endParaRPr lang="pt-BR" sz="2000" dirty="0">
              <a:solidFill>
                <a:schemeClr val="tx1">
                  <a:lumMod val="65000"/>
                  <a:lumOff val="35000"/>
                </a:schemeClr>
              </a:solidFill>
              <a:latin typeface="Helvetica" pitchFamily="2" charset="0"/>
              <a:cs typeface="Calibri" panose="020F0502020204030204" pitchFamily="34" charset="0"/>
            </a:endParaRPr>
          </a:p>
          <a:p>
            <a:r>
              <a:rPr lang="pt-BR" sz="2000" dirty="0">
                <a:solidFill>
                  <a:schemeClr val="tx1">
                    <a:lumMod val="65000"/>
                    <a:lumOff val="35000"/>
                  </a:schemeClr>
                </a:solidFill>
                <a:latin typeface="Helvetica" pitchFamily="2" charset="0"/>
                <a:cs typeface="Calibri" panose="020F0502020204030204" pitchFamily="34" charset="0"/>
              </a:rPr>
              <a:t>Tem evidências científicas e busca promover comportamentos adaptativos e melhorar habilidades sociais, linguísticas e reduzir comportamentos problemáticos.</a:t>
            </a:r>
          </a:p>
        </p:txBody>
      </p:sp>
      <p:pic>
        <p:nvPicPr>
          <p:cNvPr id="5126" name="Picture 6" descr="Terapia ABA é efetiva no tratamento do autismo - Sinopsys Editora">
            <a:extLst>
              <a:ext uri="{FF2B5EF4-FFF2-40B4-BE49-F238E27FC236}">
                <a16:creationId xmlns:a16="http://schemas.microsoft.com/office/drawing/2014/main" id="{81892C5D-474A-80F9-D28B-498F64A38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807" y="2479205"/>
            <a:ext cx="7367474" cy="4911649"/>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0AE2A42D-600C-CA04-EE4A-CC5A4629D038}"/>
              </a:ext>
            </a:extLst>
          </p:cNvPr>
          <p:cNvSpPr txBox="1"/>
          <p:nvPr/>
        </p:nvSpPr>
        <p:spPr>
          <a:xfrm>
            <a:off x="7774807" y="8226442"/>
            <a:ext cx="2085443" cy="430887"/>
          </a:xfrm>
          <a:prstGeom prst="rect">
            <a:avLst/>
          </a:prstGeom>
          <a:noFill/>
        </p:spPr>
        <p:txBody>
          <a:bodyPr wrap="none" rtlCol="0">
            <a:spAutoFit/>
          </a:bodyPr>
          <a:lstStyle>
            <a:defPPr>
              <a:defRPr lang="pt-BR"/>
            </a:defPPr>
            <a:lvl1pPr>
              <a:defRPr sz="2200" i="1">
                <a:solidFill>
                  <a:schemeClr val="tx2">
                    <a:lumMod val="75000"/>
                  </a:schemeClr>
                </a:solidFill>
              </a:defRPr>
            </a:lvl1pPr>
          </a:lstStyle>
          <a:p>
            <a:r>
              <a:rPr lang="pt-BR" i="0" dirty="0">
                <a:latin typeface="Calibri" panose="020F0502020204030204" pitchFamily="34" charset="0"/>
                <a:cs typeface="Calibri" panose="020F0502020204030204" pitchFamily="34" charset="0"/>
              </a:rPr>
              <a:t>Terapia DENVER </a:t>
            </a:r>
          </a:p>
        </p:txBody>
      </p:sp>
      <p:sp>
        <p:nvSpPr>
          <p:cNvPr id="20" name="CaixaDeTexto 19">
            <a:extLst>
              <a:ext uri="{FF2B5EF4-FFF2-40B4-BE49-F238E27FC236}">
                <a16:creationId xmlns:a16="http://schemas.microsoft.com/office/drawing/2014/main" id="{009590E2-8919-E7A5-8D00-25BF4D63B726}"/>
              </a:ext>
            </a:extLst>
          </p:cNvPr>
          <p:cNvSpPr txBox="1"/>
          <p:nvPr/>
        </p:nvSpPr>
        <p:spPr>
          <a:xfrm>
            <a:off x="7774807" y="8658468"/>
            <a:ext cx="6865494" cy="646331"/>
          </a:xfrm>
          <a:prstGeom prst="rect">
            <a:avLst/>
          </a:prstGeom>
          <a:noFill/>
        </p:spPr>
        <p:txBody>
          <a:bodyPr wrap="square">
            <a:spAutoFit/>
          </a:bodyPr>
          <a:lstStyle/>
          <a:p>
            <a:r>
              <a:rPr lang="pt-BR" dirty="0">
                <a:solidFill>
                  <a:schemeClr val="tx1">
                    <a:lumMod val="65000"/>
                    <a:lumOff val="35000"/>
                  </a:schemeClr>
                </a:solidFill>
                <a:latin typeface="Helvetica" pitchFamily="2" charset="0"/>
                <a:cs typeface="Calibri" panose="020F0502020204030204" pitchFamily="34" charset="0"/>
              </a:rPr>
              <a:t>Consiste em formar uma criança mais autônoma, independente e que consiga aprender com os colegas e familiares.</a:t>
            </a:r>
          </a:p>
        </p:txBody>
      </p:sp>
    </p:spTree>
    <p:extLst>
      <p:ext uri="{BB962C8B-B14F-4D97-AF65-F5344CB8AC3E}">
        <p14:creationId xmlns:p14="http://schemas.microsoft.com/office/powerpoint/2010/main" val="1030009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2DBF066-E966-4C43-951C-1FCD5744D7C3}"/>
              </a:ext>
            </a:extLst>
          </p:cNvPr>
          <p:cNvSpPr txBox="1"/>
          <p:nvPr/>
        </p:nvSpPr>
        <p:spPr>
          <a:xfrm>
            <a:off x="2663281" y="318965"/>
            <a:ext cx="556812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Modelo parque de Diversões</a:t>
            </a:r>
          </a:p>
        </p:txBody>
      </p:sp>
      <p:pic>
        <p:nvPicPr>
          <p:cNvPr id="12" name="Picture 6" descr="parque diversoes2">
            <a:extLst>
              <a:ext uri="{FF2B5EF4-FFF2-40B4-BE49-F238E27FC236}">
                <a16:creationId xmlns:a16="http://schemas.microsoft.com/office/drawing/2014/main" id="{6897026F-DFDD-9E40-A7C7-D2EA511A7F8C}"/>
              </a:ext>
            </a:extLst>
          </p:cNvPr>
          <p:cNvPicPr>
            <a:picLocks noChangeAspect="1" noChangeArrowheads="1"/>
          </p:cNvPicPr>
          <p:nvPr/>
        </p:nvPicPr>
        <p:blipFill>
          <a:blip r:embed="rId2"/>
          <a:srcRect/>
          <a:stretch>
            <a:fillRect/>
          </a:stretch>
        </p:blipFill>
        <p:spPr bwMode="auto">
          <a:xfrm>
            <a:off x="9359339" y="1943101"/>
            <a:ext cx="4843463" cy="70413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aixaDeTexto 3">
            <a:extLst>
              <a:ext uri="{FF2B5EF4-FFF2-40B4-BE49-F238E27FC236}">
                <a16:creationId xmlns:a16="http://schemas.microsoft.com/office/drawing/2014/main" id="{D9F291AD-0CDA-2946-828C-4C49B8ECF0C7}"/>
              </a:ext>
            </a:extLst>
          </p:cNvPr>
          <p:cNvSpPr txBox="1"/>
          <p:nvPr/>
        </p:nvSpPr>
        <p:spPr>
          <a:xfrm>
            <a:off x="2681702" y="1943969"/>
            <a:ext cx="6102259" cy="5789405"/>
          </a:xfrm>
          <a:prstGeom prst="rect">
            <a:avLst/>
          </a:prstGeom>
          <a:noFill/>
        </p:spPr>
        <p:txBody>
          <a:bodyPr wrap="square" rtlCol="0">
            <a:spAutoFit/>
          </a:bodyPr>
          <a:lstStyle/>
          <a:p>
            <a:r>
              <a:rPr lang="pt-BR" sz="2200" dirty="0">
                <a:solidFill>
                  <a:schemeClr val="tx1">
                    <a:lumMod val="50000"/>
                    <a:lumOff val="50000"/>
                  </a:schemeClr>
                </a:solidFill>
                <a:latin typeface="Calibri" panose="020F0502020204030204" pitchFamily="34" charset="0"/>
                <a:cs typeface="Calibri" panose="020F0502020204030204" pitchFamily="34" charset="0"/>
              </a:rPr>
              <a:t>Modelo Livre Escolha</a:t>
            </a:r>
          </a:p>
          <a:p>
            <a:pPr marL="971369" lvl="1" indent="-285750">
              <a:lnSpc>
                <a:spcPct val="150000"/>
              </a:lnSpc>
              <a:buFont typeface="Arial" panose="020B0604020202020204" pitchFamily="34" charset="0"/>
              <a:buChar char="•"/>
            </a:pPr>
            <a:r>
              <a:rPr lang="pt-BR" dirty="0">
                <a:solidFill>
                  <a:schemeClr val="tx1">
                    <a:lumMod val="50000"/>
                    <a:lumOff val="50000"/>
                  </a:schemeClr>
                </a:solidFill>
                <a:latin typeface="Calibri" panose="020F0502020204030204" pitchFamily="34" charset="0"/>
                <a:cs typeface="Calibri" panose="020F0502020204030204" pitchFamily="34" charset="0"/>
              </a:rPr>
              <a:t>Poder escolher qual médico e especialidade</a:t>
            </a:r>
          </a:p>
          <a:p>
            <a:pPr marL="971369" lvl="1" indent="-285750">
              <a:lnSpc>
                <a:spcPct val="150000"/>
              </a:lnSpc>
              <a:buFont typeface="Arial" panose="020B0604020202020204" pitchFamily="34" charset="0"/>
              <a:buChar char="•"/>
            </a:pPr>
            <a:r>
              <a:rPr lang="pt-BR" dirty="0">
                <a:solidFill>
                  <a:schemeClr val="tx1">
                    <a:lumMod val="50000"/>
                    <a:lumOff val="50000"/>
                  </a:schemeClr>
                </a:solidFill>
                <a:latin typeface="Calibri" panose="020F0502020204030204" pitchFamily="34" charset="0"/>
                <a:cs typeface="Calibri" panose="020F0502020204030204" pitchFamily="34" charset="0"/>
              </a:rPr>
              <a:t>Repetir consultas com outros profissionais</a:t>
            </a:r>
          </a:p>
          <a:p>
            <a:pPr marL="971369" lvl="1" indent="-285750">
              <a:lnSpc>
                <a:spcPct val="150000"/>
              </a:lnSpc>
              <a:buFont typeface="Arial" panose="020B0604020202020204" pitchFamily="34" charset="0"/>
              <a:buChar char="•"/>
            </a:pPr>
            <a:r>
              <a:rPr lang="pt-BR" dirty="0">
                <a:solidFill>
                  <a:schemeClr val="tx1">
                    <a:lumMod val="50000"/>
                    <a:lumOff val="50000"/>
                  </a:schemeClr>
                </a:solidFill>
                <a:latin typeface="Calibri" panose="020F0502020204030204" pitchFamily="34" charset="0"/>
                <a:cs typeface="Calibri" panose="020F0502020204030204" pitchFamily="34" charset="0"/>
              </a:rPr>
              <a:t>Poder buscar hospitais, laboratórios e Pronto-Socorro livremente</a:t>
            </a:r>
          </a:p>
          <a:p>
            <a:pPr marL="971369" lvl="1" indent="-285750">
              <a:lnSpc>
                <a:spcPct val="150000"/>
              </a:lnSpc>
              <a:buFont typeface="Arial" panose="020B0604020202020204" pitchFamily="34" charset="0"/>
              <a:buChar char="•"/>
            </a:pPr>
            <a:r>
              <a:rPr lang="pt-BR" dirty="0">
                <a:solidFill>
                  <a:schemeClr val="tx1">
                    <a:lumMod val="50000"/>
                    <a:lumOff val="50000"/>
                  </a:schemeClr>
                </a:solidFill>
                <a:latin typeface="Calibri" panose="020F0502020204030204" pitchFamily="34" charset="0"/>
                <a:cs typeface="Calibri" panose="020F0502020204030204" pitchFamily="34" charset="0"/>
              </a:rPr>
              <a:t>Realizar exames quantas vezes desejar</a:t>
            </a:r>
          </a:p>
          <a:p>
            <a:pPr marL="971369" lvl="1" indent="-285750">
              <a:lnSpc>
                <a:spcPct val="150000"/>
              </a:lnSpc>
              <a:buFont typeface="Arial" panose="020B0604020202020204" pitchFamily="34" charset="0"/>
              <a:buChar char="•"/>
            </a:pPr>
            <a:r>
              <a:rPr lang="pt-BR" dirty="0">
                <a:solidFill>
                  <a:schemeClr val="tx1">
                    <a:lumMod val="50000"/>
                    <a:lumOff val="50000"/>
                  </a:schemeClr>
                </a:solidFill>
                <a:latin typeface="Calibri" panose="020F0502020204030204" pitchFamily="34" charset="0"/>
                <a:cs typeface="Calibri" panose="020F0502020204030204" pitchFamily="34" charset="0"/>
              </a:rPr>
              <a:t>Em alguns casos, reembolsar seus custos no pagamento particular</a:t>
            </a:r>
          </a:p>
          <a:p>
            <a:pPr marL="971369" lvl="1" indent="-285750">
              <a:lnSpc>
                <a:spcPct val="150000"/>
              </a:lnSpc>
              <a:buFont typeface="Arial" panose="020B0604020202020204" pitchFamily="34" charset="0"/>
              <a:buChar char="•"/>
            </a:pPr>
            <a:endParaRPr lang="pt-BR" dirty="0">
              <a:solidFill>
                <a:schemeClr val="tx1">
                  <a:lumMod val="50000"/>
                  <a:lumOff val="50000"/>
                </a:schemeClr>
              </a:solidFill>
              <a:latin typeface="Calibri" panose="020F0502020204030204" pitchFamily="34" charset="0"/>
              <a:cs typeface="Calibri" panose="020F0502020204030204" pitchFamily="34" charset="0"/>
            </a:endParaRPr>
          </a:p>
          <a:p>
            <a:pPr algn="ctr">
              <a:lnSpc>
                <a:spcPct val="150000"/>
              </a:lnSpc>
            </a:pPr>
            <a:r>
              <a:rPr lang="pt-BR" sz="2200" b="1" i="1" dirty="0">
                <a:solidFill>
                  <a:srgbClr val="002060"/>
                </a:solidFill>
                <a:latin typeface="Google Sans"/>
              </a:rPr>
              <a:t>MORAL HAZARD</a:t>
            </a:r>
          </a:p>
          <a:p>
            <a:pPr algn="ctr">
              <a:lnSpc>
                <a:spcPct val="150000"/>
              </a:lnSpc>
            </a:pPr>
            <a:r>
              <a:rPr lang="pt-BR" sz="1600" i="1" dirty="0">
                <a:solidFill>
                  <a:srgbClr val="002060"/>
                </a:solidFill>
                <a:latin typeface="Google Sans"/>
              </a:rPr>
              <a:t>Q</a:t>
            </a:r>
            <a:r>
              <a:rPr lang="pt-BR" sz="1600" b="0" i="1" dirty="0">
                <a:solidFill>
                  <a:srgbClr val="002060"/>
                </a:solidFill>
                <a:effectLst/>
                <a:latin typeface="Google Sans"/>
              </a:rPr>
              <a:t>uando o beneficiário de um plano de saúde utiliza os serviços médicos com mais frequência, por não ter que pagar mais por isso</a:t>
            </a:r>
            <a:endParaRPr lang="pt-BR" sz="1600" i="1" dirty="0">
              <a:solidFill>
                <a:srgbClr val="002060"/>
              </a:solidFill>
              <a:latin typeface="Calibri" panose="020F0502020204030204" pitchFamily="34" charset="0"/>
              <a:cs typeface="Calibri" panose="020F0502020204030204" pitchFamily="34" charset="0"/>
            </a:endParaRPr>
          </a:p>
          <a:p>
            <a:pPr marL="971369" lvl="1" indent="-285750">
              <a:lnSpc>
                <a:spcPct val="150000"/>
              </a:lnSpc>
              <a:buFont typeface="Arial" panose="020B0604020202020204" pitchFamily="34" charset="0"/>
              <a:buChar char="•"/>
            </a:pPr>
            <a:endParaRPr lang="pt-BR" dirty="0">
              <a:solidFill>
                <a:schemeClr val="tx1">
                  <a:lumMod val="50000"/>
                  <a:lumOff val="50000"/>
                </a:schemeClr>
              </a:solidFill>
              <a:latin typeface="Calibri" panose="020F0502020204030204" pitchFamily="34" charset="0"/>
              <a:cs typeface="Calibri" panose="020F0502020204030204" pitchFamily="34" charset="0"/>
            </a:endParaRPr>
          </a:p>
          <a:p>
            <a:pPr marL="971369" lvl="1" indent="-285750">
              <a:lnSpc>
                <a:spcPct val="150000"/>
              </a:lnSpc>
              <a:buFont typeface="Arial" panose="020B0604020202020204" pitchFamily="34" charset="0"/>
              <a:buChar char="•"/>
            </a:pPr>
            <a:endParaRPr lang="pt-BR"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 name="Rectangle 7">
            <a:extLst>
              <a:ext uri="{FF2B5EF4-FFF2-40B4-BE49-F238E27FC236}">
                <a16:creationId xmlns:a16="http://schemas.microsoft.com/office/drawing/2014/main" id="{75DE6F6D-F626-34A6-66D1-4E949AE5496D}"/>
              </a:ext>
            </a:extLst>
          </p:cNvPr>
          <p:cNvSpPr>
            <a:spLocks noChangeArrowheads="1"/>
          </p:cNvSpPr>
          <p:nvPr/>
        </p:nvSpPr>
        <p:spPr bwMode="auto">
          <a:xfrm>
            <a:off x="2914650" y="7202849"/>
            <a:ext cx="5509270" cy="2333139"/>
          </a:xfrm>
          <a:prstGeom prst="rect">
            <a:avLst/>
          </a:prstGeom>
          <a:noFill/>
          <a:ln w="9525">
            <a:noFill/>
            <a:miter lim="800000"/>
            <a:headEnd/>
            <a:tailEnd/>
          </a:ln>
        </p:spPr>
        <p:txBody>
          <a:bodyPr wrap="square">
            <a:prstTxWarp prst="textNoShape">
              <a:avLst/>
            </a:prstTxWarp>
            <a:spAutoFit/>
          </a:bodyPr>
          <a:lstStyle/>
          <a:p>
            <a:pPr>
              <a:lnSpc>
                <a:spcPct val="120000"/>
              </a:lnSpc>
            </a:pPr>
            <a:r>
              <a:rPr lang="pt-BR" sz="2100" b="1" dirty="0" err="1">
                <a:latin typeface="Trebuchet MS"/>
                <a:cs typeface="Trebuchet MS"/>
              </a:rPr>
              <a:t>Sinistralidade</a:t>
            </a:r>
            <a:endParaRPr lang="pt-BR" altLang="ja-JP" sz="2100" b="1" dirty="0">
              <a:latin typeface="Trebuchet MS"/>
              <a:cs typeface="Trebuchet MS"/>
            </a:endParaRPr>
          </a:p>
          <a:p>
            <a:pPr>
              <a:lnSpc>
                <a:spcPct val="120000"/>
              </a:lnSpc>
            </a:pPr>
            <a:endParaRPr lang="pt-BR" altLang="ja-JP" sz="2100" i="1" dirty="0">
              <a:solidFill>
                <a:srgbClr val="666666"/>
              </a:solidFill>
              <a:latin typeface="Trebuchet MS"/>
              <a:cs typeface="Trebuchet MS"/>
            </a:endParaRPr>
          </a:p>
          <a:p>
            <a:pPr>
              <a:lnSpc>
                <a:spcPct val="120000"/>
              </a:lnSpc>
            </a:pPr>
            <a:r>
              <a:rPr lang="pt-BR" altLang="ja-JP" sz="2100" i="1" dirty="0">
                <a:solidFill>
                  <a:srgbClr val="666666"/>
                </a:solidFill>
                <a:latin typeface="Trebuchet MS"/>
                <a:cs typeface="Trebuchet MS"/>
              </a:rPr>
              <a:t>                 Custo Assistencial</a:t>
            </a:r>
            <a:endParaRPr lang="pt-BR" altLang="ja-JP" sz="1400" dirty="0">
              <a:solidFill>
                <a:srgbClr val="002060"/>
              </a:solidFill>
              <a:latin typeface="Calibri" panose="020F0502020204030204" pitchFamily="34" charset="0"/>
              <a:cs typeface="Calibri" panose="020F0502020204030204" pitchFamily="34" charset="0"/>
            </a:endParaRPr>
          </a:p>
          <a:p>
            <a:pPr>
              <a:lnSpc>
                <a:spcPct val="120000"/>
              </a:lnSpc>
            </a:pPr>
            <a:r>
              <a:rPr lang="pt-BR" altLang="ja-JP" sz="2100" i="1" dirty="0">
                <a:solidFill>
                  <a:srgbClr val="666666"/>
                </a:solidFill>
                <a:latin typeface="Trebuchet MS"/>
                <a:cs typeface="Trebuchet MS"/>
              </a:rPr>
              <a:t>Sn = --------------------------------------------</a:t>
            </a:r>
          </a:p>
          <a:p>
            <a:pPr>
              <a:lnSpc>
                <a:spcPct val="120000"/>
              </a:lnSpc>
            </a:pPr>
            <a:r>
              <a:rPr lang="pt-BR" altLang="ja-JP" sz="2100" i="1" dirty="0">
                <a:solidFill>
                  <a:srgbClr val="666666"/>
                </a:solidFill>
                <a:latin typeface="Trebuchet MS"/>
                <a:cs typeface="Trebuchet MS"/>
              </a:rPr>
              <a:t>         Prêmio (Investimento em saúde)</a:t>
            </a:r>
          </a:p>
          <a:p>
            <a:pPr>
              <a:lnSpc>
                <a:spcPct val="120000"/>
              </a:lnSpc>
            </a:pPr>
            <a:r>
              <a:rPr lang="pt-BR" altLang="ja-JP" dirty="0">
                <a:solidFill>
                  <a:srgbClr val="666666"/>
                </a:solidFill>
                <a:latin typeface="Calibri" panose="020F0502020204030204" pitchFamily="34" charset="0"/>
                <a:cs typeface="Calibri" panose="020F0502020204030204" pitchFamily="34" charset="0"/>
              </a:rPr>
              <a:t>        </a:t>
            </a:r>
          </a:p>
        </p:txBody>
      </p:sp>
      <p:sp>
        <p:nvSpPr>
          <p:cNvPr id="3" name="Retângulo 2">
            <a:hlinkClick r:id="rId3"/>
            <a:extLst>
              <a:ext uri="{FF2B5EF4-FFF2-40B4-BE49-F238E27FC236}">
                <a16:creationId xmlns:a16="http://schemas.microsoft.com/office/drawing/2014/main" id="{FC3AE828-7C4F-7E3E-FF1E-BA85BC9FDEF2}"/>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78989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2DBF066-E966-4C43-951C-1FCD5744D7C3}"/>
              </a:ext>
            </a:extLst>
          </p:cNvPr>
          <p:cNvSpPr txBox="1"/>
          <p:nvPr/>
        </p:nvSpPr>
        <p:spPr>
          <a:xfrm>
            <a:off x="2663281" y="318965"/>
            <a:ext cx="8372998" cy="584775"/>
          </a:xfrm>
          <a:prstGeom prst="rect">
            <a:avLst/>
          </a:prstGeom>
          <a:noFill/>
        </p:spPr>
        <p:txBody>
          <a:bodyPr wrap="none" rtlCol="0">
            <a:spAutoFit/>
          </a:bodyPr>
          <a:lstStyle/>
          <a:p>
            <a:r>
              <a:rPr lang="pt-BR" sz="3200" dirty="0">
                <a:solidFill>
                  <a:srgbClr val="003E7E"/>
                </a:solidFill>
                <a:latin typeface="Calibri" panose="020F0502020204030204" pitchFamily="34" charset="0"/>
                <a:cs typeface="Calibri" panose="020F0502020204030204" pitchFamily="34" charset="0"/>
              </a:rPr>
              <a:t>Maior Sinistralidade – Maiores Custos para Todos</a:t>
            </a:r>
          </a:p>
        </p:txBody>
      </p:sp>
      <p:sp>
        <p:nvSpPr>
          <p:cNvPr id="3" name="Retângulo 2">
            <a:hlinkClick r:id="rId2"/>
            <a:extLst>
              <a:ext uri="{FF2B5EF4-FFF2-40B4-BE49-F238E27FC236}">
                <a16:creationId xmlns:a16="http://schemas.microsoft.com/office/drawing/2014/main" id="{FC3AE828-7C4F-7E3E-FF1E-BA85BC9FDEF2}"/>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9" name="Imagem 8" descr="Tela de computador com texto preto sobre fundo branco&#10;&#10;Descrição gerada automaticamente">
            <a:extLst>
              <a:ext uri="{FF2B5EF4-FFF2-40B4-BE49-F238E27FC236}">
                <a16:creationId xmlns:a16="http://schemas.microsoft.com/office/drawing/2014/main" id="{930A29D7-D49E-14BA-93DC-687F0AE24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1952" y="3763780"/>
            <a:ext cx="6250706" cy="5360020"/>
          </a:xfrm>
          <a:prstGeom prst="rect">
            <a:avLst/>
          </a:prstGeom>
          <a:ln>
            <a:noFill/>
          </a:ln>
          <a:effectLst>
            <a:outerShdw blurRad="292100" dist="139700" dir="2700000" algn="tl" rotWithShape="0">
              <a:srgbClr val="333333">
                <a:alpha val="65000"/>
              </a:srgbClr>
            </a:outerShdw>
          </a:effectLst>
        </p:spPr>
      </p:pic>
      <p:pic>
        <p:nvPicPr>
          <p:cNvPr id="11" name="Imagem 10" descr="Texto&#10;&#10;Descrição gerada automaticamente">
            <a:extLst>
              <a:ext uri="{FF2B5EF4-FFF2-40B4-BE49-F238E27FC236}">
                <a16:creationId xmlns:a16="http://schemas.microsoft.com/office/drawing/2014/main" id="{4B835C1A-5793-DB4A-617F-878ECFE4C6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9304" y="1098550"/>
            <a:ext cx="6147859" cy="4693022"/>
          </a:xfrm>
          <a:prstGeom prst="rect">
            <a:avLst/>
          </a:prstGeom>
          <a:ln>
            <a:noFill/>
          </a:ln>
          <a:effectLst>
            <a:outerShdw blurRad="292100" dist="139700" dir="2700000" algn="tl" rotWithShape="0">
              <a:srgbClr val="333333">
                <a:alpha val="65000"/>
              </a:srgbClr>
            </a:outerShdw>
          </a:effectLst>
        </p:spPr>
      </p:pic>
      <p:sp>
        <p:nvSpPr>
          <p:cNvPr id="13" name="Retângulo 12">
            <a:extLst>
              <a:ext uri="{FF2B5EF4-FFF2-40B4-BE49-F238E27FC236}">
                <a16:creationId xmlns:a16="http://schemas.microsoft.com/office/drawing/2014/main" id="{1A2DFF46-21E6-9A33-06EE-ABF310B276D7}"/>
              </a:ext>
            </a:extLst>
          </p:cNvPr>
          <p:cNvSpPr/>
          <p:nvPr/>
        </p:nvSpPr>
        <p:spPr>
          <a:xfrm>
            <a:off x="3023320" y="5986384"/>
            <a:ext cx="1957267"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O Estadão, abril-2024</a:t>
            </a:r>
          </a:p>
        </p:txBody>
      </p:sp>
      <p:sp>
        <p:nvSpPr>
          <p:cNvPr id="14" name="Retângulo 13">
            <a:extLst>
              <a:ext uri="{FF2B5EF4-FFF2-40B4-BE49-F238E27FC236}">
                <a16:creationId xmlns:a16="http://schemas.microsoft.com/office/drawing/2014/main" id="{6FEB1B8A-DC93-EB78-3607-2B6B7EF14921}"/>
              </a:ext>
            </a:extLst>
          </p:cNvPr>
          <p:cNvSpPr/>
          <p:nvPr/>
        </p:nvSpPr>
        <p:spPr>
          <a:xfrm>
            <a:off x="8711952" y="9182557"/>
            <a:ext cx="2369175"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Valor Econômico, abril-2024</a:t>
            </a:r>
          </a:p>
        </p:txBody>
      </p:sp>
    </p:spTree>
    <p:extLst>
      <p:ext uri="{BB962C8B-B14F-4D97-AF65-F5344CB8AC3E}">
        <p14:creationId xmlns:p14="http://schemas.microsoft.com/office/powerpoint/2010/main" val="29394575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71800" y="298860"/>
            <a:ext cx="40224078" cy="3840480"/>
          </a:xfrm>
          <a:noFill/>
        </p:spPr>
        <p:txBody>
          <a:bodyPr wrap="non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Números da Saúde – Setor Privado </a:t>
            </a:r>
          </a:p>
        </p:txBody>
      </p:sp>
      <p:sp>
        <p:nvSpPr>
          <p:cNvPr id="2" name="Slide Number Placeholder 1"/>
          <p:cNvSpPr>
            <a:spLocks noGrp="1"/>
          </p:cNvSpPr>
          <p:nvPr>
            <p:ph type="sldNum" sz="quarter" idx="11"/>
          </p:nvPr>
        </p:nvSpPr>
        <p:spPr/>
        <p:txBody>
          <a:bodyPr/>
          <a:lstStyle/>
          <a:p>
            <a:fld id="{4742C976-6EE8-B648-A487-D4CF3EDC6FA3}" type="slidenum">
              <a:rPr lang="pt-BR" smtClean="0"/>
              <a:pPr/>
              <a:t>76</a:t>
            </a:fld>
            <a:endParaRPr lang="pt-BR"/>
          </a:p>
        </p:txBody>
      </p:sp>
      <p:pic>
        <p:nvPicPr>
          <p:cNvPr id="9" name="Imagem 8" descr="Padrão do plano de fundo&#10;&#10;Descrição gerada automaticamente com confiança baixa">
            <a:extLst>
              <a:ext uri="{FF2B5EF4-FFF2-40B4-BE49-F238E27FC236}">
                <a16:creationId xmlns:a16="http://schemas.microsoft.com/office/drawing/2014/main" id="{82A97A7E-40A2-7D4F-8C36-4659345BA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883929" y="7451381"/>
            <a:ext cx="4357433" cy="1107926"/>
          </a:xfrm>
          <a:prstGeom prst="rect">
            <a:avLst/>
          </a:prstGeom>
        </p:spPr>
      </p:pic>
      <p:pic>
        <p:nvPicPr>
          <p:cNvPr id="11" name="Imagem 10" descr="Uma imagem contendo Gráfico&#10;&#10;Descrição gerada automaticamente">
            <a:extLst>
              <a:ext uri="{FF2B5EF4-FFF2-40B4-BE49-F238E27FC236}">
                <a16:creationId xmlns:a16="http://schemas.microsoft.com/office/drawing/2014/main" id="{D39B51FE-CFA2-360B-73F7-53E04A087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360" y="5049204"/>
            <a:ext cx="9721566" cy="5237796"/>
          </a:xfrm>
          <a:prstGeom prst="rect">
            <a:avLst/>
          </a:prstGeom>
        </p:spPr>
      </p:pic>
      <p:pic>
        <p:nvPicPr>
          <p:cNvPr id="7" name="Imagem 6" descr="Gráfico, Gráfico de barras&#10;&#10;Descrição gerada automaticamente">
            <a:extLst>
              <a:ext uri="{FF2B5EF4-FFF2-40B4-BE49-F238E27FC236}">
                <a16:creationId xmlns:a16="http://schemas.microsoft.com/office/drawing/2014/main" id="{6B934528-9BAB-95CE-E098-23E4F2D40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655960"/>
            <a:ext cx="12978680" cy="4351636"/>
          </a:xfrm>
          <a:prstGeom prst="rect">
            <a:avLst/>
          </a:prstGeom>
        </p:spPr>
      </p:pic>
      <p:sp>
        <p:nvSpPr>
          <p:cNvPr id="4" name="CaixaDeTexto 3">
            <a:extLst>
              <a:ext uri="{FF2B5EF4-FFF2-40B4-BE49-F238E27FC236}">
                <a16:creationId xmlns:a16="http://schemas.microsoft.com/office/drawing/2014/main" id="{DDAC901B-4459-AD40-B0E2-AB565E52E9EF}"/>
              </a:ext>
            </a:extLst>
          </p:cNvPr>
          <p:cNvSpPr txBox="1"/>
          <p:nvPr/>
        </p:nvSpPr>
        <p:spPr>
          <a:xfrm>
            <a:off x="2845344" y="9876285"/>
            <a:ext cx="1859803"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ANS, 2019-2022</a:t>
            </a:r>
          </a:p>
        </p:txBody>
      </p:sp>
      <p:sp>
        <p:nvSpPr>
          <p:cNvPr id="3" name="Retângulo 2">
            <a:hlinkClick r:id="rId5"/>
            <a:extLst>
              <a:ext uri="{FF2B5EF4-FFF2-40B4-BE49-F238E27FC236}">
                <a16:creationId xmlns:a16="http://schemas.microsoft.com/office/drawing/2014/main" id="{6E7C0861-94F2-FDD2-C4B7-A9F68798EF5D}"/>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437481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71800" y="298860"/>
            <a:ext cx="40224078" cy="3840480"/>
          </a:xfrm>
          <a:noFill/>
        </p:spPr>
        <p:txBody>
          <a:bodyPr wrap="non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Números da Saúde – Setor Privado </a:t>
            </a:r>
          </a:p>
        </p:txBody>
      </p:sp>
      <p:sp>
        <p:nvSpPr>
          <p:cNvPr id="2" name="Slide Number Placeholder 1"/>
          <p:cNvSpPr>
            <a:spLocks noGrp="1"/>
          </p:cNvSpPr>
          <p:nvPr>
            <p:ph type="sldNum" sz="quarter" idx="11"/>
          </p:nvPr>
        </p:nvSpPr>
        <p:spPr/>
        <p:txBody>
          <a:bodyPr/>
          <a:lstStyle/>
          <a:p>
            <a:fld id="{4742C976-6EE8-B648-A487-D4CF3EDC6FA3}" type="slidenum">
              <a:rPr lang="pt-BR" smtClean="0"/>
              <a:pPr/>
              <a:t>77</a:t>
            </a:fld>
            <a:endParaRPr lang="pt-BR"/>
          </a:p>
        </p:txBody>
      </p:sp>
      <p:pic>
        <p:nvPicPr>
          <p:cNvPr id="11" name="Imagem 10" descr="Gráfico&#10;&#10;Descrição gerada automaticamente">
            <a:extLst>
              <a:ext uri="{FF2B5EF4-FFF2-40B4-BE49-F238E27FC236}">
                <a16:creationId xmlns:a16="http://schemas.microsoft.com/office/drawing/2014/main" id="{0D4DA101-E261-F92B-3D6B-50630BA70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617" y="4567436"/>
            <a:ext cx="10544360" cy="5574592"/>
          </a:xfrm>
          <a:prstGeom prst="rect">
            <a:avLst/>
          </a:prstGeom>
        </p:spPr>
      </p:pic>
      <p:pic>
        <p:nvPicPr>
          <p:cNvPr id="9" name="Imagem 8" descr="Gráfico, Gráfico de barras&#10;&#10;Descrição gerada automaticamente">
            <a:extLst>
              <a:ext uri="{FF2B5EF4-FFF2-40B4-BE49-F238E27FC236}">
                <a16:creationId xmlns:a16="http://schemas.microsoft.com/office/drawing/2014/main" id="{6BBB9D46-B99B-B4DC-EB3E-0E7FB4B90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525314"/>
            <a:ext cx="13050688" cy="4554290"/>
          </a:xfrm>
          <a:prstGeom prst="rect">
            <a:avLst/>
          </a:prstGeom>
        </p:spPr>
      </p:pic>
      <p:sp>
        <p:nvSpPr>
          <p:cNvPr id="4" name="Retângulo 3">
            <a:hlinkClick r:id="rId4"/>
            <a:extLst>
              <a:ext uri="{FF2B5EF4-FFF2-40B4-BE49-F238E27FC236}">
                <a16:creationId xmlns:a16="http://schemas.microsoft.com/office/drawing/2014/main" id="{8A833FB3-E7F0-80A6-F36B-46B1396F53A6}"/>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3" name="CaixaDeTexto 2">
            <a:extLst>
              <a:ext uri="{FF2B5EF4-FFF2-40B4-BE49-F238E27FC236}">
                <a16:creationId xmlns:a16="http://schemas.microsoft.com/office/drawing/2014/main" id="{BBE60A87-15AC-2F1B-6C8E-E1E3A0F6B22F}"/>
              </a:ext>
            </a:extLst>
          </p:cNvPr>
          <p:cNvSpPr txBox="1"/>
          <p:nvPr/>
        </p:nvSpPr>
        <p:spPr>
          <a:xfrm>
            <a:off x="2800839" y="9905034"/>
            <a:ext cx="1860189"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ANS, 2019-2022</a:t>
            </a:r>
          </a:p>
        </p:txBody>
      </p:sp>
    </p:spTree>
    <p:extLst>
      <p:ext uri="{BB962C8B-B14F-4D97-AF65-F5344CB8AC3E}">
        <p14:creationId xmlns:p14="http://schemas.microsoft.com/office/powerpoint/2010/main" val="16532088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71800" y="298860"/>
            <a:ext cx="40224078" cy="3840480"/>
          </a:xfrm>
          <a:noFill/>
        </p:spPr>
        <p:txBody>
          <a:bodyPr wrap="non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Números da Saúde – Setor Privado </a:t>
            </a:r>
          </a:p>
        </p:txBody>
      </p:sp>
      <p:sp>
        <p:nvSpPr>
          <p:cNvPr id="2" name="Slide Number Placeholder 1"/>
          <p:cNvSpPr>
            <a:spLocks noGrp="1"/>
          </p:cNvSpPr>
          <p:nvPr>
            <p:ph type="sldNum" sz="quarter" idx="11"/>
          </p:nvPr>
        </p:nvSpPr>
        <p:spPr/>
        <p:txBody>
          <a:bodyPr/>
          <a:lstStyle/>
          <a:p>
            <a:fld id="{4742C976-6EE8-B648-A487-D4CF3EDC6FA3}" type="slidenum">
              <a:rPr lang="pt-BR" smtClean="0"/>
              <a:pPr/>
              <a:t>78</a:t>
            </a:fld>
            <a:endParaRPr lang="pt-BR"/>
          </a:p>
        </p:txBody>
      </p:sp>
      <p:sp>
        <p:nvSpPr>
          <p:cNvPr id="3" name="CaixaDeTexto 2">
            <a:extLst>
              <a:ext uri="{FF2B5EF4-FFF2-40B4-BE49-F238E27FC236}">
                <a16:creationId xmlns:a16="http://schemas.microsoft.com/office/drawing/2014/main" id="{C6EDA0C1-413F-07DD-0C7E-D45BEAFCBDFC}"/>
              </a:ext>
            </a:extLst>
          </p:cNvPr>
          <p:cNvSpPr txBox="1"/>
          <p:nvPr/>
        </p:nvSpPr>
        <p:spPr>
          <a:xfrm>
            <a:off x="2832880" y="9834252"/>
            <a:ext cx="1860189"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ANS, 2019-2022</a:t>
            </a:r>
          </a:p>
        </p:txBody>
      </p:sp>
      <p:pic>
        <p:nvPicPr>
          <p:cNvPr id="8" name="Imagem 7" descr="Interface gráfica do usuário, Site&#10;&#10;Descrição gerada automaticamente">
            <a:extLst>
              <a:ext uri="{FF2B5EF4-FFF2-40B4-BE49-F238E27FC236}">
                <a16:creationId xmlns:a16="http://schemas.microsoft.com/office/drawing/2014/main" id="{43DCA0ED-05E4-C535-7A52-EFBBBEF75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98854"/>
            <a:ext cx="12955272" cy="6885006"/>
          </a:xfrm>
          <a:prstGeom prst="rect">
            <a:avLst/>
          </a:prstGeom>
        </p:spPr>
      </p:pic>
      <p:sp>
        <p:nvSpPr>
          <p:cNvPr id="4" name="Retângulo 3">
            <a:hlinkClick r:id="rId3"/>
            <a:extLst>
              <a:ext uri="{FF2B5EF4-FFF2-40B4-BE49-F238E27FC236}">
                <a16:creationId xmlns:a16="http://schemas.microsoft.com/office/drawing/2014/main" id="{C65C2452-3F09-4626-7017-69E088090CA1}"/>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1177008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71800" y="298860"/>
            <a:ext cx="40224078" cy="3840480"/>
          </a:xfrm>
          <a:noFill/>
        </p:spPr>
        <p:txBody>
          <a:bodyPr wrap="non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Números da Saúde – Setor Privado </a:t>
            </a:r>
          </a:p>
        </p:txBody>
      </p:sp>
      <p:sp>
        <p:nvSpPr>
          <p:cNvPr id="2" name="Slide Number Placeholder 1"/>
          <p:cNvSpPr>
            <a:spLocks noGrp="1"/>
          </p:cNvSpPr>
          <p:nvPr>
            <p:ph type="sldNum" sz="quarter" idx="11"/>
          </p:nvPr>
        </p:nvSpPr>
        <p:spPr/>
        <p:txBody>
          <a:bodyPr/>
          <a:lstStyle/>
          <a:p>
            <a:fld id="{4742C976-6EE8-B648-A487-D4CF3EDC6FA3}" type="slidenum">
              <a:rPr lang="pt-BR" smtClean="0"/>
              <a:pPr/>
              <a:t>79</a:t>
            </a:fld>
            <a:endParaRPr lang="pt-BR"/>
          </a:p>
        </p:txBody>
      </p:sp>
      <p:sp>
        <p:nvSpPr>
          <p:cNvPr id="3" name="CaixaDeTexto 2">
            <a:extLst>
              <a:ext uri="{FF2B5EF4-FFF2-40B4-BE49-F238E27FC236}">
                <a16:creationId xmlns:a16="http://schemas.microsoft.com/office/drawing/2014/main" id="{A0B79F76-6EB9-B87E-132F-7DEDB5D941D4}"/>
              </a:ext>
            </a:extLst>
          </p:cNvPr>
          <p:cNvSpPr txBox="1"/>
          <p:nvPr/>
        </p:nvSpPr>
        <p:spPr>
          <a:xfrm>
            <a:off x="2760872" y="9834252"/>
            <a:ext cx="1860189"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ANS, 2019-2022</a:t>
            </a:r>
          </a:p>
        </p:txBody>
      </p:sp>
      <p:pic>
        <p:nvPicPr>
          <p:cNvPr id="8" name="Imagem 7" descr="Gráfico, Gráfico de barras&#10;&#10;Descrição gerada automaticamente">
            <a:extLst>
              <a:ext uri="{FF2B5EF4-FFF2-40B4-BE49-F238E27FC236}">
                <a16:creationId xmlns:a16="http://schemas.microsoft.com/office/drawing/2014/main" id="{474AF3D7-D78C-80A2-7EFA-BC3E79AEF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640936"/>
            <a:ext cx="13061620" cy="6670916"/>
          </a:xfrm>
          <a:prstGeom prst="rect">
            <a:avLst/>
          </a:prstGeom>
        </p:spPr>
      </p:pic>
      <p:sp>
        <p:nvSpPr>
          <p:cNvPr id="4" name="Retângulo 3">
            <a:hlinkClick r:id="rId3"/>
            <a:extLst>
              <a:ext uri="{FF2B5EF4-FFF2-40B4-BE49-F238E27FC236}">
                <a16:creationId xmlns:a16="http://schemas.microsoft.com/office/drawing/2014/main" id="{1F334373-F97F-8E7D-924D-0D727CFE3E45}"/>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4034384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3BE2777B-0E32-48C7-8AF6-29B23B67B197}"/>
              </a:ext>
            </a:extLst>
          </p:cNvPr>
          <p:cNvGrpSpPr/>
          <p:nvPr/>
        </p:nvGrpSpPr>
        <p:grpSpPr>
          <a:xfrm>
            <a:off x="2663280" y="2047157"/>
            <a:ext cx="12241360" cy="1919177"/>
            <a:chOff x="2033464" y="2747950"/>
            <a:chExt cx="8586651" cy="1427964"/>
          </a:xfrm>
        </p:grpSpPr>
        <p:sp>
          <p:nvSpPr>
            <p:cNvPr id="3" name="Espaço Reservado para Texto 2">
              <a:extLst>
                <a:ext uri="{FF2B5EF4-FFF2-40B4-BE49-F238E27FC236}">
                  <a16:creationId xmlns:a16="http://schemas.microsoft.com/office/drawing/2014/main" id="{183C178D-D8BA-4CBF-A8A7-38AAC1153F1A}"/>
                </a:ext>
              </a:extLst>
            </p:cNvPr>
            <p:cNvSpPr txBox="1">
              <a:spLocks/>
            </p:cNvSpPr>
            <p:nvPr/>
          </p:nvSpPr>
          <p:spPr>
            <a:xfrm>
              <a:off x="2250159" y="2747950"/>
              <a:ext cx="6739227" cy="369332"/>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buNone/>
              </a:pPr>
              <a:endParaRPr lang="pt-BR" sz="2400" dirty="0">
                <a:latin typeface="Calibri" panose="020F0502020204030204" pitchFamily="34" charset="0"/>
                <a:cs typeface="Calibri" panose="020F0502020204030204" pitchFamily="34" charset="0"/>
              </a:endParaRPr>
            </a:p>
          </p:txBody>
        </p:sp>
        <p:sp>
          <p:nvSpPr>
            <p:cNvPr id="4" name="Espaço Reservado para Texto 3">
              <a:extLst>
                <a:ext uri="{FF2B5EF4-FFF2-40B4-BE49-F238E27FC236}">
                  <a16:creationId xmlns:a16="http://schemas.microsoft.com/office/drawing/2014/main" id="{D840A431-F8FA-49AF-9C10-FD5E72490B3F}"/>
                </a:ext>
              </a:extLst>
            </p:cNvPr>
            <p:cNvSpPr txBox="1">
              <a:spLocks/>
            </p:cNvSpPr>
            <p:nvPr/>
          </p:nvSpPr>
          <p:spPr>
            <a:xfrm>
              <a:off x="2033464" y="3344917"/>
              <a:ext cx="8586651" cy="830997"/>
            </a:xfrm>
            <a:prstGeom prst="rect">
              <a:avLst/>
            </a:prstGeom>
          </p:spPr>
          <p:txBody>
            <a:bodyPr/>
            <a:lstStyle>
              <a:lvl1pPr marL="385715" indent="-385715" algn="l" rtl="0" eaLnBrk="1" fontAlgn="base" hangingPunct="1">
                <a:spcBef>
                  <a:spcPct val="20000"/>
                </a:spcBef>
                <a:spcAft>
                  <a:spcPct val="0"/>
                </a:spcAft>
                <a:buFont typeface="Arial" panose="020B0604020202020204" pitchFamily="34" charset="0"/>
                <a:buChar char="•"/>
                <a:defRPr sz="3600" kern="1200">
                  <a:solidFill>
                    <a:schemeClr val="tx1"/>
                  </a:solidFill>
                  <a:latin typeface="+mn-lt"/>
                  <a:ea typeface="+mn-ea"/>
                  <a:cs typeface="+mn-cs"/>
                </a:defRPr>
              </a:lvl1pPr>
              <a:lvl2pPr marL="835715" indent="-321429" algn="l" rtl="0" eaLnBrk="1" fontAlgn="base" hangingPunct="1">
                <a:spcBef>
                  <a:spcPct val="20000"/>
                </a:spcBef>
                <a:spcAft>
                  <a:spcPct val="0"/>
                </a:spcAft>
                <a:buFont typeface="Arial" panose="020B0604020202020204" pitchFamily="34" charset="0"/>
                <a:buChar char="–"/>
                <a:defRPr sz="3150" kern="1200">
                  <a:solidFill>
                    <a:schemeClr val="tx1"/>
                  </a:solidFill>
                  <a:latin typeface="+mn-lt"/>
                  <a:ea typeface="+mn-ea"/>
                  <a:cs typeface="+mn-cs"/>
                </a:defRPr>
              </a:lvl2pPr>
              <a:lvl3pPr marL="1285716" indent="-257144" algn="l" rtl="0" eaLnBrk="1" fontAlgn="base" hangingPunct="1">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00000"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4pPr>
              <a:lvl5pPr marL="2314289" indent="-257144" algn="l" rtl="0" eaLnBrk="1" fontAlgn="base" hangingPunct="1">
                <a:spcBef>
                  <a:spcPct val="20000"/>
                </a:spcBef>
                <a:spcAft>
                  <a:spcPct val="0"/>
                </a:spcAft>
                <a:buFont typeface="Arial" panose="020B0604020202020204" pitchFamily="34" charset="0"/>
                <a:buChar char="»"/>
                <a:defRPr sz="2249" kern="1200">
                  <a:solidFill>
                    <a:schemeClr val="tx1"/>
                  </a:solidFill>
                  <a:latin typeface="+mn-lt"/>
                  <a:ea typeface="+mn-ea"/>
                  <a:cs typeface="+mn-cs"/>
                </a:defRPr>
              </a:lvl5pPr>
              <a:lvl6pPr marL="2828574"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6pPr>
              <a:lvl7pPr marL="3342860"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7pPr>
              <a:lvl8pPr marL="3857147"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8pPr>
              <a:lvl9pPr marL="4371432" indent="-257144" algn="l" defTabSz="1028573" rtl="0" eaLnBrk="1" latinLnBrk="0" hangingPunct="1">
                <a:spcBef>
                  <a:spcPct val="20000"/>
                </a:spcBef>
                <a:buFont typeface="Arial" pitchFamily="34" charset="0"/>
                <a:buChar char="•"/>
                <a:defRPr sz="2249" kern="1200">
                  <a:solidFill>
                    <a:schemeClr val="tx1"/>
                  </a:solidFill>
                  <a:latin typeface="+mn-lt"/>
                  <a:ea typeface="+mn-ea"/>
                  <a:cs typeface="+mn-cs"/>
                </a:defRPr>
              </a:lvl9pPr>
            </a:lstStyle>
            <a:p>
              <a:pPr marL="0" indent="0" algn="ctr">
                <a:spcBef>
                  <a:spcPts val="0"/>
                </a:spcBef>
                <a:buNone/>
              </a:pPr>
              <a:endParaRPr lang="pt-BR" sz="2400"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29D22DD4-24B4-4474-B04C-3BB7620504E1}"/>
                </a:ext>
              </a:extLst>
            </p:cNvPr>
            <p:cNvSpPr/>
            <p:nvPr/>
          </p:nvSpPr>
          <p:spPr>
            <a:xfrm>
              <a:off x="3245697" y="3117282"/>
              <a:ext cx="5408023" cy="343502"/>
            </a:xfrm>
            <a:prstGeom prst="rect">
              <a:avLst/>
            </a:prstGeom>
          </p:spPr>
          <p:txBody>
            <a:bodyPr wrap="square">
              <a:spAutoFit/>
            </a:bodyPr>
            <a:lstStyle/>
            <a:p>
              <a:endParaRPr lang="pt-BR" sz="2400" dirty="0">
                <a:solidFill>
                  <a:srgbClr val="FF0000"/>
                </a:solidFill>
                <a:latin typeface="Calibri" panose="020F0502020204030204" pitchFamily="34" charset="0"/>
                <a:cs typeface="Calibri" panose="020F0502020204030204" pitchFamily="34" charset="0"/>
              </a:endParaRPr>
            </a:p>
          </p:txBody>
        </p:sp>
      </p:grpSp>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7625677"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Envelhecimento da População Brasileira</a:t>
            </a:r>
          </a:p>
        </p:txBody>
      </p:sp>
      <p:pic>
        <p:nvPicPr>
          <p:cNvPr id="13" name="Imagem 12" descr="Padrão do plano de fundo&#10;&#10;Descrição gerada automaticamente com confiança baixa">
            <a:extLst>
              <a:ext uri="{FF2B5EF4-FFF2-40B4-BE49-F238E27FC236}">
                <a16:creationId xmlns:a16="http://schemas.microsoft.com/office/drawing/2014/main" id="{43F2F872-F865-3E45-A897-276002D32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819" y="2638063"/>
            <a:ext cx="1443940" cy="367139"/>
          </a:xfrm>
          <a:prstGeom prst="rect">
            <a:avLst/>
          </a:prstGeom>
        </p:spPr>
      </p:pic>
      <p:pic>
        <p:nvPicPr>
          <p:cNvPr id="5" name="Imagem 4" descr="Tabela&#10;&#10;Descrição gerada automaticamente">
            <a:extLst>
              <a:ext uri="{FF2B5EF4-FFF2-40B4-BE49-F238E27FC236}">
                <a16:creationId xmlns:a16="http://schemas.microsoft.com/office/drawing/2014/main" id="{3D0139FF-F119-458D-5D31-4D403FE7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688" y="1089084"/>
            <a:ext cx="8748453" cy="8374896"/>
          </a:xfrm>
          <a:prstGeom prst="rect">
            <a:avLst/>
          </a:prstGeom>
        </p:spPr>
      </p:pic>
      <p:sp>
        <p:nvSpPr>
          <p:cNvPr id="10" name="Retângulo 9">
            <a:extLst>
              <a:ext uri="{FF2B5EF4-FFF2-40B4-BE49-F238E27FC236}">
                <a16:creationId xmlns:a16="http://schemas.microsoft.com/office/drawing/2014/main" id="{B2C07713-4CE6-7BF7-AFE7-29785401331B}"/>
              </a:ext>
            </a:extLst>
          </p:cNvPr>
          <p:cNvSpPr/>
          <p:nvPr/>
        </p:nvSpPr>
        <p:spPr>
          <a:xfrm>
            <a:off x="3289673" y="9456008"/>
            <a:ext cx="10871887" cy="307777"/>
          </a:xfrm>
          <a:prstGeom prst="rect">
            <a:avLst/>
          </a:prstGeom>
        </p:spPr>
        <p:txBody>
          <a:bodyPr wrap="none">
            <a:spAutoFit/>
          </a:bodyPr>
          <a:lstStyle/>
          <a:p>
            <a:r>
              <a:rPr lang="pt-BR" sz="1400" dirty="0">
                <a:solidFill>
                  <a:schemeClr val="tx1">
                    <a:lumMod val="50000"/>
                    <a:lumOff val="50000"/>
                  </a:schemeClr>
                </a:solidFill>
                <a:latin typeface="Calibri" panose="020F0502020204030204" pitchFamily="34" charset="0"/>
                <a:cs typeface="Calibri" panose="020F0502020204030204" pitchFamily="34" charset="0"/>
              </a:rPr>
              <a:t>Fonte: Estudo de Caso FGV, Adaptada do </a:t>
            </a:r>
            <a:r>
              <a:rPr lang="pt-BR" sz="1200" dirty="0">
                <a:solidFill>
                  <a:schemeClr val="tx1">
                    <a:lumMod val="50000"/>
                    <a:lumOff val="50000"/>
                  </a:schemeClr>
                </a:solidFill>
                <a:latin typeface="Calibri" panose="020F0502020204030204" pitchFamily="34" charset="0"/>
                <a:cs typeface="Calibri" panose="020F0502020204030204" pitchFamily="34" charset="0"/>
              </a:rPr>
              <a:t>Instituto</a:t>
            </a:r>
            <a:r>
              <a:rPr lang="pt-BR" sz="1400" dirty="0">
                <a:solidFill>
                  <a:schemeClr val="tx1">
                    <a:lumMod val="50000"/>
                    <a:lumOff val="50000"/>
                  </a:schemeClr>
                </a:solidFill>
                <a:latin typeface="Calibri" panose="020F0502020204030204" pitchFamily="34" charset="0"/>
                <a:cs typeface="Calibri" panose="020F0502020204030204" pitchFamily="34" charset="0"/>
              </a:rPr>
              <a:t> Brasileiro de Geografia e Estatística (2018) e </a:t>
            </a:r>
            <a:r>
              <a:rPr lang="pt-BR" sz="1400" dirty="0" err="1">
                <a:solidFill>
                  <a:schemeClr val="tx1">
                    <a:lumMod val="50000"/>
                    <a:lumOff val="50000"/>
                  </a:schemeClr>
                </a:solidFill>
                <a:latin typeface="Calibri" panose="020F0502020204030204" pitchFamily="34" charset="0"/>
                <a:cs typeface="Calibri" panose="020F0502020204030204" pitchFamily="34" charset="0"/>
              </a:rPr>
              <a:t>Agência</a:t>
            </a:r>
            <a:r>
              <a:rPr lang="pt-BR" sz="1400" dirty="0">
                <a:solidFill>
                  <a:schemeClr val="tx1">
                    <a:lumMod val="50000"/>
                    <a:lumOff val="50000"/>
                  </a:schemeClr>
                </a:solidFill>
                <a:latin typeface="Calibri" panose="020F0502020204030204" pitchFamily="34" charset="0"/>
                <a:cs typeface="Calibri" panose="020F0502020204030204" pitchFamily="34" charset="0"/>
              </a:rPr>
              <a:t> Nacional de </a:t>
            </a:r>
            <a:r>
              <a:rPr lang="pt-BR" sz="1400" dirty="0" err="1">
                <a:solidFill>
                  <a:schemeClr val="tx1">
                    <a:lumMod val="50000"/>
                    <a:lumOff val="50000"/>
                  </a:schemeClr>
                </a:solidFill>
                <a:latin typeface="Calibri" panose="020F0502020204030204" pitchFamily="34" charset="0"/>
                <a:cs typeface="Calibri" panose="020F0502020204030204" pitchFamily="34" charset="0"/>
              </a:rPr>
              <a:t>Saúde</a:t>
            </a:r>
            <a:r>
              <a:rPr lang="pt-BR" sz="1400" dirty="0">
                <a:solidFill>
                  <a:schemeClr val="tx1">
                    <a:lumMod val="50000"/>
                    <a:lumOff val="50000"/>
                  </a:schemeClr>
                </a:solidFill>
                <a:latin typeface="Calibri" panose="020F0502020204030204" pitchFamily="34" charset="0"/>
                <a:cs typeface="Calibri" panose="020F0502020204030204" pitchFamily="34" charset="0"/>
              </a:rPr>
              <a:t> Suplementar (2018) </a:t>
            </a:r>
          </a:p>
        </p:txBody>
      </p:sp>
      <p:sp>
        <p:nvSpPr>
          <p:cNvPr id="8" name="Retângulo 7">
            <a:hlinkClick r:id="rId4"/>
            <a:extLst>
              <a:ext uri="{FF2B5EF4-FFF2-40B4-BE49-F238E27FC236}">
                <a16:creationId xmlns:a16="http://schemas.microsoft.com/office/drawing/2014/main" id="{D10D1773-F607-89BA-026C-14CDC8ECE009}"/>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245225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1" y="318964"/>
            <a:ext cx="7612469" cy="553998"/>
          </a:xfrm>
          <a:prstGeom prst="rect">
            <a:avLst/>
          </a:prstGeom>
          <a:noFill/>
        </p:spPr>
        <p:txBody>
          <a:bodyPr wrap="none" rtlCol="0">
            <a:spAutoFit/>
          </a:bodyPr>
          <a:lstStyle/>
          <a:p>
            <a:r>
              <a:rPr lang="pt-BR" sz="3000" dirty="0">
                <a:solidFill>
                  <a:srgbClr val="003E7E"/>
                </a:solidFill>
                <a:latin typeface="Calibri" panose="020F0502020204030204" pitchFamily="34" charset="0"/>
                <a:cs typeface="Calibri" panose="020F0502020204030204" pitchFamily="34" charset="0"/>
              </a:rPr>
              <a:t>PEONA - </a:t>
            </a:r>
            <a:r>
              <a:rPr lang="pt-BR" sz="2000" dirty="0">
                <a:solidFill>
                  <a:srgbClr val="002060"/>
                </a:solidFill>
                <a:latin typeface="Calibri" panose="020F0502020204030204" pitchFamily="34" charset="0"/>
                <a:cs typeface="Calibri" panose="020F0502020204030204" pitchFamily="34" charset="0"/>
              </a:rPr>
              <a:t>Provisão para Eventos/Sinistros Ocorridos e Não Avisados </a:t>
            </a:r>
          </a:p>
        </p:txBody>
      </p:sp>
      <p:sp>
        <p:nvSpPr>
          <p:cNvPr id="9" name="CaixaDeTexto 8">
            <a:extLst>
              <a:ext uri="{FF2B5EF4-FFF2-40B4-BE49-F238E27FC236}">
                <a16:creationId xmlns:a16="http://schemas.microsoft.com/office/drawing/2014/main" id="{5EB812EB-FDBC-C749-BC72-C8D030F90B9B}"/>
              </a:ext>
            </a:extLst>
          </p:cNvPr>
          <p:cNvSpPr txBox="1"/>
          <p:nvPr/>
        </p:nvSpPr>
        <p:spPr>
          <a:xfrm>
            <a:off x="2681901" y="965296"/>
            <a:ext cx="7439472" cy="430887"/>
          </a:xfrm>
          <a:prstGeom prst="rect">
            <a:avLst/>
          </a:prstGeom>
          <a:noFill/>
        </p:spPr>
        <p:txBody>
          <a:bodyPr wrap="none" rtlCol="0">
            <a:spAutoFit/>
          </a:bodyPr>
          <a:lstStyle>
            <a:defPPr>
              <a:defRPr lang="pt-BR"/>
            </a:defPPr>
            <a:lvl1pPr>
              <a:defRPr sz="2200" i="1">
                <a:solidFill>
                  <a:srgbClr val="003E7E"/>
                </a:solidFill>
              </a:defRPr>
            </a:lvl1pPr>
          </a:lstStyle>
          <a:p>
            <a:r>
              <a:rPr lang="pt-BR" i="0" dirty="0">
                <a:latin typeface="Calibri" panose="020F0502020204030204" pitchFamily="34" charset="0"/>
                <a:cs typeface="Calibri" panose="020F0502020204030204" pitchFamily="34" charset="0"/>
              </a:rPr>
              <a:t>RDC nº 77, de 2001 (primeira) - RN nº 574, de 2023 (mais atual)</a:t>
            </a:r>
          </a:p>
        </p:txBody>
      </p:sp>
      <p:sp>
        <p:nvSpPr>
          <p:cNvPr id="3" name="CaixaDeTexto 2">
            <a:extLst>
              <a:ext uri="{FF2B5EF4-FFF2-40B4-BE49-F238E27FC236}">
                <a16:creationId xmlns:a16="http://schemas.microsoft.com/office/drawing/2014/main" id="{97511211-FCB3-DDDB-0986-DB339E7FCE23}"/>
              </a:ext>
            </a:extLst>
          </p:cNvPr>
          <p:cNvSpPr txBox="1"/>
          <p:nvPr/>
        </p:nvSpPr>
        <p:spPr>
          <a:xfrm>
            <a:off x="2665348" y="1687117"/>
            <a:ext cx="12510772" cy="646331"/>
          </a:xfrm>
          <a:prstGeom prst="rect">
            <a:avLst/>
          </a:prstGeom>
          <a:noFill/>
        </p:spPr>
        <p:txBody>
          <a:bodyPr wrap="square">
            <a:spAutoFit/>
          </a:bodyPr>
          <a:lstStyle/>
          <a:p>
            <a:r>
              <a:rPr lang="pt-BR" dirty="0">
                <a:solidFill>
                  <a:schemeClr val="tx1">
                    <a:lumMod val="65000"/>
                    <a:lumOff val="35000"/>
                  </a:schemeClr>
                </a:solidFill>
                <a:effectLst/>
                <a:latin typeface="Calibri" panose="020F0502020204030204" pitchFamily="34" charset="0"/>
                <a:cs typeface="Calibri" panose="020F0502020204030204" pitchFamily="34" charset="0"/>
              </a:rPr>
              <a:t>PEONA refere-se à estimativa do montante de eventos/sinistros já ocorridos, porém que ainda não foram avisados pelos prestadores de serviços (exceto o sistema único de saúde) à operadora</a:t>
            </a:r>
            <a:endParaRPr lang="pt-BR"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5" name="Imagem 4" descr="Diagrama, Linha do tempo&#10;&#10;Descrição gerada automaticamente">
            <a:extLst>
              <a:ext uri="{FF2B5EF4-FFF2-40B4-BE49-F238E27FC236}">
                <a16:creationId xmlns:a16="http://schemas.microsoft.com/office/drawing/2014/main" id="{93717B3C-3B50-6178-5629-43DFB48FC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424" y="3631333"/>
            <a:ext cx="9532158" cy="6161521"/>
          </a:xfrm>
          <a:prstGeom prst="rect">
            <a:avLst/>
          </a:prstGeom>
        </p:spPr>
      </p:pic>
      <p:sp>
        <p:nvSpPr>
          <p:cNvPr id="7" name="CaixaDeTexto 6">
            <a:extLst>
              <a:ext uri="{FF2B5EF4-FFF2-40B4-BE49-F238E27FC236}">
                <a16:creationId xmlns:a16="http://schemas.microsoft.com/office/drawing/2014/main" id="{8A96EDA0-F976-F64C-32F9-36F122CB0A01}"/>
              </a:ext>
            </a:extLst>
          </p:cNvPr>
          <p:cNvSpPr txBox="1"/>
          <p:nvPr/>
        </p:nvSpPr>
        <p:spPr>
          <a:xfrm>
            <a:off x="2681900" y="2645198"/>
            <a:ext cx="12510772" cy="369332"/>
          </a:xfrm>
          <a:prstGeom prst="rect">
            <a:avLst/>
          </a:prstGeom>
          <a:noFill/>
        </p:spPr>
        <p:txBody>
          <a:bodyPr wrap="square">
            <a:spAutoFit/>
          </a:bodyPr>
          <a:lstStyle/>
          <a:p>
            <a:r>
              <a:rPr lang="pt-BR" dirty="0">
                <a:solidFill>
                  <a:schemeClr val="tx1">
                    <a:lumMod val="65000"/>
                    <a:lumOff val="35000"/>
                  </a:schemeClr>
                </a:solidFill>
                <a:effectLst/>
                <a:latin typeface="Calibri" panose="020F0502020204030204" pitchFamily="34" charset="0"/>
                <a:cs typeface="Calibri" panose="020F0502020204030204" pitchFamily="34" charset="0"/>
              </a:rPr>
              <a:t>PESL refere-se </a:t>
            </a:r>
            <a:r>
              <a:rPr lang="pt-BR" dirty="0">
                <a:solidFill>
                  <a:schemeClr val="tx1">
                    <a:lumMod val="65000"/>
                    <a:lumOff val="35000"/>
                  </a:schemeClr>
                </a:solidFill>
                <a:latin typeface="Calibri" panose="020F0502020204030204" pitchFamily="34" charset="0"/>
                <a:cs typeface="Calibri" panose="020F0502020204030204" pitchFamily="34" charset="0"/>
              </a:rPr>
              <a:t>à Provisão de Eventos e Sinistros a Liquidar por parte da operadora</a:t>
            </a:r>
          </a:p>
        </p:txBody>
      </p:sp>
      <p:sp>
        <p:nvSpPr>
          <p:cNvPr id="8" name="CaixaDeTexto 7">
            <a:extLst>
              <a:ext uri="{FF2B5EF4-FFF2-40B4-BE49-F238E27FC236}">
                <a16:creationId xmlns:a16="http://schemas.microsoft.com/office/drawing/2014/main" id="{E0C910FA-52B1-68F8-BFA0-C6DF8B81AE71}"/>
              </a:ext>
            </a:extLst>
          </p:cNvPr>
          <p:cNvSpPr txBox="1"/>
          <p:nvPr/>
        </p:nvSpPr>
        <p:spPr>
          <a:xfrm>
            <a:off x="2681900" y="3147602"/>
            <a:ext cx="12366118"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ANS, 2023 – https://</a:t>
            </a:r>
            <a:r>
              <a:rPr lang="pt-BR" sz="1200" dirty="0" err="1">
                <a:solidFill>
                  <a:schemeClr val="tx1">
                    <a:lumMod val="65000"/>
                    <a:lumOff val="35000"/>
                  </a:schemeClr>
                </a:solidFill>
                <a:latin typeface="Calibri" panose="020F0502020204030204" pitchFamily="34" charset="0"/>
                <a:cs typeface="Calibri" panose="020F0502020204030204" pitchFamily="34" charset="0"/>
              </a:rPr>
              <a:t>www.ans.gov.br</a:t>
            </a:r>
            <a:endParaRPr lang="pt-BR" sz="12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0" name="CaixaDeTexto 9">
            <a:extLst>
              <a:ext uri="{FF2B5EF4-FFF2-40B4-BE49-F238E27FC236}">
                <a16:creationId xmlns:a16="http://schemas.microsoft.com/office/drawing/2014/main" id="{0E7F1553-07D3-35E8-4B6E-EB39949A1E7E}"/>
              </a:ext>
            </a:extLst>
          </p:cNvPr>
          <p:cNvSpPr txBox="1"/>
          <p:nvPr/>
        </p:nvSpPr>
        <p:spPr>
          <a:xfrm>
            <a:off x="2960941" y="9861086"/>
            <a:ext cx="12366118"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PEONA - um contexto geral sobre esta provisão técnica atuarial - José Nazareno Maciel Junior, 2016</a:t>
            </a:r>
          </a:p>
        </p:txBody>
      </p:sp>
      <p:sp>
        <p:nvSpPr>
          <p:cNvPr id="4" name="Retângulo 3">
            <a:hlinkClick r:id="rId3"/>
            <a:extLst>
              <a:ext uri="{FF2B5EF4-FFF2-40B4-BE49-F238E27FC236}">
                <a16:creationId xmlns:a16="http://schemas.microsoft.com/office/drawing/2014/main" id="{EA3C24C6-B76A-EE5B-2DD0-905687D2E184}"/>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2" name="CaixaDeTexto 1">
            <a:extLst>
              <a:ext uri="{FF2B5EF4-FFF2-40B4-BE49-F238E27FC236}">
                <a16:creationId xmlns:a16="http://schemas.microsoft.com/office/drawing/2014/main" id="{313390B7-36AF-8BAE-3B71-EF149F29D759}"/>
              </a:ext>
            </a:extLst>
          </p:cNvPr>
          <p:cNvSpPr txBox="1"/>
          <p:nvPr/>
        </p:nvSpPr>
        <p:spPr>
          <a:xfrm>
            <a:off x="11979414" y="3991373"/>
            <a:ext cx="1512169" cy="954107"/>
          </a:xfrm>
          <a:prstGeom prst="rect">
            <a:avLst/>
          </a:prstGeom>
          <a:noFill/>
        </p:spPr>
        <p:txBody>
          <a:bodyPr wrap="square" rtlCol="0">
            <a:spAutoFit/>
          </a:bodyPr>
          <a:lstStyle/>
          <a:p>
            <a:pPr algn="ctr"/>
            <a:r>
              <a:rPr lang="pt-BR" sz="1400" dirty="0">
                <a:solidFill>
                  <a:srgbClr val="C00000"/>
                </a:solidFill>
                <a:latin typeface="Calibri" panose="020F0502020204030204" pitchFamily="34" charset="0"/>
                <a:cs typeface="Calibri" panose="020F0502020204030204" pitchFamily="34" charset="0"/>
              </a:rPr>
              <a:t>Fatura que já chegou e tem data de pagamento</a:t>
            </a:r>
          </a:p>
        </p:txBody>
      </p:sp>
      <p:sp>
        <p:nvSpPr>
          <p:cNvPr id="11" name="CaixaDeTexto 10">
            <a:extLst>
              <a:ext uri="{FF2B5EF4-FFF2-40B4-BE49-F238E27FC236}">
                <a16:creationId xmlns:a16="http://schemas.microsoft.com/office/drawing/2014/main" id="{0ECD3D2C-B974-76C4-8073-780205C0C6F2}"/>
              </a:ext>
            </a:extLst>
          </p:cNvPr>
          <p:cNvSpPr txBox="1"/>
          <p:nvPr/>
        </p:nvSpPr>
        <p:spPr>
          <a:xfrm>
            <a:off x="3671393" y="4020008"/>
            <a:ext cx="1656185" cy="954107"/>
          </a:xfrm>
          <a:prstGeom prst="rect">
            <a:avLst/>
          </a:prstGeom>
          <a:noFill/>
        </p:spPr>
        <p:txBody>
          <a:bodyPr wrap="square" rtlCol="0">
            <a:spAutoFit/>
          </a:bodyPr>
          <a:lstStyle/>
          <a:p>
            <a:pPr algn="ctr"/>
            <a:r>
              <a:rPr lang="pt-BR" sz="1400" dirty="0">
                <a:solidFill>
                  <a:srgbClr val="C00000"/>
                </a:solidFill>
                <a:latin typeface="Calibri" panose="020F0502020204030204" pitchFamily="34" charset="0"/>
                <a:cs typeface="Calibri" panose="020F0502020204030204" pitchFamily="34" charset="0"/>
              </a:rPr>
              <a:t>Parcelas futuras que virão, mas desconhecemos em detalhes</a:t>
            </a:r>
          </a:p>
        </p:txBody>
      </p:sp>
    </p:spTree>
    <p:extLst>
      <p:ext uri="{BB962C8B-B14F-4D97-AF65-F5344CB8AC3E}">
        <p14:creationId xmlns:p14="http://schemas.microsoft.com/office/powerpoint/2010/main" val="892554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EB812EB-FDBC-C749-BC72-C8D030F90B9B}"/>
              </a:ext>
            </a:extLst>
          </p:cNvPr>
          <p:cNvSpPr txBox="1"/>
          <p:nvPr/>
        </p:nvSpPr>
        <p:spPr>
          <a:xfrm>
            <a:off x="2681900" y="965296"/>
            <a:ext cx="2690288" cy="430887"/>
          </a:xfrm>
          <a:prstGeom prst="rect">
            <a:avLst/>
          </a:prstGeom>
          <a:noFill/>
        </p:spPr>
        <p:txBody>
          <a:bodyPr wrap="none" rtlCol="0">
            <a:spAutoFit/>
          </a:bodyPr>
          <a:lstStyle>
            <a:defPPr>
              <a:defRPr lang="pt-BR"/>
            </a:defPPr>
            <a:lvl1pPr>
              <a:defRPr sz="2200" i="1">
                <a:solidFill>
                  <a:srgbClr val="003E7E"/>
                </a:solidFill>
              </a:defRPr>
            </a:lvl1pPr>
          </a:lstStyle>
          <a:p>
            <a:r>
              <a:rPr lang="pt-BR" i="0" dirty="0" err="1">
                <a:latin typeface="Calibri" panose="020F0502020204030204" pitchFamily="34" charset="0"/>
                <a:cs typeface="Calibri" panose="020F0502020204030204" pitchFamily="34" charset="0"/>
              </a:rPr>
              <a:t>Triangulos</a:t>
            </a:r>
            <a:r>
              <a:rPr lang="pt-BR" i="0" dirty="0">
                <a:latin typeface="Calibri" panose="020F0502020204030204" pitchFamily="34" charset="0"/>
                <a:cs typeface="Calibri" panose="020F0502020204030204" pitchFamily="34" charset="0"/>
              </a:rPr>
              <a:t> de </a:t>
            </a:r>
            <a:r>
              <a:rPr lang="pt-BR" i="0" dirty="0" err="1">
                <a:latin typeface="Calibri" panose="020F0502020204030204" pitchFamily="34" charset="0"/>
                <a:cs typeface="Calibri" panose="020F0502020204030204" pitchFamily="34" charset="0"/>
              </a:rPr>
              <a:t>Run</a:t>
            </a:r>
            <a:r>
              <a:rPr lang="pt-BR" i="0" dirty="0">
                <a:latin typeface="Calibri" panose="020F0502020204030204" pitchFamily="34" charset="0"/>
                <a:cs typeface="Calibri" panose="020F0502020204030204" pitchFamily="34" charset="0"/>
              </a:rPr>
              <a:t>-Off</a:t>
            </a:r>
          </a:p>
        </p:txBody>
      </p:sp>
      <p:sp>
        <p:nvSpPr>
          <p:cNvPr id="3" name="CaixaDeTexto 2">
            <a:extLst>
              <a:ext uri="{FF2B5EF4-FFF2-40B4-BE49-F238E27FC236}">
                <a16:creationId xmlns:a16="http://schemas.microsoft.com/office/drawing/2014/main" id="{97511211-FCB3-DDDB-0986-DB339E7FCE23}"/>
              </a:ext>
            </a:extLst>
          </p:cNvPr>
          <p:cNvSpPr txBox="1"/>
          <p:nvPr/>
        </p:nvSpPr>
        <p:spPr>
          <a:xfrm>
            <a:off x="2665348" y="1687116"/>
            <a:ext cx="12510772" cy="369332"/>
          </a:xfrm>
          <a:prstGeom prst="rect">
            <a:avLst/>
          </a:prstGeom>
          <a:noFill/>
        </p:spPr>
        <p:txBody>
          <a:bodyPr wrap="square">
            <a:spAutoFit/>
          </a:bodyPr>
          <a:lstStyle/>
          <a:p>
            <a:r>
              <a:rPr lang="pt-BR" dirty="0">
                <a:solidFill>
                  <a:schemeClr val="tx1">
                    <a:lumMod val="65000"/>
                    <a:lumOff val="35000"/>
                  </a:schemeClr>
                </a:solidFill>
                <a:effectLst/>
                <a:latin typeface="Calibri" panose="020F0502020204030204" pitchFamily="34" charset="0"/>
                <a:cs typeface="Calibri" panose="020F0502020204030204" pitchFamily="34" charset="0"/>
              </a:rPr>
              <a:t>Análise das datas de avisos e datas de pagamentos de custos assistenciais</a:t>
            </a:r>
            <a:endParaRPr lang="pt-BR"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4" name="Imagem 3" descr="Linha do tempo&#10;&#10;Descrição gerada automaticamente">
            <a:extLst>
              <a:ext uri="{FF2B5EF4-FFF2-40B4-BE49-F238E27FC236}">
                <a16:creationId xmlns:a16="http://schemas.microsoft.com/office/drawing/2014/main" id="{2609A7E0-A34E-F7D2-B159-30C1E55BA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393" y="2191173"/>
            <a:ext cx="10466423" cy="7215709"/>
          </a:xfrm>
          <a:prstGeom prst="rect">
            <a:avLst/>
          </a:prstGeom>
        </p:spPr>
      </p:pic>
      <p:sp>
        <p:nvSpPr>
          <p:cNvPr id="8" name="CaixaDeTexto 7">
            <a:extLst>
              <a:ext uri="{FF2B5EF4-FFF2-40B4-BE49-F238E27FC236}">
                <a16:creationId xmlns:a16="http://schemas.microsoft.com/office/drawing/2014/main" id="{50E03FFD-E554-1A4A-6369-9BDAFE6BE7D4}"/>
              </a:ext>
            </a:extLst>
          </p:cNvPr>
          <p:cNvSpPr txBox="1"/>
          <p:nvPr/>
        </p:nvSpPr>
        <p:spPr>
          <a:xfrm>
            <a:off x="3690451" y="9428298"/>
            <a:ext cx="12366118" cy="276999"/>
          </a:xfrm>
          <a:prstGeom prst="rect">
            <a:avLst/>
          </a:prstGeom>
          <a:noFill/>
        </p:spPr>
        <p:txBody>
          <a:bodyPr wrap="square">
            <a:spAutoFit/>
          </a:bodyPr>
          <a:lstStyle/>
          <a:p>
            <a:r>
              <a:rPr lang="pt-BR" sz="1200" i="1" dirty="0">
                <a:solidFill>
                  <a:schemeClr val="tx1">
                    <a:lumMod val="65000"/>
                    <a:lumOff val="35000"/>
                  </a:schemeClr>
                </a:solidFill>
                <a:latin typeface="Calibri" panose="020F0502020204030204" pitchFamily="34" charset="0"/>
                <a:cs typeface="Calibri" panose="020F0502020204030204" pitchFamily="34" charset="0"/>
              </a:rPr>
              <a:t>Fonte: ANS, 2023 – https://</a:t>
            </a:r>
            <a:r>
              <a:rPr lang="pt-BR" sz="1200" i="1" dirty="0" err="1">
                <a:solidFill>
                  <a:schemeClr val="tx1">
                    <a:lumMod val="65000"/>
                    <a:lumOff val="35000"/>
                  </a:schemeClr>
                </a:solidFill>
                <a:latin typeface="Calibri" panose="020F0502020204030204" pitchFamily="34" charset="0"/>
                <a:cs typeface="Calibri" panose="020F0502020204030204" pitchFamily="34" charset="0"/>
              </a:rPr>
              <a:t>www.gov.br</a:t>
            </a:r>
            <a:r>
              <a:rPr lang="pt-BR" sz="1200" i="1" dirty="0">
                <a:solidFill>
                  <a:schemeClr val="tx1">
                    <a:lumMod val="65000"/>
                    <a:lumOff val="35000"/>
                  </a:schemeClr>
                </a:solidFill>
                <a:latin typeface="Calibri" panose="020F0502020204030204" pitchFamily="34" charset="0"/>
                <a:cs typeface="Calibri" panose="020F0502020204030204" pitchFamily="34" charset="0"/>
              </a:rPr>
              <a:t>/</a:t>
            </a:r>
            <a:r>
              <a:rPr lang="pt-BR" sz="1200" i="1" dirty="0" err="1">
                <a:solidFill>
                  <a:schemeClr val="tx1">
                    <a:lumMod val="65000"/>
                    <a:lumOff val="35000"/>
                  </a:schemeClr>
                </a:solidFill>
                <a:latin typeface="Calibri" panose="020F0502020204030204" pitchFamily="34" charset="0"/>
                <a:cs typeface="Calibri" panose="020F0502020204030204" pitchFamily="34" charset="0"/>
              </a:rPr>
              <a:t>ans</a:t>
            </a:r>
            <a:r>
              <a:rPr lang="pt-BR" sz="1200" i="1" dirty="0">
                <a:solidFill>
                  <a:schemeClr val="tx1">
                    <a:lumMod val="65000"/>
                    <a:lumOff val="35000"/>
                  </a:schemeClr>
                </a:solidFill>
                <a:latin typeface="Calibri" panose="020F0502020204030204" pitchFamily="34" charset="0"/>
                <a:cs typeface="Calibri" panose="020F0502020204030204" pitchFamily="34" charset="0"/>
              </a:rPr>
              <a:t>/</a:t>
            </a:r>
            <a:r>
              <a:rPr lang="pt-BR" sz="1200" i="1" dirty="0" err="1">
                <a:solidFill>
                  <a:schemeClr val="tx1">
                    <a:lumMod val="65000"/>
                    <a:lumOff val="35000"/>
                  </a:schemeClr>
                </a:solidFill>
                <a:latin typeface="Calibri" panose="020F0502020204030204" pitchFamily="34" charset="0"/>
                <a:cs typeface="Calibri" panose="020F0502020204030204" pitchFamily="34" charset="0"/>
              </a:rPr>
              <a:t>pt-br</a:t>
            </a:r>
            <a:r>
              <a:rPr lang="pt-BR" sz="1200" i="1" dirty="0">
                <a:solidFill>
                  <a:schemeClr val="tx1">
                    <a:lumMod val="65000"/>
                    <a:lumOff val="35000"/>
                  </a:schemeClr>
                </a:solidFill>
                <a:latin typeface="Calibri" panose="020F0502020204030204" pitchFamily="34" charset="0"/>
                <a:cs typeface="Calibri" panose="020F0502020204030204" pitchFamily="34" charset="0"/>
              </a:rPr>
              <a:t>/</a:t>
            </a:r>
          </a:p>
        </p:txBody>
      </p:sp>
      <p:sp>
        <p:nvSpPr>
          <p:cNvPr id="2" name="CaixaDeTexto 1">
            <a:extLst>
              <a:ext uri="{FF2B5EF4-FFF2-40B4-BE49-F238E27FC236}">
                <a16:creationId xmlns:a16="http://schemas.microsoft.com/office/drawing/2014/main" id="{062437C8-2B5B-98FB-36DD-49CF8686C395}"/>
              </a:ext>
            </a:extLst>
          </p:cNvPr>
          <p:cNvSpPr txBox="1"/>
          <p:nvPr/>
        </p:nvSpPr>
        <p:spPr>
          <a:xfrm>
            <a:off x="2663281" y="318964"/>
            <a:ext cx="7608173" cy="553998"/>
          </a:xfrm>
          <a:prstGeom prst="rect">
            <a:avLst/>
          </a:prstGeom>
          <a:noFill/>
        </p:spPr>
        <p:txBody>
          <a:bodyPr wrap="none" rtlCol="0">
            <a:spAutoFit/>
          </a:bodyPr>
          <a:lstStyle/>
          <a:p>
            <a:r>
              <a:rPr lang="pt-BR" sz="3000" dirty="0">
                <a:solidFill>
                  <a:srgbClr val="003E7E"/>
                </a:solidFill>
                <a:latin typeface="Calibri" panose="020F0502020204030204" pitchFamily="34" charset="0"/>
                <a:cs typeface="Calibri" panose="020F0502020204030204" pitchFamily="34" charset="0"/>
              </a:rPr>
              <a:t>PEONA - </a:t>
            </a:r>
            <a:r>
              <a:rPr lang="pt-BR" sz="2000" dirty="0">
                <a:solidFill>
                  <a:srgbClr val="002060"/>
                </a:solidFill>
                <a:latin typeface="Calibri" panose="020F0502020204030204" pitchFamily="34" charset="0"/>
                <a:cs typeface="Calibri" panose="020F0502020204030204" pitchFamily="34" charset="0"/>
              </a:rPr>
              <a:t>Provisão para Eventos/Sinistros Ocorridos e Não Avisados </a:t>
            </a:r>
          </a:p>
        </p:txBody>
      </p:sp>
      <p:sp>
        <p:nvSpPr>
          <p:cNvPr id="6" name="Retângulo 5">
            <a:hlinkClick r:id="rId3"/>
            <a:extLst>
              <a:ext uri="{FF2B5EF4-FFF2-40B4-BE49-F238E27FC236}">
                <a16:creationId xmlns:a16="http://schemas.microsoft.com/office/drawing/2014/main" id="{5AF81AE7-D6C7-68D3-98DF-2C8905A67A57}"/>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97200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EB812EB-FDBC-C749-BC72-C8D030F90B9B}"/>
              </a:ext>
            </a:extLst>
          </p:cNvPr>
          <p:cNvSpPr txBox="1"/>
          <p:nvPr/>
        </p:nvSpPr>
        <p:spPr>
          <a:xfrm>
            <a:off x="2681901" y="965296"/>
            <a:ext cx="7439472" cy="430887"/>
          </a:xfrm>
          <a:prstGeom prst="rect">
            <a:avLst/>
          </a:prstGeom>
          <a:noFill/>
        </p:spPr>
        <p:txBody>
          <a:bodyPr wrap="none" rtlCol="0">
            <a:spAutoFit/>
          </a:bodyPr>
          <a:lstStyle>
            <a:defPPr>
              <a:defRPr lang="pt-BR"/>
            </a:defPPr>
            <a:lvl1pPr>
              <a:defRPr sz="2200" i="1">
                <a:solidFill>
                  <a:srgbClr val="003E7E"/>
                </a:solidFill>
              </a:defRPr>
            </a:lvl1pPr>
          </a:lstStyle>
          <a:p>
            <a:r>
              <a:rPr lang="pt-BR" i="0" dirty="0">
                <a:latin typeface="Calibri" panose="020F0502020204030204" pitchFamily="34" charset="0"/>
                <a:cs typeface="Calibri" panose="020F0502020204030204" pitchFamily="34" charset="0"/>
              </a:rPr>
              <a:t>RDC nº 77, de 2001 (primeira) - RN nº 574, de 2023 (mais atual)</a:t>
            </a:r>
          </a:p>
        </p:txBody>
      </p:sp>
      <p:sp>
        <p:nvSpPr>
          <p:cNvPr id="3" name="CaixaDeTexto 2">
            <a:extLst>
              <a:ext uri="{FF2B5EF4-FFF2-40B4-BE49-F238E27FC236}">
                <a16:creationId xmlns:a16="http://schemas.microsoft.com/office/drawing/2014/main" id="{97511211-FCB3-DDDB-0986-DB339E7FCE23}"/>
              </a:ext>
            </a:extLst>
          </p:cNvPr>
          <p:cNvSpPr txBox="1"/>
          <p:nvPr/>
        </p:nvSpPr>
        <p:spPr>
          <a:xfrm>
            <a:off x="2665348" y="1687116"/>
            <a:ext cx="12510772" cy="1015663"/>
          </a:xfrm>
          <a:prstGeom prst="rect">
            <a:avLst/>
          </a:prstGeom>
          <a:noFill/>
        </p:spPr>
        <p:txBody>
          <a:bodyPr wrap="square">
            <a:spAutoFit/>
          </a:bodyPr>
          <a:lstStyle/>
          <a:p>
            <a:r>
              <a:rPr lang="pt-BR" sz="2000" dirty="0">
                <a:solidFill>
                  <a:schemeClr val="tx1">
                    <a:lumMod val="65000"/>
                    <a:lumOff val="35000"/>
                  </a:schemeClr>
                </a:solidFill>
                <a:effectLst/>
                <a:latin typeface="Calibri" panose="020F0502020204030204" pitchFamily="34" charset="0"/>
                <a:cs typeface="Calibri" panose="020F0502020204030204" pitchFamily="34" charset="0"/>
              </a:rPr>
              <a:t>PEONA SUS refere-se à estimativa do montante de eventos/sinistros </a:t>
            </a:r>
            <a:r>
              <a:rPr lang="pt-BR" sz="2000" dirty="0">
                <a:solidFill>
                  <a:srgbClr val="C00000"/>
                </a:solidFill>
                <a:effectLst/>
                <a:latin typeface="Calibri" panose="020F0502020204030204" pitchFamily="34" charset="0"/>
                <a:cs typeface="Calibri" panose="020F0502020204030204" pitchFamily="34" charset="0"/>
              </a:rPr>
              <a:t>originados</a:t>
            </a:r>
            <a:r>
              <a:rPr lang="pt-BR" sz="2000" dirty="0">
                <a:solidFill>
                  <a:schemeClr val="tx1">
                    <a:lumMod val="65000"/>
                    <a:lumOff val="35000"/>
                  </a:schemeClr>
                </a:solidFill>
                <a:effectLst/>
                <a:latin typeface="Calibri" panose="020F0502020204030204" pitchFamily="34" charset="0"/>
                <a:cs typeface="Calibri" panose="020F0502020204030204" pitchFamily="34" charset="0"/>
              </a:rPr>
              <a:t> no Sistema Único de Saúde (SUS) (realizados pelos beneficiários da operadora) que tenham ocorrido </a:t>
            </a:r>
            <a:r>
              <a:rPr lang="pt-BR" sz="2000" dirty="0">
                <a:solidFill>
                  <a:srgbClr val="C00000"/>
                </a:solidFill>
                <a:effectLst/>
                <a:latin typeface="Calibri" panose="020F0502020204030204" pitchFamily="34" charset="0"/>
                <a:cs typeface="Calibri" panose="020F0502020204030204" pitchFamily="34" charset="0"/>
              </a:rPr>
              <a:t>e que não tenham sido avisados pela ANS </a:t>
            </a:r>
            <a:r>
              <a:rPr lang="pt-BR" sz="2000" dirty="0">
                <a:solidFill>
                  <a:schemeClr val="tx1">
                    <a:lumMod val="65000"/>
                    <a:lumOff val="35000"/>
                  </a:schemeClr>
                </a:solidFill>
                <a:effectLst/>
                <a:latin typeface="Calibri" panose="020F0502020204030204" pitchFamily="34" charset="0"/>
                <a:cs typeface="Calibri" panose="020F0502020204030204" pitchFamily="34" charset="0"/>
              </a:rPr>
              <a:t>à operadora</a:t>
            </a:r>
            <a:endParaRPr lang="pt-BR" sz="20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4" name="CaixaDeTexto 3">
            <a:extLst>
              <a:ext uri="{FF2B5EF4-FFF2-40B4-BE49-F238E27FC236}">
                <a16:creationId xmlns:a16="http://schemas.microsoft.com/office/drawing/2014/main" id="{C8F9DC72-95AF-FA7C-D129-21728135D5C3}"/>
              </a:ext>
            </a:extLst>
          </p:cNvPr>
          <p:cNvSpPr txBox="1"/>
          <p:nvPr/>
        </p:nvSpPr>
        <p:spPr>
          <a:xfrm>
            <a:off x="4097318" y="4119737"/>
            <a:ext cx="9007120" cy="707886"/>
          </a:xfrm>
          <a:prstGeom prst="rect">
            <a:avLst/>
          </a:prstGeom>
          <a:noFill/>
        </p:spPr>
        <p:txBody>
          <a:bodyPr wrap="square">
            <a:spAutoFit/>
          </a:bodyPr>
          <a:lstStyle/>
          <a:p>
            <a:r>
              <a:rPr lang="pt-BR" sz="2000" dirty="0">
                <a:solidFill>
                  <a:schemeClr val="tx1">
                    <a:lumMod val="65000"/>
                    <a:lumOff val="35000"/>
                  </a:schemeClr>
                </a:solidFill>
                <a:effectLst/>
                <a:latin typeface="Calibri" panose="020F0502020204030204" pitchFamily="34" charset="0"/>
                <a:cs typeface="Calibri" panose="020F0502020204030204" pitchFamily="34" charset="0"/>
              </a:rPr>
              <a:t>“Eventos SUS (24 meses)” é o </a:t>
            </a:r>
            <a:r>
              <a:rPr lang="pt-BR" sz="2000" dirty="0">
                <a:solidFill>
                  <a:srgbClr val="C00000"/>
                </a:solidFill>
                <a:effectLst/>
                <a:latin typeface="Calibri" panose="020F0502020204030204" pitchFamily="34" charset="0"/>
                <a:cs typeface="Calibri" panose="020F0502020204030204" pitchFamily="34" charset="0"/>
              </a:rPr>
              <a:t>total de eventos </a:t>
            </a:r>
            <a:r>
              <a:rPr lang="pt-BR" sz="2000" dirty="0">
                <a:solidFill>
                  <a:schemeClr val="tx1">
                    <a:lumMod val="65000"/>
                    <a:lumOff val="35000"/>
                  </a:schemeClr>
                </a:solidFill>
                <a:effectLst/>
                <a:latin typeface="Calibri" panose="020F0502020204030204" pitchFamily="34" charset="0"/>
                <a:cs typeface="Calibri" panose="020F0502020204030204" pitchFamily="34" charset="0"/>
              </a:rPr>
              <a:t>ocorridos ao longo dos últimos 24 meses</a:t>
            </a:r>
            <a:endParaRPr lang="pt-BR" sz="20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A35C25C9-F08B-376F-AFF3-BAE8E43B6D44}"/>
              </a:ext>
            </a:extLst>
          </p:cNvPr>
          <p:cNvSpPr txBox="1"/>
          <p:nvPr/>
        </p:nvSpPr>
        <p:spPr>
          <a:xfrm>
            <a:off x="4097319" y="2857853"/>
            <a:ext cx="9007121" cy="1323439"/>
          </a:xfrm>
          <a:prstGeom prst="rect">
            <a:avLst/>
          </a:prstGeom>
          <a:noFill/>
        </p:spPr>
        <p:txBody>
          <a:bodyPr wrap="square">
            <a:spAutoFit/>
          </a:bodyPr>
          <a:lstStyle/>
          <a:p>
            <a:r>
              <a:rPr lang="pt-BR" sz="2000" dirty="0">
                <a:solidFill>
                  <a:schemeClr val="tx1">
                    <a:lumMod val="65000"/>
                    <a:lumOff val="35000"/>
                  </a:schemeClr>
                </a:solidFill>
                <a:effectLst/>
                <a:latin typeface="Calibri" panose="020F0502020204030204" pitchFamily="34" charset="0"/>
                <a:cs typeface="Calibri" panose="020F0502020204030204" pitchFamily="34" charset="0"/>
              </a:rPr>
              <a:t>“EONA SUS” é o montante referente a soma dos valores devidos de procedimentos, </a:t>
            </a:r>
            <a:r>
              <a:rPr lang="pt-BR" sz="2000" dirty="0">
                <a:solidFill>
                  <a:srgbClr val="C00000"/>
                </a:solidFill>
                <a:effectLst/>
                <a:latin typeface="Calibri" panose="020F0502020204030204" pitchFamily="34" charset="0"/>
                <a:cs typeface="Calibri" panose="020F0502020204030204" pitchFamily="34" charset="0"/>
              </a:rPr>
              <a:t>cobrados</a:t>
            </a:r>
            <a:r>
              <a:rPr lang="pt-BR" sz="2000" dirty="0">
                <a:solidFill>
                  <a:schemeClr val="tx1">
                    <a:lumMod val="65000"/>
                    <a:lumOff val="35000"/>
                  </a:schemeClr>
                </a:solidFill>
                <a:effectLst/>
                <a:latin typeface="Calibri" panose="020F0502020204030204" pitchFamily="34" charset="0"/>
                <a:cs typeface="Calibri" panose="020F0502020204030204" pitchFamily="34" charset="0"/>
              </a:rPr>
              <a:t> ou passíveis de cobrança de ressarcimento, ocorridos até o fim do trimestre de referência, mas ainda não notificados como devido pela ANS à operadora até o fim do referido trimestre</a:t>
            </a:r>
            <a:endParaRPr lang="pt-BR" sz="20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10" name="Imagem 9" descr="Tabela&#10;&#10;Descrição gerada automaticamente">
            <a:extLst>
              <a:ext uri="{FF2B5EF4-FFF2-40B4-BE49-F238E27FC236}">
                <a16:creationId xmlns:a16="http://schemas.microsoft.com/office/drawing/2014/main" id="{1B1B9DC9-2E9F-7EF4-2301-B0FB4D532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580" y="4702850"/>
            <a:ext cx="6502400" cy="4953000"/>
          </a:xfrm>
          <a:prstGeom prst="rect">
            <a:avLst/>
          </a:prstGeom>
        </p:spPr>
      </p:pic>
      <p:pic>
        <p:nvPicPr>
          <p:cNvPr id="12" name="Imagem 11" descr="Tabela&#10;&#10;Descrição gerada automaticamente com confiança média">
            <a:extLst>
              <a:ext uri="{FF2B5EF4-FFF2-40B4-BE49-F238E27FC236}">
                <a16:creationId xmlns:a16="http://schemas.microsoft.com/office/drawing/2014/main" id="{06E85878-DA55-3EA2-4729-2489C846A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020" y="6079604"/>
            <a:ext cx="4673600" cy="2120900"/>
          </a:xfrm>
          <a:prstGeom prst="rect">
            <a:avLst/>
          </a:prstGeom>
        </p:spPr>
      </p:pic>
      <p:sp>
        <p:nvSpPr>
          <p:cNvPr id="13" name="CaixaDeTexto 12">
            <a:extLst>
              <a:ext uri="{FF2B5EF4-FFF2-40B4-BE49-F238E27FC236}">
                <a16:creationId xmlns:a16="http://schemas.microsoft.com/office/drawing/2014/main" id="{FF911227-3B59-DFE7-7032-59D43F7CF4FD}"/>
              </a:ext>
            </a:extLst>
          </p:cNvPr>
          <p:cNvSpPr txBox="1"/>
          <p:nvPr/>
        </p:nvSpPr>
        <p:spPr>
          <a:xfrm>
            <a:off x="2769121" y="9737204"/>
            <a:ext cx="12366118"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ANS, 2023 – https://</a:t>
            </a:r>
            <a:r>
              <a:rPr lang="pt-BR" sz="1200" dirty="0" err="1">
                <a:solidFill>
                  <a:schemeClr val="tx1">
                    <a:lumMod val="65000"/>
                    <a:lumOff val="35000"/>
                  </a:schemeClr>
                </a:solidFill>
                <a:latin typeface="Calibri" panose="020F0502020204030204" pitchFamily="34" charset="0"/>
                <a:cs typeface="Calibri" panose="020F0502020204030204" pitchFamily="34" charset="0"/>
              </a:rPr>
              <a:t>www.gov.br</a:t>
            </a:r>
            <a:r>
              <a:rPr lang="pt-BR" sz="1200" dirty="0">
                <a:solidFill>
                  <a:schemeClr val="tx1">
                    <a:lumMod val="65000"/>
                    <a:lumOff val="35000"/>
                  </a:schemeClr>
                </a:solidFill>
                <a:latin typeface="Calibri" panose="020F0502020204030204" pitchFamily="34" charset="0"/>
                <a:cs typeface="Calibri" panose="020F0502020204030204" pitchFamily="34" charset="0"/>
              </a:rPr>
              <a:t>/</a:t>
            </a:r>
            <a:r>
              <a:rPr lang="pt-BR" sz="1200" dirty="0" err="1">
                <a:solidFill>
                  <a:schemeClr val="tx1">
                    <a:lumMod val="65000"/>
                    <a:lumOff val="35000"/>
                  </a:schemeClr>
                </a:solidFill>
                <a:latin typeface="Calibri" panose="020F0502020204030204" pitchFamily="34" charset="0"/>
                <a:cs typeface="Calibri" panose="020F0502020204030204" pitchFamily="34" charset="0"/>
              </a:rPr>
              <a:t>ans</a:t>
            </a:r>
            <a:r>
              <a:rPr lang="pt-BR" sz="1200" dirty="0">
                <a:solidFill>
                  <a:schemeClr val="tx1">
                    <a:lumMod val="65000"/>
                    <a:lumOff val="35000"/>
                  </a:schemeClr>
                </a:solidFill>
                <a:latin typeface="Calibri" panose="020F0502020204030204" pitchFamily="34" charset="0"/>
                <a:cs typeface="Calibri" panose="020F0502020204030204" pitchFamily="34" charset="0"/>
              </a:rPr>
              <a:t>/</a:t>
            </a:r>
            <a:r>
              <a:rPr lang="pt-BR" sz="1200" dirty="0" err="1">
                <a:solidFill>
                  <a:schemeClr val="tx1">
                    <a:lumMod val="65000"/>
                    <a:lumOff val="35000"/>
                  </a:schemeClr>
                </a:solidFill>
                <a:latin typeface="Calibri" panose="020F0502020204030204" pitchFamily="34" charset="0"/>
                <a:cs typeface="Calibri" panose="020F0502020204030204" pitchFamily="34" charset="0"/>
              </a:rPr>
              <a:t>pt-br</a:t>
            </a:r>
            <a:r>
              <a:rPr lang="pt-BR" sz="1200" dirty="0">
                <a:solidFill>
                  <a:schemeClr val="tx1">
                    <a:lumMod val="65000"/>
                    <a:lumOff val="35000"/>
                  </a:schemeClr>
                </a:solidFill>
                <a:latin typeface="Calibri" panose="020F0502020204030204" pitchFamily="34" charset="0"/>
                <a:cs typeface="Calibri" panose="020F0502020204030204" pitchFamily="34" charset="0"/>
              </a:rPr>
              <a:t>/</a:t>
            </a:r>
          </a:p>
        </p:txBody>
      </p:sp>
      <p:sp>
        <p:nvSpPr>
          <p:cNvPr id="2" name="CaixaDeTexto 1">
            <a:extLst>
              <a:ext uri="{FF2B5EF4-FFF2-40B4-BE49-F238E27FC236}">
                <a16:creationId xmlns:a16="http://schemas.microsoft.com/office/drawing/2014/main" id="{527D973C-543B-6D79-D3F1-0B48E43B9725}"/>
              </a:ext>
            </a:extLst>
          </p:cNvPr>
          <p:cNvSpPr txBox="1"/>
          <p:nvPr/>
        </p:nvSpPr>
        <p:spPr>
          <a:xfrm>
            <a:off x="2663281" y="318964"/>
            <a:ext cx="7612469" cy="553998"/>
          </a:xfrm>
          <a:prstGeom prst="rect">
            <a:avLst/>
          </a:prstGeom>
          <a:noFill/>
        </p:spPr>
        <p:txBody>
          <a:bodyPr wrap="none" rtlCol="0">
            <a:spAutoFit/>
          </a:bodyPr>
          <a:lstStyle/>
          <a:p>
            <a:r>
              <a:rPr lang="pt-BR" sz="3000" dirty="0">
                <a:solidFill>
                  <a:srgbClr val="003E7E"/>
                </a:solidFill>
                <a:latin typeface="Calibri" panose="020F0502020204030204" pitchFamily="34" charset="0"/>
                <a:cs typeface="Calibri" panose="020F0502020204030204" pitchFamily="34" charset="0"/>
              </a:rPr>
              <a:t>PEONA - </a:t>
            </a:r>
            <a:r>
              <a:rPr lang="pt-BR" sz="2000" dirty="0">
                <a:solidFill>
                  <a:srgbClr val="002060"/>
                </a:solidFill>
                <a:latin typeface="Calibri" panose="020F0502020204030204" pitchFamily="34" charset="0"/>
                <a:cs typeface="Calibri" panose="020F0502020204030204" pitchFamily="34" charset="0"/>
              </a:rPr>
              <a:t>Provisão para Eventos/Sinistros Ocorridos e Não Avisados </a:t>
            </a:r>
          </a:p>
        </p:txBody>
      </p:sp>
      <p:sp>
        <p:nvSpPr>
          <p:cNvPr id="6" name="Retângulo 5">
            <a:hlinkClick r:id="rId4"/>
            <a:extLst>
              <a:ext uri="{FF2B5EF4-FFF2-40B4-BE49-F238E27FC236}">
                <a16:creationId xmlns:a16="http://schemas.microsoft.com/office/drawing/2014/main" id="{9C46BEE8-5636-7BA6-D4BD-F038FE3AAE4A}"/>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502523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1" y="318965"/>
            <a:ext cx="3898375"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Lastro e Vinculação </a:t>
            </a:r>
          </a:p>
        </p:txBody>
      </p:sp>
      <p:sp>
        <p:nvSpPr>
          <p:cNvPr id="9" name="CaixaDeTexto 8">
            <a:extLst>
              <a:ext uri="{FF2B5EF4-FFF2-40B4-BE49-F238E27FC236}">
                <a16:creationId xmlns:a16="http://schemas.microsoft.com/office/drawing/2014/main" id="{5EB812EB-FDBC-C749-BC72-C8D030F90B9B}"/>
              </a:ext>
            </a:extLst>
          </p:cNvPr>
          <p:cNvSpPr txBox="1"/>
          <p:nvPr/>
        </p:nvSpPr>
        <p:spPr>
          <a:xfrm>
            <a:off x="2681901" y="965296"/>
            <a:ext cx="4222631"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Ativos garantidores – RV 392, 2015 </a:t>
            </a:r>
          </a:p>
        </p:txBody>
      </p:sp>
      <p:sp>
        <p:nvSpPr>
          <p:cNvPr id="3" name="CaixaDeTexto 2">
            <a:extLst>
              <a:ext uri="{FF2B5EF4-FFF2-40B4-BE49-F238E27FC236}">
                <a16:creationId xmlns:a16="http://schemas.microsoft.com/office/drawing/2014/main" id="{328B5293-CFA8-2825-0AD1-40FE0A005D5E}"/>
              </a:ext>
            </a:extLst>
          </p:cNvPr>
          <p:cNvSpPr txBox="1"/>
          <p:nvPr/>
        </p:nvSpPr>
        <p:spPr>
          <a:xfrm>
            <a:off x="3167336" y="2037864"/>
            <a:ext cx="6858000" cy="369332"/>
          </a:xfrm>
          <a:prstGeom prst="rect">
            <a:avLst/>
          </a:prstGeom>
          <a:noFill/>
        </p:spPr>
        <p:txBody>
          <a:bodyPr wrap="square">
            <a:spAutoFit/>
          </a:bodyPr>
          <a:lstStyle/>
          <a:p>
            <a:r>
              <a:rPr lang="pt-BR" dirty="0">
                <a:solidFill>
                  <a:schemeClr val="tx1">
                    <a:lumMod val="65000"/>
                    <a:lumOff val="35000"/>
                  </a:schemeClr>
                </a:solidFill>
                <a:effectLst/>
                <a:latin typeface="Calibri" panose="020F0502020204030204" pitchFamily="34" charset="0"/>
                <a:cs typeface="Calibri" panose="020F0502020204030204" pitchFamily="34" charset="0"/>
              </a:rPr>
              <a:t>(1) PEONA Calculada (100%)</a:t>
            </a:r>
            <a:endParaRPr lang="pt-BR" dirty="0">
              <a:latin typeface="Calibri" panose="020F0502020204030204" pitchFamily="34" charset="0"/>
              <a:cs typeface="Calibri" panose="020F0502020204030204" pitchFamily="34" charset="0"/>
            </a:endParaRPr>
          </a:p>
        </p:txBody>
      </p:sp>
      <p:sp>
        <p:nvSpPr>
          <p:cNvPr id="4" name="CaixaDeTexto 3">
            <a:extLst>
              <a:ext uri="{FF2B5EF4-FFF2-40B4-BE49-F238E27FC236}">
                <a16:creationId xmlns:a16="http://schemas.microsoft.com/office/drawing/2014/main" id="{694703C2-D649-545E-AAA2-6AC24F8A52E4}"/>
              </a:ext>
            </a:extLst>
          </p:cNvPr>
          <p:cNvSpPr txBox="1"/>
          <p:nvPr/>
        </p:nvSpPr>
        <p:spPr>
          <a:xfrm>
            <a:off x="3167336" y="2537481"/>
            <a:ext cx="6858000" cy="369332"/>
          </a:xfrm>
          <a:prstGeom prst="rect">
            <a:avLst/>
          </a:prstGeom>
          <a:noFill/>
        </p:spPr>
        <p:txBody>
          <a:bodyPr wrap="square">
            <a:spAutoFit/>
          </a:bodyPr>
          <a:lstStyle/>
          <a:p>
            <a:r>
              <a:rPr lang="pt-BR" dirty="0">
                <a:solidFill>
                  <a:schemeClr val="tx1">
                    <a:lumMod val="65000"/>
                    <a:lumOff val="35000"/>
                  </a:schemeClr>
                </a:solidFill>
                <a:effectLst/>
                <a:latin typeface="Calibri" panose="020F0502020204030204" pitchFamily="34" charset="0"/>
                <a:cs typeface="Calibri" panose="020F0502020204030204" pitchFamily="34" charset="0"/>
              </a:rPr>
              <a:t>(2) Provisão da Remissão</a:t>
            </a:r>
            <a:endParaRPr lang="pt-BR" dirty="0">
              <a:latin typeface="Calibri" panose="020F0502020204030204" pitchFamily="34" charset="0"/>
              <a:cs typeface="Calibri" panose="020F0502020204030204" pitchFamily="34" charset="0"/>
            </a:endParaRPr>
          </a:p>
        </p:txBody>
      </p:sp>
      <p:sp>
        <p:nvSpPr>
          <p:cNvPr id="5" name="CaixaDeTexto 4">
            <a:extLst>
              <a:ext uri="{FF2B5EF4-FFF2-40B4-BE49-F238E27FC236}">
                <a16:creationId xmlns:a16="http://schemas.microsoft.com/office/drawing/2014/main" id="{688C2FA6-E92E-8C9C-E103-E654759A4857}"/>
              </a:ext>
            </a:extLst>
          </p:cNvPr>
          <p:cNvSpPr txBox="1"/>
          <p:nvPr/>
        </p:nvSpPr>
        <p:spPr>
          <a:xfrm>
            <a:off x="3167336" y="3037098"/>
            <a:ext cx="6858000" cy="369332"/>
          </a:xfrm>
          <a:prstGeom prst="rect">
            <a:avLst/>
          </a:prstGeom>
          <a:noFill/>
        </p:spPr>
        <p:txBody>
          <a:bodyPr wrap="square">
            <a:spAutoFit/>
          </a:bodyPr>
          <a:lstStyle/>
          <a:p>
            <a:r>
              <a:rPr lang="pt-BR" dirty="0">
                <a:solidFill>
                  <a:schemeClr val="tx1">
                    <a:lumMod val="65000"/>
                    <a:lumOff val="35000"/>
                  </a:schemeClr>
                </a:solidFill>
                <a:effectLst/>
                <a:latin typeface="Calibri" panose="020F0502020204030204" pitchFamily="34" charset="0"/>
                <a:cs typeface="Calibri" panose="020F0502020204030204" pitchFamily="34" charset="0"/>
              </a:rPr>
              <a:t>(3) PESL até 30/60 dias</a:t>
            </a:r>
            <a:endParaRPr lang="pt-BR" dirty="0">
              <a:latin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00048626-7E7D-ED0B-D3CF-DB8EB181C34B}"/>
              </a:ext>
            </a:extLst>
          </p:cNvPr>
          <p:cNvSpPr txBox="1"/>
          <p:nvPr/>
        </p:nvSpPr>
        <p:spPr>
          <a:xfrm>
            <a:off x="3167336" y="3536715"/>
            <a:ext cx="6858000" cy="369332"/>
          </a:xfrm>
          <a:prstGeom prst="rect">
            <a:avLst/>
          </a:prstGeom>
          <a:noFill/>
        </p:spPr>
        <p:txBody>
          <a:bodyPr wrap="square">
            <a:spAutoFit/>
          </a:bodyPr>
          <a:lstStyle/>
          <a:p>
            <a:r>
              <a:rPr lang="pt-BR" dirty="0">
                <a:solidFill>
                  <a:schemeClr val="tx1">
                    <a:lumMod val="65000"/>
                    <a:lumOff val="35000"/>
                  </a:schemeClr>
                </a:solidFill>
                <a:effectLst/>
                <a:latin typeface="Calibri" panose="020F0502020204030204" pitchFamily="34" charset="0"/>
                <a:cs typeface="Calibri" panose="020F0502020204030204" pitchFamily="34" charset="0"/>
              </a:rPr>
              <a:t>(4) PESL com mais de 30/60 dias (à ser vinculada)</a:t>
            </a:r>
            <a:endParaRPr lang="pt-BR" dirty="0">
              <a:latin typeface="Calibri" panose="020F0502020204030204" pitchFamily="34" charset="0"/>
              <a:cs typeface="Calibri" panose="020F0502020204030204" pitchFamily="34" charset="0"/>
            </a:endParaRPr>
          </a:p>
        </p:txBody>
      </p:sp>
      <p:sp>
        <p:nvSpPr>
          <p:cNvPr id="12" name="Retângulo Arredondado 11">
            <a:extLst>
              <a:ext uri="{FF2B5EF4-FFF2-40B4-BE49-F238E27FC236}">
                <a16:creationId xmlns:a16="http://schemas.microsoft.com/office/drawing/2014/main" id="{B92B3BBF-66D2-B0DE-D4D4-219CD0DA238E}"/>
              </a:ext>
            </a:extLst>
          </p:cNvPr>
          <p:cNvSpPr/>
          <p:nvPr/>
        </p:nvSpPr>
        <p:spPr>
          <a:xfrm>
            <a:off x="8855968" y="1759125"/>
            <a:ext cx="5184576" cy="214692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pt-BR"/>
          </a:p>
        </p:txBody>
      </p:sp>
      <p:sp>
        <p:nvSpPr>
          <p:cNvPr id="8" name="CaixaDeTexto 7">
            <a:extLst>
              <a:ext uri="{FF2B5EF4-FFF2-40B4-BE49-F238E27FC236}">
                <a16:creationId xmlns:a16="http://schemas.microsoft.com/office/drawing/2014/main" id="{53ADFC3D-A98D-3EE9-A830-526C2184DB9C}"/>
              </a:ext>
            </a:extLst>
          </p:cNvPr>
          <p:cNvSpPr txBox="1"/>
          <p:nvPr/>
        </p:nvSpPr>
        <p:spPr>
          <a:xfrm>
            <a:off x="8946596" y="2060511"/>
            <a:ext cx="3921779"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Ativos Garantidores Necessários </a:t>
            </a:r>
          </a:p>
        </p:txBody>
      </p:sp>
      <p:sp>
        <p:nvSpPr>
          <p:cNvPr id="10" name="CaixaDeTexto 9">
            <a:extLst>
              <a:ext uri="{FF2B5EF4-FFF2-40B4-BE49-F238E27FC236}">
                <a16:creationId xmlns:a16="http://schemas.microsoft.com/office/drawing/2014/main" id="{B8343994-C6B2-A688-B512-E126FBEB653D}"/>
              </a:ext>
            </a:extLst>
          </p:cNvPr>
          <p:cNvSpPr txBox="1"/>
          <p:nvPr/>
        </p:nvSpPr>
        <p:spPr>
          <a:xfrm>
            <a:off x="9432032" y="2708582"/>
            <a:ext cx="6858000" cy="369332"/>
          </a:xfrm>
          <a:prstGeom prst="rect">
            <a:avLst/>
          </a:prstGeom>
          <a:noFill/>
        </p:spPr>
        <p:txBody>
          <a:bodyPr wrap="square">
            <a:spAutoFit/>
          </a:bodyPr>
          <a:lstStyle/>
          <a:p>
            <a:r>
              <a:rPr lang="pt-BR" dirty="0">
                <a:solidFill>
                  <a:schemeClr val="tx1">
                    <a:lumMod val="65000"/>
                    <a:lumOff val="35000"/>
                  </a:schemeClr>
                </a:solidFill>
                <a:effectLst/>
                <a:latin typeface="Calibri" panose="020F0502020204030204" pitchFamily="34" charset="0"/>
                <a:cs typeface="Calibri" panose="020F0502020204030204" pitchFamily="34" charset="0"/>
              </a:rPr>
              <a:t>Valor a ser VINCULADO = (1) + (2) + (4) </a:t>
            </a:r>
            <a:endParaRPr lang="pt-BR" dirty="0">
              <a:latin typeface="Calibri" panose="020F0502020204030204" pitchFamily="34" charset="0"/>
              <a:cs typeface="Calibri" panose="020F0502020204030204" pitchFamily="34" charset="0"/>
            </a:endParaRPr>
          </a:p>
        </p:txBody>
      </p:sp>
      <p:sp>
        <p:nvSpPr>
          <p:cNvPr id="11" name="CaixaDeTexto 10">
            <a:extLst>
              <a:ext uri="{FF2B5EF4-FFF2-40B4-BE49-F238E27FC236}">
                <a16:creationId xmlns:a16="http://schemas.microsoft.com/office/drawing/2014/main" id="{6AF77B6C-EB48-FF06-513F-6F9283D83C5A}"/>
              </a:ext>
            </a:extLst>
          </p:cNvPr>
          <p:cNvSpPr txBox="1"/>
          <p:nvPr/>
        </p:nvSpPr>
        <p:spPr>
          <a:xfrm>
            <a:off x="9432032" y="3295099"/>
            <a:ext cx="6858000" cy="369332"/>
          </a:xfrm>
          <a:prstGeom prst="rect">
            <a:avLst/>
          </a:prstGeom>
          <a:noFill/>
        </p:spPr>
        <p:txBody>
          <a:bodyPr wrap="square">
            <a:spAutoFit/>
          </a:bodyPr>
          <a:lstStyle/>
          <a:p>
            <a:r>
              <a:rPr lang="pt-BR" dirty="0">
                <a:solidFill>
                  <a:schemeClr val="tx1">
                    <a:lumMod val="65000"/>
                    <a:lumOff val="35000"/>
                  </a:schemeClr>
                </a:solidFill>
                <a:effectLst/>
                <a:latin typeface="Calibri" panose="020F0502020204030204" pitchFamily="34" charset="0"/>
                <a:cs typeface="Calibri" panose="020F0502020204030204" pitchFamily="34" charset="0"/>
              </a:rPr>
              <a:t>Valor a ser LASTREADO = (1) + (4)</a:t>
            </a:r>
            <a:endParaRPr lang="pt-BR" dirty="0">
              <a:latin typeface="Calibri" panose="020F0502020204030204" pitchFamily="34" charset="0"/>
              <a:cs typeface="Calibri" panose="020F0502020204030204" pitchFamily="34" charset="0"/>
            </a:endParaRPr>
          </a:p>
        </p:txBody>
      </p:sp>
      <p:sp>
        <p:nvSpPr>
          <p:cNvPr id="14" name="CaixaDeTexto 13">
            <a:extLst>
              <a:ext uri="{FF2B5EF4-FFF2-40B4-BE49-F238E27FC236}">
                <a16:creationId xmlns:a16="http://schemas.microsoft.com/office/drawing/2014/main" id="{3A77833C-4E99-F809-088F-930321E6CE17}"/>
              </a:ext>
            </a:extLst>
          </p:cNvPr>
          <p:cNvSpPr txBox="1"/>
          <p:nvPr/>
        </p:nvSpPr>
        <p:spPr>
          <a:xfrm>
            <a:off x="2802602" y="8860040"/>
            <a:ext cx="12318063" cy="1015663"/>
          </a:xfrm>
          <a:prstGeom prst="rect">
            <a:avLst/>
          </a:prstGeom>
          <a:noFill/>
        </p:spPr>
        <p:txBody>
          <a:bodyPr wrap="square">
            <a:spAutoFit/>
          </a:bodyPr>
          <a:lstStyle/>
          <a:p>
            <a:r>
              <a:rPr lang="pt-BR" sz="2000" dirty="0">
                <a:solidFill>
                  <a:srgbClr val="002060"/>
                </a:solidFill>
                <a:effectLst/>
                <a:latin typeface="Calibri" panose="020F0502020204030204" pitchFamily="34" charset="0"/>
                <a:cs typeface="Calibri" panose="020F0502020204030204" pitchFamily="34" charset="0"/>
              </a:rPr>
              <a:t>OBS.: Quando um beneficiário é diagnosticado com uma condição médica que requer tratamento contínuo ou de longo prazo</a:t>
            </a:r>
            <a:r>
              <a:rPr lang="pt-BR" sz="2000" dirty="0">
                <a:solidFill>
                  <a:srgbClr val="002060"/>
                </a:solidFill>
                <a:latin typeface="Calibri" panose="020F0502020204030204" pitchFamily="34" charset="0"/>
                <a:cs typeface="Calibri" panose="020F0502020204030204" pitchFamily="34" charset="0"/>
              </a:rPr>
              <a:t> (Ex. </a:t>
            </a:r>
            <a:r>
              <a:rPr lang="pt-BR" sz="2000" dirty="0">
                <a:solidFill>
                  <a:srgbClr val="002060"/>
                </a:solidFill>
                <a:effectLst/>
                <a:latin typeface="Calibri" panose="020F0502020204030204" pitchFamily="34" charset="0"/>
                <a:cs typeface="Calibri" panose="020F0502020204030204" pitchFamily="34" charset="0"/>
              </a:rPr>
              <a:t>câncer, insuficiência renal crônica ou doenças autoimunes</a:t>
            </a:r>
            <a:r>
              <a:rPr lang="pt-BR" sz="2000" dirty="0">
                <a:solidFill>
                  <a:srgbClr val="002060"/>
                </a:solidFill>
                <a:latin typeface="Calibri" panose="020F0502020204030204" pitchFamily="34" charset="0"/>
                <a:cs typeface="Calibri" panose="020F0502020204030204" pitchFamily="34" charset="0"/>
              </a:rPr>
              <a:t>) </a:t>
            </a:r>
            <a:r>
              <a:rPr lang="pt-BR" sz="2000" dirty="0">
                <a:solidFill>
                  <a:srgbClr val="002060"/>
                </a:solidFill>
                <a:effectLst/>
                <a:latin typeface="Calibri" panose="020F0502020204030204" pitchFamily="34" charset="0"/>
                <a:cs typeface="Calibri" panose="020F0502020204030204" pitchFamily="34" charset="0"/>
              </a:rPr>
              <a:t>os custos associados a esses tratamentos podem ser substanciais e precisam ser provisionados</a:t>
            </a:r>
            <a:endParaRPr lang="pt-BR" sz="2000" dirty="0">
              <a:solidFill>
                <a:srgbClr val="002060"/>
              </a:solidFill>
              <a:latin typeface="Calibri" panose="020F0502020204030204" pitchFamily="34" charset="0"/>
              <a:cs typeface="Calibri" panose="020F0502020204030204" pitchFamily="34" charset="0"/>
            </a:endParaRPr>
          </a:p>
        </p:txBody>
      </p:sp>
      <p:sp>
        <p:nvSpPr>
          <p:cNvPr id="15" name="CaixaDeTexto 14">
            <a:extLst>
              <a:ext uri="{FF2B5EF4-FFF2-40B4-BE49-F238E27FC236}">
                <a16:creationId xmlns:a16="http://schemas.microsoft.com/office/drawing/2014/main" id="{9BAB4748-5673-6C4B-AE37-029E825B50FE}"/>
              </a:ext>
            </a:extLst>
          </p:cNvPr>
          <p:cNvSpPr txBox="1"/>
          <p:nvPr/>
        </p:nvSpPr>
        <p:spPr>
          <a:xfrm>
            <a:off x="2802602" y="9829537"/>
            <a:ext cx="3566567"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ANS, RN 393, 2015</a:t>
            </a:r>
          </a:p>
        </p:txBody>
      </p:sp>
      <p:sp>
        <p:nvSpPr>
          <p:cNvPr id="17" name="CaixaDeTexto 16">
            <a:extLst>
              <a:ext uri="{FF2B5EF4-FFF2-40B4-BE49-F238E27FC236}">
                <a16:creationId xmlns:a16="http://schemas.microsoft.com/office/drawing/2014/main" id="{C0D156E7-4ADF-F074-B70B-61629AD528C4}"/>
              </a:ext>
            </a:extLst>
          </p:cNvPr>
          <p:cNvSpPr txBox="1"/>
          <p:nvPr/>
        </p:nvSpPr>
        <p:spPr>
          <a:xfrm>
            <a:off x="2802602" y="4409708"/>
            <a:ext cx="14588927" cy="1323439"/>
          </a:xfrm>
          <a:prstGeom prst="rect">
            <a:avLst/>
          </a:prstGeom>
          <a:noFill/>
        </p:spPr>
        <p:txBody>
          <a:bodyPr wrap="square">
            <a:spAutoFit/>
          </a:bodyPr>
          <a:lstStyle/>
          <a:p>
            <a:r>
              <a:rPr lang="pt-BR" sz="2000" dirty="0">
                <a:solidFill>
                  <a:schemeClr val="tx1">
                    <a:lumMod val="65000"/>
                    <a:lumOff val="35000"/>
                  </a:schemeClr>
                </a:solidFill>
                <a:latin typeface="Calibri" panose="020F0502020204030204" pitchFamily="34" charset="0"/>
                <a:cs typeface="Calibri" panose="020F0502020204030204" pitchFamily="34" charset="0"/>
              </a:rPr>
              <a:t>Ativos Garantidores são </a:t>
            </a:r>
            <a:r>
              <a:rPr lang="pt-BR" sz="2000" dirty="0">
                <a:solidFill>
                  <a:srgbClr val="C00000"/>
                </a:solidFill>
                <a:latin typeface="Calibri" panose="020F0502020204030204" pitchFamily="34" charset="0"/>
                <a:cs typeface="Calibri" panose="020F0502020204030204" pitchFamily="34" charset="0"/>
              </a:rPr>
              <a:t>bens imóveis, ações, títulos ou valores mobiliários </a:t>
            </a:r>
            <a:r>
              <a:rPr lang="pt-BR" sz="2000" dirty="0">
                <a:solidFill>
                  <a:schemeClr val="tx1">
                    <a:lumMod val="65000"/>
                    <a:lumOff val="35000"/>
                  </a:schemeClr>
                </a:solidFill>
                <a:latin typeface="Calibri" panose="020F0502020204030204" pitchFamily="34" charset="0"/>
                <a:cs typeface="Calibri" panose="020F0502020204030204" pitchFamily="34" charset="0"/>
              </a:rPr>
              <a:t>de titularidade da operadora ou do mantenedor da entidade de autogestão, ou de seu controlador, direto ou indireto, ou de pessoa jurídica controlada, direta ou indiretamente, pela própria operadora ou pelo controlador, direto ou indireto, da operadora, que lastreiam as provisões técnicas e seguemos critérios de aceitação, registro, vinculação, custódia, movimentação e diversificação</a:t>
            </a:r>
          </a:p>
        </p:txBody>
      </p:sp>
      <p:pic>
        <p:nvPicPr>
          <p:cNvPr id="5122" name="Picture 2" descr="O que são bens móveis e imóveis para a Contabilidade?">
            <a:extLst>
              <a:ext uri="{FF2B5EF4-FFF2-40B4-BE49-F238E27FC236}">
                <a16:creationId xmlns:a16="http://schemas.microsoft.com/office/drawing/2014/main" id="{583C8EB6-4245-9C25-F7B3-9D0AA3B44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6008" y="5773712"/>
            <a:ext cx="5184576" cy="2903362"/>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12">
            <a:hlinkClick r:id="rId3"/>
            <a:extLst>
              <a:ext uri="{FF2B5EF4-FFF2-40B4-BE49-F238E27FC236}">
                <a16:creationId xmlns:a16="http://schemas.microsoft.com/office/drawing/2014/main" id="{3E5A4BB5-F68C-0EBF-C80B-8A204DC765D9}"/>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407553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1" y="318965"/>
            <a:ext cx="4204805"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Margem de Solvência</a:t>
            </a:r>
          </a:p>
        </p:txBody>
      </p:sp>
      <p:sp>
        <p:nvSpPr>
          <p:cNvPr id="9" name="CaixaDeTexto 8">
            <a:extLst>
              <a:ext uri="{FF2B5EF4-FFF2-40B4-BE49-F238E27FC236}">
                <a16:creationId xmlns:a16="http://schemas.microsoft.com/office/drawing/2014/main" id="{5EB812EB-FDBC-C749-BC72-C8D030F90B9B}"/>
              </a:ext>
            </a:extLst>
          </p:cNvPr>
          <p:cNvSpPr txBox="1"/>
          <p:nvPr/>
        </p:nvSpPr>
        <p:spPr>
          <a:xfrm>
            <a:off x="2681901" y="965296"/>
            <a:ext cx="4344331"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Reserva para as Oscilações de Saúde</a:t>
            </a:r>
          </a:p>
        </p:txBody>
      </p:sp>
      <p:pic>
        <p:nvPicPr>
          <p:cNvPr id="2050" name="Picture 2" descr="ANS tem nova regra para provisões | Empresas | Valor Econômico">
            <a:extLst>
              <a:ext uri="{FF2B5EF4-FFF2-40B4-BE49-F238E27FC236}">
                <a16:creationId xmlns:a16="http://schemas.microsoft.com/office/drawing/2014/main" id="{95DDBB8A-9418-EB17-A27B-C7BFE23F9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692" y="2839244"/>
            <a:ext cx="7620000" cy="689610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2FA2FBB8-4E0D-F3C7-B1F7-2E963FC5F646}"/>
              </a:ext>
            </a:extLst>
          </p:cNvPr>
          <p:cNvSpPr txBox="1"/>
          <p:nvPr/>
        </p:nvSpPr>
        <p:spPr>
          <a:xfrm>
            <a:off x="2693900" y="1611626"/>
            <a:ext cx="12477792" cy="1015663"/>
          </a:xfrm>
          <a:prstGeom prst="rect">
            <a:avLst/>
          </a:prstGeom>
          <a:noFill/>
        </p:spPr>
        <p:txBody>
          <a:bodyPr wrap="square">
            <a:spAutoFit/>
          </a:bodyPr>
          <a:lstStyle/>
          <a:p>
            <a:r>
              <a:rPr lang="pt-BR" sz="2000" dirty="0">
                <a:solidFill>
                  <a:schemeClr val="tx1">
                    <a:lumMod val="65000"/>
                    <a:lumOff val="35000"/>
                  </a:schemeClr>
                </a:solidFill>
                <a:latin typeface="Calibri" panose="020F0502020204030204" pitchFamily="34" charset="0"/>
                <a:cs typeface="Calibri" panose="020F0502020204030204" pitchFamily="34" charset="0"/>
              </a:rPr>
              <a:t>M</a:t>
            </a:r>
            <a:r>
              <a:rPr lang="pt-BR" sz="2000" dirty="0">
                <a:solidFill>
                  <a:schemeClr val="tx1">
                    <a:lumMod val="65000"/>
                    <a:lumOff val="35000"/>
                  </a:schemeClr>
                </a:solidFill>
                <a:effectLst/>
                <a:latin typeface="Calibri" panose="020F0502020204030204" pitchFamily="34" charset="0"/>
                <a:cs typeface="Calibri" panose="020F0502020204030204" pitchFamily="34" charset="0"/>
              </a:rPr>
              <a:t>argem de Solvência é uma reserva financeira que a operadora de planos de saúde precisa manter para garantir que tenha recursos suficientes para cobrir eventuais situações de sinistros (despesas médicas) que possam surgir. Isso é importante para garantir a estabilidade e a continuidade dos serviços oferecidos aos beneficiários</a:t>
            </a:r>
            <a:endParaRPr lang="pt-BR" sz="20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4" name="CaixaDeTexto 3">
            <a:extLst>
              <a:ext uri="{FF2B5EF4-FFF2-40B4-BE49-F238E27FC236}">
                <a16:creationId xmlns:a16="http://schemas.microsoft.com/office/drawing/2014/main" id="{AA95949E-E375-8A5C-2B6B-BDC52E57FB53}"/>
              </a:ext>
            </a:extLst>
          </p:cNvPr>
          <p:cNvSpPr txBox="1"/>
          <p:nvPr/>
        </p:nvSpPr>
        <p:spPr>
          <a:xfrm>
            <a:off x="7535828" y="9828608"/>
            <a:ext cx="3566567"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Valor Econômico, 2019</a:t>
            </a:r>
          </a:p>
        </p:txBody>
      </p:sp>
      <p:sp>
        <p:nvSpPr>
          <p:cNvPr id="5" name="Retângulo Arredondado 4">
            <a:extLst>
              <a:ext uri="{FF2B5EF4-FFF2-40B4-BE49-F238E27FC236}">
                <a16:creationId xmlns:a16="http://schemas.microsoft.com/office/drawing/2014/main" id="{4E84B40E-1C99-7F55-99AB-80C5BE3BEFEA}"/>
              </a:ext>
            </a:extLst>
          </p:cNvPr>
          <p:cNvSpPr/>
          <p:nvPr/>
        </p:nvSpPr>
        <p:spPr>
          <a:xfrm>
            <a:off x="3099615" y="4140372"/>
            <a:ext cx="3691493" cy="214692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200" dirty="0">
                <a:solidFill>
                  <a:schemeClr val="bg1"/>
                </a:solidFill>
                <a:latin typeface="Calibri" panose="020F0502020204030204" pitchFamily="34" charset="0"/>
                <a:cs typeface="Calibri" panose="020F0502020204030204" pitchFamily="34" charset="0"/>
              </a:rPr>
              <a:t>A Margem de Solvência pode ser reduzida por meio de registro de programas de prevenção (PROMOPREV)</a:t>
            </a:r>
          </a:p>
        </p:txBody>
      </p:sp>
      <p:sp>
        <p:nvSpPr>
          <p:cNvPr id="7" name="CaixaDeTexto 6">
            <a:extLst>
              <a:ext uri="{FF2B5EF4-FFF2-40B4-BE49-F238E27FC236}">
                <a16:creationId xmlns:a16="http://schemas.microsoft.com/office/drawing/2014/main" id="{63F971B2-0673-4366-3C45-83F9443A68C5}"/>
              </a:ext>
            </a:extLst>
          </p:cNvPr>
          <p:cNvSpPr txBox="1"/>
          <p:nvPr/>
        </p:nvSpPr>
        <p:spPr>
          <a:xfrm>
            <a:off x="2802602" y="9829537"/>
            <a:ext cx="3566567"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ANS, RN 393, 2015</a:t>
            </a:r>
          </a:p>
        </p:txBody>
      </p:sp>
      <p:sp>
        <p:nvSpPr>
          <p:cNvPr id="8" name="Retângulo 7">
            <a:hlinkClick r:id="rId3"/>
            <a:extLst>
              <a:ext uri="{FF2B5EF4-FFF2-40B4-BE49-F238E27FC236}">
                <a16:creationId xmlns:a16="http://schemas.microsoft.com/office/drawing/2014/main" id="{17944E03-DC49-5B16-06A8-BBD929E1D2D5}"/>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242969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570316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Reajustes de Planos de Saúde</a:t>
            </a:r>
          </a:p>
        </p:txBody>
      </p:sp>
      <p:sp>
        <p:nvSpPr>
          <p:cNvPr id="9" name="CaixaDeTexto 8">
            <a:extLst>
              <a:ext uri="{FF2B5EF4-FFF2-40B4-BE49-F238E27FC236}">
                <a16:creationId xmlns:a16="http://schemas.microsoft.com/office/drawing/2014/main" id="{5EB812EB-FDBC-C749-BC72-C8D030F90B9B}"/>
              </a:ext>
            </a:extLst>
          </p:cNvPr>
          <p:cNvSpPr txBox="1"/>
          <p:nvPr/>
        </p:nvSpPr>
        <p:spPr>
          <a:xfrm>
            <a:off x="2681900" y="965296"/>
            <a:ext cx="2303003"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Índices de Inflação</a:t>
            </a:r>
          </a:p>
        </p:txBody>
      </p:sp>
      <p:pic>
        <p:nvPicPr>
          <p:cNvPr id="16" name="Picture 2" descr="A doença dos planos de saúde | VEJA">
            <a:extLst>
              <a:ext uri="{FF2B5EF4-FFF2-40B4-BE49-F238E27FC236}">
                <a16:creationId xmlns:a16="http://schemas.microsoft.com/office/drawing/2014/main" id="{6EA098E2-8890-A60E-1027-7E18EF4AD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296" y="1408232"/>
            <a:ext cx="6048672" cy="4474747"/>
          </a:xfrm>
          <a:prstGeom prst="rect">
            <a:avLst/>
          </a:prstGeom>
          <a:noFill/>
          <a:extLst>
            <a:ext uri="{909E8E84-426E-40DD-AFC4-6F175D3DCCD1}">
              <a14:hiddenFill xmlns:a14="http://schemas.microsoft.com/office/drawing/2010/main">
                <a:solidFill>
                  <a:srgbClr val="FFFFFF"/>
                </a:solidFill>
              </a14:hiddenFill>
            </a:ext>
          </a:extLst>
        </p:spPr>
      </p:pic>
      <p:sp>
        <p:nvSpPr>
          <p:cNvPr id="17" name="Retângulo 16">
            <a:extLst>
              <a:ext uri="{FF2B5EF4-FFF2-40B4-BE49-F238E27FC236}">
                <a16:creationId xmlns:a16="http://schemas.microsoft.com/office/drawing/2014/main" id="{D4AB26FC-B8D1-76FD-0DA2-F3F1C2A6FA0D}"/>
              </a:ext>
            </a:extLst>
          </p:cNvPr>
          <p:cNvSpPr/>
          <p:nvPr/>
        </p:nvSpPr>
        <p:spPr>
          <a:xfrm>
            <a:off x="9437659" y="1408232"/>
            <a:ext cx="7673208" cy="4102470"/>
          </a:xfrm>
          <a:prstGeom prst="rect">
            <a:avLst/>
          </a:prstGeom>
        </p:spPr>
        <p:txBody>
          <a:bodyPr wrap="square">
            <a:spAutoFit/>
          </a:bodyPr>
          <a:lstStyle/>
          <a:p>
            <a:pPr marL="285750" indent="-285750">
              <a:lnSpc>
                <a:spcPct val="150000"/>
              </a:lnSpc>
              <a:buFont typeface="Arial" panose="020B0604020202020204" pitchFamily="34" charset="0"/>
              <a:buChar char="•"/>
            </a:pPr>
            <a:r>
              <a:rPr lang="pt-BR" sz="2200" dirty="0">
                <a:solidFill>
                  <a:schemeClr val="tx1">
                    <a:lumMod val="50000"/>
                    <a:lumOff val="50000"/>
                  </a:schemeClr>
                </a:solidFill>
                <a:latin typeface="Calibri" panose="020F0502020204030204" pitchFamily="34" charset="0"/>
                <a:cs typeface="Calibri" panose="020F0502020204030204" pitchFamily="34" charset="0"/>
              </a:rPr>
              <a:t>INPC (Índice Nacional de preços ao Consumidor) </a:t>
            </a:r>
          </a:p>
          <a:p>
            <a:pPr>
              <a:lnSpc>
                <a:spcPct val="150000"/>
              </a:lnSpc>
            </a:pPr>
            <a:r>
              <a:rPr lang="pt-BR" sz="2200" dirty="0">
                <a:solidFill>
                  <a:schemeClr val="tx1">
                    <a:lumMod val="50000"/>
                    <a:lumOff val="50000"/>
                  </a:schemeClr>
                </a:solidFill>
                <a:latin typeface="Calibri" panose="020F0502020204030204" pitchFamily="34" charset="0"/>
                <a:cs typeface="Calibri" panose="020F0502020204030204" pitchFamily="34" charset="0"/>
              </a:rPr>
              <a:t>	IBGE (1 a 5 salários mínimos)</a:t>
            </a:r>
          </a:p>
          <a:p>
            <a:pPr marL="285750" indent="-285750">
              <a:lnSpc>
                <a:spcPct val="150000"/>
              </a:lnSpc>
              <a:buFont typeface="Arial" panose="020B0604020202020204" pitchFamily="34" charset="0"/>
              <a:buChar char="•"/>
            </a:pPr>
            <a:endParaRPr lang="pt-BR" sz="2200" dirty="0">
              <a:solidFill>
                <a:schemeClr val="tx1">
                  <a:lumMod val="50000"/>
                  <a:lumOff val="50000"/>
                </a:schemeClr>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pt-BR" sz="2200" dirty="0">
                <a:solidFill>
                  <a:schemeClr val="tx1">
                    <a:lumMod val="50000"/>
                    <a:lumOff val="50000"/>
                  </a:schemeClr>
                </a:solidFill>
                <a:latin typeface="Calibri" panose="020F0502020204030204" pitchFamily="34" charset="0"/>
                <a:cs typeface="Calibri" panose="020F0502020204030204" pitchFamily="34" charset="0"/>
              </a:rPr>
              <a:t>IPCA (Índice de Preços ao Consumidor Amplo)</a:t>
            </a:r>
          </a:p>
          <a:p>
            <a:pPr>
              <a:lnSpc>
                <a:spcPct val="150000"/>
              </a:lnSpc>
            </a:pPr>
            <a:r>
              <a:rPr lang="pt-BR" sz="2200" dirty="0">
                <a:solidFill>
                  <a:schemeClr val="tx1">
                    <a:lumMod val="50000"/>
                    <a:lumOff val="50000"/>
                  </a:schemeClr>
                </a:solidFill>
                <a:latin typeface="Calibri" panose="020F0502020204030204" pitchFamily="34" charset="0"/>
                <a:cs typeface="Calibri" panose="020F0502020204030204" pitchFamily="34" charset="0"/>
              </a:rPr>
              <a:t>	IBGE (1 a 40 salários mínimos)</a:t>
            </a:r>
          </a:p>
          <a:p>
            <a:pPr marL="285750" indent="-285750">
              <a:lnSpc>
                <a:spcPct val="150000"/>
              </a:lnSpc>
              <a:buFont typeface="Arial" panose="020B0604020202020204" pitchFamily="34" charset="0"/>
              <a:buChar char="•"/>
            </a:pPr>
            <a:endParaRPr lang="pt-BR" sz="2200" dirty="0">
              <a:solidFill>
                <a:schemeClr val="tx1">
                  <a:lumMod val="50000"/>
                  <a:lumOff val="50000"/>
                </a:schemeClr>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pt-BR" sz="2200" dirty="0">
                <a:solidFill>
                  <a:schemeClr val="tx1">
                    <a:lumMod val="50000"/>
                    <a:lumOff val="50000"/>
                  </a:schemeClr>
                </a:solidFill>
                <a:latin typeface="Calibri" panose="020F0502020204030204" pitchFamily="34" charset="0"/>
                <a:cs typeface="Calibri" panose="020F0502020204030204" pitchFamily="34" charset="0"/>
              </a:rPr>
              <a:t>IGPM (Índice Geral de Preços Mercado )</a:t>
            </a:r>
          </a:p>
          <a:p>
            <a:pPr>
              <a:lnSpc>
                <a:spcPct val="150000"/>
              </a:lnSpc>
            </a:pPr>
            <a:r>
              <a:rPr lang="pt-BR" sz="2200" dirty="0">
                <a:solidFill>
                  <a:schemeClr val="tx1">
                    <a:lumMod val="50000"/>
                    <a:lumOff val="50000"/>
                  </a:schemeClr>
                </a:solidFill>
                <a:latin typeface="Calibri" panose="020F0502020204030204" pitchFamily="34" charset="0"/>
                <a:cs typeface="Calibri" panose="020F0502020204030204" pitchFamily="34" charset="0"/>
              </a:rPr>
              <a:t>	IBRE-FGV</a:t>
            </a:r>
          </a:p>
        </p:txBody>
      </p:sp>
      <p:pic>
        <p:nvPicPr>
          <p:cNvPr id="18" name="Imagem 17" descr="Interface gráfica do usuário, Aplicativo&#10;&#10;Descrição gerada automaticamente">
            <a:extLst>
              <a:ext uri="{FF2B5EF4-FFF2-40B4-BE49-F238E27FC236}">
                <a16:creationId xmlns:a16="http://schemas.microsoft.com/office/drawing/2014/main" id="{986DBC17-DA6E-F43E-3550-CC911C1F7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872" y="5895028"/>
            <a:ext cx="9534402" cy="5113766"/>
          </a:xfrm>
          <a:prstGeom prst="rect">
            <a:avLst/>
          </a:prstGeom>
        </p:spPr>
      </p:pic>
      <p:sp>
        <p:nvSpPr>
          <p:cNvPr id="2" name="Retângulo 1">
            <a:hlinkClick r:id="rId4"/>
            <a:extLst>
              <a:ext uri="{FF2B5EF4-FFF2-40B4-BE49-F238E27FC236}">
                <a16:creationId xmlns:a16="http://schemas.microsoft.com/office/drawing/2014/main" id="{839B50EE-9F27-53AF-928A-B1E184F6E65E}"/>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4" name="Picture 2" descr="Entenda como funciona o reajuste de planos de saúde coletivos e  individuais. E saiba como trocar por um mais barato">
            <a:extLst>
              <a:ext uri="{FF2B5EF4-FFF2-40B4-BE49-F238E27FC236}">
                <a16:creationId xmlns:a16="http://schemas.microsoft.com/office/drawing/2014/main" id="{836A98EF-F738-935D-E92E-65A6B7AE31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504" y="6001992"/>
            <a:ext cx="4747623" cy="396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230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570316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Reajustes de Planos de Saúde</a:t>
            </a:r>
          </a:p>
        </p:txBody>
      </p:sp>
      <p:sp>
        <p:nvSpPr>
          <p:cNvPr id="10" name="CaixaDeTexto 9">
            <a:extLst>
              <a:ext uri="{FF2B5EF4-FFF2-40B4-BE49-F238E27FC236}">
                <a16:creationId xmlns:a16="http://schemas.microsoft.com/office/drawing/2014/main" id="{02E66932-1D3F-59E8-7EF2-51AB6BED2DAE}"/>
              </a:ext>
            </a:extLst>
          </p:cNvPr>
          <p:cNvSpPr txBox="1"/>
          <p:nvPr/>
        </p:nvSpPr>
        <p:spPr>
          <a:xfrm>
            <a:off x="10872191" y="1692339"/>
            <a:ext cx="5246349" cy="2246769"/>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pt-BR" sz="2000" b="0" i="1" dirty="0">
                <a:solidFill>
                  <a:schemeClr val="bg1"/>
                </a:solidFill>
                <a:effectLst/>
              </a:rPr>
              <a:t>O VCMH é calculado pela ANS, para planos individuais, com base na sinistralidade de todo o pool de clientes individuais e representa o percentual de variação das despesas assistenciais, tais como procedimentos médicos, consultas, exames, internações, entre outros</a:t>
            </a:r>
            <a:endParaRPr lang="pt-BR" sz="2000" i="1" dirty="0">
              <a:solidFill>
                <a:schemeClr val="bg1"/>
              </a:solidFill>
            </a:endParaRPr>
          </a:p>
        </p:txBody>
      </p:sp>
      <p:pic>
        <p:nvPicPr>
          <p:cNvPr id="8" name="Imagem 7" descr="Gráfico&#10;&#10;Descrição gerada automaticamente com confiança média">
            <a:extLst>
              <a:ext uri="{FF2B5EF4-FFF2-40B4-BE49-F238E27FC236}">
                <a16:creationId xmlns:a16="http://schemas.microsoft.com/office/drawing/2014/main" id="{1953681C-5315-71D2-A23C-7DF80B8DC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768" y="1225405"/>
            <a:ext cx="6497322" cy="4011390"/>
          </a:xfrm>
          <a:prstGeom prst="rect">
            <a:avLst/>
          </a:prstGeom>
        </p:spPr>
      </p:pic>
      <p:pic>
        <p:nvPicPr>
          <p:cNvPr id="3074" name="Picture 2" descr="O GLOBO/EDITORIA DE ARTE. DADOS DO IBGE E ANS">
            <a:extLst>
              <a:ext uri="{FF2B5EF4-FFF2-40B4-BE49-F238E27FC236}">
                <a16:creationId xmlns:a16="http://schemas.microsoft.com/office/drawing/2014/main" id="{27355E55-5E5E-5F33-9D96-0814A5360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88" y="5270479"/>
            <a:ext cx="6624736" cy="4836057"/>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5EB812EB-FDBC-C749-BC72-C8D030F90B9B}"/>
              </a:ext>
            </a:extLst>
          </p:cNvPr>
          <p:cNvSpPr txBox="1"/>
          <p:nvPr/>
        </p:nvSpPr>
        <p:spPr>
          <a:xfrm>
            <a:off x="2681900" y="965296"/>
            <a:ext cx="5409301"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Plano Individual ou Familiar (RN nº 441/2018)</a:t>
            </a:r>
          </a:p>
        </p:txBody>
      </p:sp>
      <p:sp>
        <p:nvSpPr>
          <p:cNvPr id="2" name="CaixaDeTexto 1">
            <a:extLst>
              <a:ext uri="{FF2B5EF4-FFF2-40B4-BE49-F238E27FC236}">
                <a16:creationId xmlns:a16="http://schemas.microsoft.com/office/drawing/2014/main" id="{252FE25F-B533-85C4-6BE8-8A87A9941378}"/>
              </a:ext>
            </a:extLst>
          </p:cNvPr>
          <p:cNvSpPr txBox="1"/>
          <p:nvPr/>
        </p:nvSpPr>
        <p:spPr>
          <a:xfrm>
            <a:off x="2951312" y="9943619"/>
            <a:ext cx="3566567"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O Globo – Dados ANS e IBGE, 2022</a:t>
            </a:r>
          </a:p>
        </p:txBody>
      </p:sp>
      <p:sp>
        <p:nvSpPr>
          <p:cNvPr id="3" name="Retângulo 2">
            <a:hlinkClick r:id="rId4"/>
            <a:extLst>
              <a:ext uri="{FF2B5EF4-FFF2-40B4-BE49-F238E27FC236}">
                <a16:creationId xmlns:a16="http://schemas.microsoft.com/office/drawing/2014/main" id="{03E7F395-D22F-C39A-C034-0FBB5DC27951}"/>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graphicFrame>
        <p:nvGraphicFramePr>
          <p:cNvPr id="4" name="Chart 10">
            <a:extLst>
              <a:ext uri="{FF2B5EF4-FFF2-40B4-BE49-F238E27FC236}">
                <a16:creationId xmlns:a16="http://schemas.microsoft.com/office/drawing/2014/main" id="{DD5749ED-C2AA-CD8D-9D90-EE3AC3E6C271}"/>
              </a:ext>
            </a:extLst>
          </p:cNvPr>
          <p:cNvGraphicFramePr>
            <a:graphicFrameLocks/>
          </p:cNvGraphicFramePr>
          <p:nvPr/>
        </p:nvGraphicFramePr>
        <p:xfrm>
          <a:off x="9368393" y="6007596"/>
          <a:ext cx="5958361" cy="3744416"/>
        </p:xfrm>
        <a:graphic>
          <a:graphicData uri="http://schemas.openxmlformats.org/drawingml/2006/chart">
            <c:chart xmlns:c="http://schemas.openxmlformats.org/drawingml/2006/chart" xmlns:r="http://schemas.openxmlformats.org/officeDocument/2006/relationships" r:id="rId5"/>
          </a:graphicData>
        </a:graphic>
      </p:graphicFrame>
      <p:sp>
        <p:nvSpPr>
          <p:cNvPr id="5" name="CaixaDeTexto 4">
            <a:extLst>
              <a:ext uri="{FF2B5EF4-FFF2-40B4-BE49-F238E27FC236}">
                <a16:creationId xmlns:a16="http://schemas.microsoft.com/office/drawing/2014/main" id="{ED7ED92A-3C66-B498-717A-0740C53776F1}"/>
              </a:ext>
            </a:extLst>
          </p:cNvPr>
          <p:cNvSpPr txBox="1"/>
          <p:nvPr/>
        </p:nvSpPr>
        <p:spPr>
          <a:xfrm>
            <a:off x="9792072" y="9413025"/>
            <a:ext cx="3566567"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IESS, 2022</a:t>
            </a:r>
          </a:p>
        </p:txBody>
      </p:sp>
      <p:sp>
        <p:nvSpPr>
          <p:cNvPr id="15" name="CaixaDeTexto 14">
            <a:extLst>
              <a:ext uri="{FF2B5EF4-FFF2-40B4-BE49-F238E27FC236}">
                <a16:creationId xmlns:a16="http://schemas.microsoft.com/office/drawing/2014/main" id="{CBE9D8E6-C2CF-69E7-E29E-A2041EC9C46E}"/>
              </a:ext>
            </a:extLst>
          </p:cNvPr>
          <p:cNvSpPr txBox="1"/>
          <p:nvPr/>
        </p:nvSpPr>
        <p:spPr>
          <a:xfrm>
            <a:off x="2705858" y="4838139"/>
            <a:ext cx="3566567"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IDEC, 2019</a:t>
            </a:r>
          </a:p>
        </p:txBody>
      </p:sp>
    </p:spTree>
    <p:extLst>
      <p:ext uri="{BB962C8B-B14F-4D97-AF65-F5344CB8AC3E}">
        <p14:creationId xmlns:p14="http://schemas.microsoft.com/office/powerpoint/2010/main" val="3220547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5836919" cy="646331"/>
          </a:xfrm>
          <a:prstGeom prst="rect">
            <a:avLst/>
          </a:prstGeom>
          <a:noFill/>
        </p:spPr>
        <p:txBody>
          <a:bodyPr wrap="none" rtlCol="0">
            <a:spAutoFit/>
          </a:bodyPr>
          <a:lstStyle/>
          <a:p>
            <a:r>
              <a:rPr lang="pt-BR" sz="3600" b="1" dirty="0">
                <a:solidFill>
                  <a:srgbClr val="003E7E"/>
                </a:solidFill>
                <a:latin typeface="Calibri" panose="020F0502020204030204" pitchFamily="34" charset="0"/>
                <a:cs typeface="Calibri" panose="020F0502020204030204" pitchFamily="34" charset="0"/>
              </a:rPr>
              <a:t>Reajustes de Planos de Saúde</a:t>
            </a:r>
          </a:p>
        </p:txBody>
      </p:sp>
      <p:sp>
        <p:nvSpPr>
          <p:cNvPr id="9" name="CaixaDeTexto 8">
            <a:extLst>
              <a:ext uri="{FF2B5EF4-FFF2-40B4-BE49-F238E27FC236}">
                <a16:creationId xmlns:a16="http://schemas.microsoft.com/office/drawing/2014/main" id="{5EB812EB-FDBC-C749-BC72-C8D030F90B9B}"/>
              </a:ext>
            </a:extLst>
          </p:cNvPr>
          <p:cNvSpPr txBox="1"/>
          <p:nvPr/>
        </p:nvSpPr>
        <p:spPr>
          <a:xfrm>
            <a:off x="2681901" y="965296"/>
            <a:ext cx="4748544"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Planos Coletivos (Empresarial e Adesão)</a:t>
            </a:r>
          </a:p>
        </p:txBody>
      </p:sp>
      <p:sp>
        <p:nvSpPr>
          <p:cNvPr id="3" name="CaixaDeTexto 2">
            <a:extLst>
              <a:ext uri="{FF2B5EF4-FFF2-40B4-BE49-F238E27FC236}">
                <a16:creationId xmlns:a16="http://schemas.microsoft.com/office/drawing/2014/main" id="{8CB4EAE1-556C-E63A-0E71-4727DD78B10B}"/>
              </a:ext>
            </a:extLst>
          </p:cNvPr>
          <p:cNvSpPr txBox="1"/>
          <p:nvPr/>
        </p:nvSpPr>
        <p:spPr>
          <a:xfrm>
            <a:off x="2055131" y="3130831"/>
            <a:ext cx="14995739" cy="2445285"/>
          </a:xfrm>
          <a:prstGeom prst="rect">
            <a:avLst/>
          </a:prstGeom>
          <a:noFill/>
        </p:spPr>
        <p:txBody>
          <a:bodyPr wrap="square">
            <a:spAutoFit/>
          </a:bodyPr>
          <a:lstStyle/>
          <a:p>
            <a:pPr>
              <a:lnSpc>
                <a:spcPct val="150000"/>
              </a:lnSpc>
            </a:pPr>
            <a:r>
              <a:rPr lang="pt-BR" sz="2200" dirty="0">
                <a:solidFill>
                  <a:schemeClr val="bg2">
                    <a:lumMod val="50000"/>
                  </a:schemeClr>
                </a:solidFill>
                <a:latin typeface="Calibri" panose="020F0502020204030204" pitchFamily="34" charset="0"/>
                <a:cs typeface="Calibri" panose="020F0502020204030204" pitchFamily="34" charset="0"/>
              </a:rPr>
              <a:t>B. Para coletivos com 30 vidas ou mais, o reajuste é determinado em contrato ou em negociação entre as partes. São considerados os fatores:</a:t>
            </a:r>
          </a:p>
          <a:p>
            <a:pPr marL="971369" lvl="1" indent="-285750">
              <a:lnSpc>
                <a:spcPct val="150000"/>
              </a:lnSpc>
              <a:buFont typeface="Arial" panose="020B0604020202020204" pitchFamily="34" charset="0"/>
              <a:buChar char="•"/>
            </a:pPr>
            <a:r>
              <a:rPr lang="pt-BR" sz="2000" dirty="0">
                <a:solidFill>
                  <a:schemeClr val="bg2">
                    <a:lumMod val="50000"/>
                  </a:schemeClr>
                </a:solidFill>
                <a:latin typeface="Calibri" panose="020F0502020204030204" pitchFamily="34" charset="0"/>
                <a:cs typeface="Calibri" panose="020F0502020204030204" pitchFamily="34" charset="0"/>
              </a:rPr>
              <a:t>Sinistralidade = Custos Assistenciais do cliente / Prêmio de cada cliente (Geralmente bandas entre 70-75%) </a:t>
            </a:r>
          </a:p>
          <a:p>
            <a:pPr marL="971369" lvl="1" indent="-285750">
              <a:lnSpc>
                <a:spcPct val="150000"/>
              </a:lnSpc>
              <a:buFont typeface="Arial" panose="020B0604020202020204" pitchFamily="34" charset="0"/>
              <a:buChar char="•"/>
            </a:pPr>
            <a:r>
              <a:rPr lang="pt-BR" sz="2000" dirty="0">
                <a:solidFill>
                  <a:schemeClr val="bg2">
                    <a:lumMod val="50000"/>
                  </a:schemeClr>
                </a:solidFill>
                <a:latin typeface="Calibri" panose="020F0502020204030204" pitchFamily="34" charset="0"/>
                <a:cs typeface="Calibri" panose="020F0502020204030204" pitchFamily="34" charset="0"/>
              </a:rPr>
              <a:t>VCMH (Variação dos Custos Médico-Hospitalares) </a:t>
            </a:r>
          </a:p>
          <a:p>
            <a:pPr marL="971369" lvl="1" indent="-285750">
              <a:lnSpc>
                <a:spcPct val="150000"/>
              </a:lnSpc>
              <a:buFont typeface="Arial" panose="020B0604020202020204" pitchFamily="34" charset="0"/>
              <a:buChar char="•"/>
            </a:pPr>
            <a:r>
              <a:rPr lang="pt-BR" sz="2000" dirty="0">
                <a:solidFill>
                  <a:schemeClr val="bg2">
                    <a:lumMod val="50000"/>
                  </a:schemeClr>
                </a:solidFill>
                <a:latin typeface="Calibri" panose="020F0502020204030204" pitchFamily="34" charset="0"/>
                <a:cs typeface="Calibri" panose="020F0502020204030204" pitchFamily="34" charset="0"/>
              </a:rPr>
              <a:t>Inflação do período = IPCA (Índice de Preços ao Consumidor Amplo)</a:t>
            </a:r>
          </a:p>
        </p:txBody>
      </p:sp>
      <p:sp>
        <p:nvSpPr>
          <p:cNvPr id="5" name="CaixaDeTexto 4">
            <a:extLst>
              <a:ext uri="{FF2B5EF4-FFF2-40B4-BE49-F238E27FC236}">
                <a16:creationId xmlns:a16="http://schemas.microsoft.com/office/drawing/2014/main" id="{5E8E26CD-B31E-695F-4753-8519B6C8ABA3}"/>
              </a:ext>
            </a:extLst>
          </p:cNvPr>
          <p:cNvSpPr txBox="1"/>
          <p:nvPr/>
        </p:nvSpPr>
        <p:spPr>
          <a:xfrm>
            <a:off x="2055133" y="1611627"/>
            <a:ext cx="2162900"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1. Reajuste Anual</a:t>
            </a:r>
          </a:p>
        </p:txBody>
      </p:sp>
      <p:sp>
        <p:nvSpPr>
          <p:cNvPr id="7" name="CaixaDeTexto 6">
            <a:extLst>
              <a:ext uri="{FF2B5EF4-FFF2-40B4-BE49-F238E27FC236}">
                <a16:creationId xmlns:a16="http://schemas.microsoft.com/office/drawing/2014/main" id="{C80E6F9F-7CB8-F3EB-FF60-9D52018EE348}"/>
              </a:ext>
            </a:extLst>
          </p:cNvPr>
          <p:cNvSpPr txBox="1"/>
          <p:nvPr/>
        </p:nvSpPr>
        <p:spPr>
          <a:xfrm>
            <a:off x="2055132" y="5723119"/>
            <a:ext cx="3257558"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2. Reajuste por Faixa Etária</a:t>
            </a:r>
          </a:p>
        </p:txBody>
      </p:sp>
      <p:sp>
        <p:nvSpPr>
          <p:cNvPr id="12" name="CaixaDeTexto 11">
            <a:extLst>
              <a:ext uri="{FF2B5EF4-FFF2-40B4-BE49-F238E27FC236}">
                <a16:creationId xmlns:a16="http://schemas.microsoft.com/office/drawing/2014/main" id="{BC92FE97-BC01-6D04-AF22-DA719B43D815}"/>
              </a:ext>
            </a:extLst>
          </p:cNvPr>
          <p:cNvSpPr txBox="1"/>
          <p:nvPr/>
        </p:nvSpPr>
        <p:spPr>
          <a:xfrm>
            <a:off x="2055132" y="6256487"/>
            <a:ext cx="4032448" cy="769441"/>
          </a:xfrm>
          <a:prstGeom prst="rect">
            <a:avLst/>
          </a:prstGeom>
          <a:noFill/>
        </p:spPr>
        <p:txBody>
          <a:bodyPr wrap="square">
            <a:spAutoFit/>
          </a:bodyPr>
          <a:lstStyle/>
          <a:p>
            <a:r>
              <a:rPr lang="pt-BR" sz="2200" dirty="0">
                <a:solidFill>
                  <a:schemeClr val="bg2">
                    <a:lumMod val="50000"/>
                  </a:schemeClr>
                </a:solidFill>
                <a:effectLst/>
                <a:latin typeface="Calibri" panose="020F0502020204030204" pitchFamily="34" charset="0"/>
                <a:cs typeface="Calibri" panose="020F0502020204030204" pitchFamily="34" charset="0"/>
              </a:rPr>
              <a:t>Incorporado também pela faixa etária da carteira coletiva</a:t>
            </a:r>
            <a:endParaRPr lang="pt-BR" sz="2200" dirty="0">
              <a:solidFill>
                <a:schemeClr val="bg2">
                  <a:lumMod val="50000"/>
                </a:schemeClr>
              </a:solidFill>
              <a:latin typeface="Calibri" panose="020F0502020204030204" pitchFamily="34" charset="0"/>
              <a:cs typeface="Calibri" panose="020F0502020204030204" pitchFamily="34" charset="0"/>
            </a:endParaRPr>
          </a:p>
        </p:txBody>
      </p:sp>
      <p:sp>
        <p:nvSpPr>
          <p:cNvPr id="14" name="CaixaDeTexto 13">
            <a:extLst>
              <a:ext uri="{FF2B5EF4-FFF2-40B4-BE49-F238E27FC236}">
                <a16:creationId xmlns:a16="http://schemas.microsoft.com/office/drawing/2014/main" id="{8ABB0663-CBDA-AD2A-EE06-BCB6845DD240}"/>
              </a:ext>
            </a:extLst>
          </p:cNvPr>
          <p:cNvSpPr txBox="1"/>
          <p:nvPr/>
        </p:nvSpPr>
        <p:spPr>
          <a:xfrm>
            <a:off x="2104287" y="7078491"/>
            <a:ext cx="2127405" cy="2246769"/>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0 a 18 anos</a:t>
            </a:r>
          </a:p>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19 a 23 anos</a:t>
            </a:r>
          </a:p>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24 a 28 anos</a:t>
            </a:r>
          </a:p>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29 a 33 anos</a:t>
            </a:r>
          </a:p>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34 a 38 anos</a:t>
            </a:r>
          </a:p>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39 a 43 anos</a:t>
            </a:r>
          </a:p>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44 a 48 anos</a:t>
            </a:r>
          </a:p>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49 a 53 anos</a:t>
            </a:r>
          </a:p>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54 a 58 anos</a:t>
            </a:r>
          </a:p>
          <a:p>
            <a:pPr algn="l">
              <a:buFont typeface="Arial" panose="020B0604020202020204" pitchFamily="34" charset="0"/>
              <a:buChar char="•"/>
            </a:pPr>
            <a:r>
              <a:rPr lang="pt-BR" sz="1400" dirty="0">
                <a:solidFill>
                  <a:schemeClr val="tx1"/>
                </a:solidFill>
                <a:latin typeface="Calibri" panose="020F0502020204030204" pitchFamily="34" charset="0"/>
                <a:cs typeface="Calibri" panose="020F0502020204030204" pitchFamily="34" charset="0"/>
              </a:rPr>
              <a:t>59 anos ou mais</a:t>
            </a:r>
          </a:p>
        </p:txBody>
      </p:sp>
      <p:sp>
        <p:nvSpPr>
          <p:cNvPr id="8" name="CaixaDeTexto 7">
            <a:extLst>
              <a:ext uri="{FF2B5EF4-FFF2-40B4-BE49-F238E27FC236}">
                <a16:creationId xmlns:a16="http://schemas.microsoft.com/office/drawing/2014/main" id="{20F46EDC-2FFD-9F5F-B951-A5F21C22DB0E}"/>
              </a:ext>
            </a:extLst>
          </p:cNvPr>
          <p:cNvSpPr txBox="1"/>
          <p:nvPr/>
        </p:nvSpPr>
        <p:spPr>
          <a:xfrm>
            <a:off x="2055131" y="1938639"/>
            <a:ext cx="14511645" cy="1055482"/>
          </a:xfrm>
          <a:prstGeom prst="rect">
            <a:avLst/>
          </a:prstGeom>
          <a:noFill/>
        </p:spPr>
        <p:txBody>
          <a:bodyPr wrap="square">
            <a:spAutoFit/>
          </a:bodyPr>
          <a:lstStyle/>
          <a:p>
            <a:pPr>
              <a:lnSpc>
                <a:spcPct val="150000"/>
              </a:lnSpc>
            </a:pPr>
            <a:r>
              <a:rPr lang="pt-BR" sz="2200" dirty="0">
                <a:solidFill>
                  <a:schemeClr val="bg2">
                    <a:lumMod val="50000"/>
                  </a:schemeClr>
                </a:solidFill>
                <a:latin typeface="Calibri" panose="020F0502020204030204" pitchFamily="34" charset="0"/>
                <a:cs typeface="Calibri" panose="020F0502020204030204" pitchFamily="34" charset="0"/>
              </a:rPr>
              <a:t>A. Para os contratos coletivos com até 29 vidas, a ANS estabeleceu o agrupamento de contratos coletivos para fins de cálculo e aplicação do reajuste – o chamado pool de risco (RN 309/2012)</a:t>
            </a:r>
          </a:p>
        </p:txBody>
      </p:sp>
      <p:pic>
        <p:nvPicPr>
          <p:cNvPr id="3074" name="Picture 2" descr="Reajustes dos planos coletivos por adesão: falta clareza nos cálculos">
            <a:extLst>
              <a:ext uri="{FF2B5EF4-FFF2-40B4-BE49-F238E27FC236}">
                <a16:creationId xmlns:a16="http://schemas.microsoft.com/office/drawing/2014/main" id="{B39C94A7-446A-8EBA-6354-D0143A60A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305" y="5795126"/>
            <a:ext cx="7134904" cy="3567452"/>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hlinkClick r:id="rId3"/>
            <a:extLst>
              <a:ext uri="{FF2B5EF4-FFF2-40B4-BE49-F238E27FC236}">
                <a16:creationId xmlns:a16="http://schemas.microsoft.com/office/drawing/2014/main" id="{E8FD621E-0CA3-DDEA-9B2F-2E52B9F72F58}"/>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373948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3154261"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Inflação Médica</a:t>
            </a:r>
          </a:p>
        </p:txBody>
      </p:sp>
      <p:sp>
        <p:nvSpPr>
          <p:cNvPr id="13" name="Retângulo 12">
            <a:extLst>
              <a:ext uri="{FF2B5EF4-FFF2-40B4-BE49-F238E27FC236}">
                <a16:creationId xmlns:a16="http://schemas.microsoft.com/office/drawing/2014/main" id="{A8CB6B1D-EECF-8763-7FFE-B1BDB2AC2333}"/>
              </a:ext>
            </a:extLst>
          </p:cNvPr>
          <p:cNvSpPr/>
          <p:nvPr/>
        </p:nvSpPr>
        <p:spPr>
          <a:xfrm>
            <a:off x="2159224" y="7526749"/>
            <a:ext cx="1258421"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IESS, 2019</a:t>
            </a:r>
          </a:p>
        </p:txBody>
      </p:sp>
      <p:pic>
        <p:nvPicPr>
          <p:cNvPr id="7" name="Imagem 6" descr="Gráfico, Gráfico de barras&#10;&#10;Descrição gerada automaticamente">
            <a:extLst>
              <a:ext uri="{FF2B5EF4-FFF2-40B4-BE49-F238E27FC236}">
                <a16:creationId xmlns:a16="http://schemas.microsoft.com/office/drawing/2014/main" id="{4810C2A0-09B8-2594-4111-E6E3A7BE6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4200" y="2903138"/>
            <a:ext cx="5629049" cy="4480723"/>
          </a:xfrm>
          <a:prstGeom prst="rect">
            <a:avLst/>
          </a:prstGeom>
        </p:spPr>
      </p:pic>
      <p:sp>
        <p:nvSpPr>
          <p:cNvPr id="8" name="Retângulo 7">
            <a:extLst>
              <a:ext uri="{FF2B5EF4-FFF2-40B4-BE49-F238E27FC236}">
                <a16:creationId xmlns:a16="http://schemas.microsoft.com/office/drawing/2014/main" id="{53F379F8-78A3-C16D-A887-35E24063634D}"/>
              </a:ext>
            </a:extLst>
          </p:cNvPr>
          <p:cNvSpPr/>
          <p:nvPr/>
        </p:nvSpPr>
        <p:spPr>
          <a:xfrm>
            <a:off x="10944200" y="7410377"/>
            <a:ext cx="2265300" cy="276999"/>
          </a:xfrm>
          <a:prstGeom prst="rect">
            <a:avLst/>
          </a:prstGeom>
        </p:spPr>
        <p:txBody>
          <a:bodyPr wrap="none">
            <a:spAutoFit/>
          </a:bodyPr>
          <a:lstStyle/>
          <a:p>
            <a:r>
              <a:rPr lang="pt-BR" sz="1200" dirty="0">
                <a:solidFill>
                  <a:schemeClr val="tx1">
                    <a:lumMod val="50000"/>
                    <a:lumOff val="50000"/>
                  </a:schemeClr>
                </a:solidFill>
                <a:latin typeface="Calibri" panose="020F0502020204030204" pitchFamily="34" charset="0"/>
                <a:cs typeface="Calibri" panose="020F0502020204030204" pitchFamily="34" charset="0"/>
              </a:rPr>
              <a:t>Fonte: Arquitetos da Saúde, 2022</a:t>
            </a:r>
          </a:p>
        </p:txBody>
      </p:sp>
      <p:sp>
        <p:nvSpPr>
          <p:cNvPr id="2" name="Retângulo 1">
            <a:hlinkClick r:id="rId3"/>
            <a:extLst>
              <a:ext uri="{FF2B5EF4-FFF2-40B4-BE49-F238E27FC236}">
                <a16:creationId xmlns:a16="http://schemas.microsoft.com/office/drawing/2014/main" id="{DF86F440-BAFB-D4D5-22FB-0E539793697E}"/>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3" name="Picture 4" descr="Mercado – Relatório Anual 2018">
            <a:extLst>
              <a:ext uri="{FF2B5EF4-FFF2-40B4-BE49-F238E27FC236}">
                <a16:creationId xmlns:a16="http://schemas.microsoft.com/office/drawing/2014/main" id="{8E74E33F-061C-6F33-8B00-A64D233842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742" y="2763409"/>
            <a:ext cx="8508615" cy="492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3365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flação médica, mas afinal o que é? | Arquitetos da Saúde">
            <a:extLst>
              <a:ext uri="{FF2B5EF4-FFF2-40B4-BE49-F238E27FC236}">
                <a16:creationId xmlns:a16="http://schemas.microsoft.com/office/drawing/2014/main" id="{0A429489-0EC9-019B-5468-EF650EBE2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624" y="2330264"/>
            <a:ext cx="5247134" cy="203962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55532494-C011-CD40-9C49-44BACE97F307}"/>
              </a:ext>
            </a:extLst>
          </p:cNvPr>
          <p:cNvSpPr txBox="1"/>
          <p:nvPr/>
        </p:nvSpPr>
        <p:spPr>
          <a:xfrm>
            <a:off x="3002626" y="748725"/>
            <a:ext cx="8613512"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VCMH – Varação do Custo Médico-Hospitalar</a:t>
            </a:r>
          </a:p>
        </p:txBody>
      </p:sp>
      <p:sp>
        <p:nvSpPr>
          <p:cNvPr id="5" name="CaixaDeTexto 4">
            <a:extLst>
              <a:ext uri="{FF2B5EF4-FFF2-40B4-BE49-F238E27FC236}">
                <a16:creationId xmlns:a16="http://schemas.microsoft.com/office/drawing/2014/main" id="{2F7EEDF2-2D35-4280-E989-A338B6361DAB}"/>
              </a:ext>
            </a:extLst>
          </p:cNvPr>
          <p:cNvSpPr txBox="1"/>
          <p:nvPr/>
        </p:nvSpPr>
        <p:spPr>
          <a:xfrm>
            <a:off x="3023320" y="1561039"/>
            <a:ext cx="12025336" cy="707886"/>
          </a:xfrm>
          <a:prstGeom prst="rect">
            <a:avLst/>
          </a:prstGeom>
          <a:noFill/>
        </p:spPr>
        <p:txBody>
          <a:bodyPr wrap="square">
            <a:spAutoFit/>
          </a:bodyPr>
          <a:lstStyle/>
          <a:p>
            <a:r>
              <a:rPr lang="pt-BR" sz="2000" dirty="0">
                <a:solidFill>
                  <a:schemeClr val="tx1">
                    <a:lumMod val="50000"/>
                    <a:lumOff val="50000"/>
                  </a:schemeClr>
                </a:solidFill>
                <a:latin typeface="arial" panose="020B0604020202020204" pitchFamily="34" charset="0"/>
                <a:cs typeface="Calibri" panose="020F0502020204030204" pitchFamily="34" charset="0"/>
              </a:rPr>
              <a:t>Expressa a variação do custo das operadoras de planos de saúde, comparando dois períodos consecutivos de 12 meses. Para o cálculo do VCMH é considerado também a frequência da utilização.</a:t>
            </a:r>
            <a:endParaRPr lang="pt-BR" sz="2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7" name="Retângulo 6">
            <a:hlinkClick r:id="rId3"/>
            <a:extLst>
              <a:ext uri="{FF2B5EF4-FFF2-40B4-BE49-F238E27FC236}">
                <a16:creationId xmlns:a16="http://schemas.microsoft.com/office/drawing/2014/main" id="{73CB1B39-E936-29D6-C223-CBF554B56CE6}"/>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10" name="CaixaDeTexto 9">
            <a:extLst>
              <a:ext uri="{FF2B5EF4-FFF2-40B4-BE49-F238E27FC236}">
                <a16:creationId xmlns:a16="http://schemas.microsoft.com/office/drawing/2014/main" id="{63FD6558-0531-E63A-F4A2-87791CC546B8}"/>
              </a:ext>
            </a:extLst>
          </p:cNvPr>
          <p:cNvSpPr txBox="1"/>
          <p:nvPr/>
        </p:nvSpPr>
        <p:spPr>
          <a:xfrm>
            <a:off x="3025065" y="4139340"/>
            <a:ext cx="14041560" cy="707886"/>
          </a:xfrm>
          <a:prstGeom prst="rect">
            <a:avLst/>
          </a:prstGeom>
          <a:noFill/>
        </p:spPr>
        <p:txBody>
          <a:bodyPr wrap="square">
            <a:spAutoFit/>
          </a:bodyPr>
          <a:lstStyle/>
          <a:p>
            <a:r>
              <a:rPr lang="pt-BR" sz="2000" b="1" dirty="0">
                <a:solidFill>
                  <a:schemeClr val="tx1">
                    <a:lumMod val="50000"/>
                    <a:lumOff val="50000"/>
                  </a:schemeClr>
                </a:solidFill>
                <a:latin typeface="arial" panose="020B0604020202020204" pitchFamily="34" charset="0"/>
                <a:cs typeface="Calibri" panose="020F0502020204030204" pitchFamily="34" charset="0"/>
              </a:rPr>
              <a:t>O que significa?</a:t>
            </a:r>
          </a:p>
          <a:p>
            <a:r>
              <a:rPr lang="pt-BR" sz="2000" dirty="0">
                <a:solidFill>
                  <a:schemeClr val="tx1">
                    <a:lumMod val="50000"/>
                    <a:lumOff val="50000"/>
                  </a:schemeClr>
                </a:solidFill>
                <a:latin typeface="arial" panose="020B0604020202020204" pitchFamily="34" charset="0"/>
                <a:cs typeface="Calibri" panose="020F0502020204030204" pitchFamily="34" charset="0"/>
              </a:rPr>
              <a:t>Quanto</a:t>
            </a:r>
            <a:r>
              <a:rPr lang="pt-BR" dirty="0">
                <a:solidFill>
                  <a:srgbClr val="01154D"/>
                </a:solidFill>
                <a:effectLst/>
                <a:latin typeface="Arial" panose="020B0604020202020204" pitchFamily="34" charset="0"/>
              </a:rPr>
              <a:t> </a:t>
            </a:r>
            <a:r>
              <a:rPr lang="pt-BR" sz="2000" dirty="0">
                <a:solidFill>
                  <a:schemeClr val="tx1">
                    <a:lumMod val="50000"/>
                    <a:lumOff val="50000"/>
                  </a:schemeClr>
                </a:solidFill>
                <a:latin typeface="arial" panose="020B0604020202020204" pitchFamily="34" charset="0"/>
                <a:cs typeface="Calibri" panose="020F0502020204030204" pitchFamily="34" charset="0"/>
              </a:rPr>
              <a:t>custa, em média, prover aos beneficiários os serviços de assistência à saúde cobertos pelo plano naquele período</a:t>
            </a:r>
          </a:p>
        </p:txBody>
      </p:sp>
      <p:pic>
        <p:nvPicPr>
          <p:cNvPr id="14" name="Imagem 13" descr="Diagrama&#10;&#10;Descrição gerada automaticamente">
            <a:extLst>
              <a:ext uri="{FF2B5EF4-FFF2-40B4-BE49-F238E27FC236}">
                <a16:creationId xmlns:a16="http://schemas.microsoft.com/office/drawing/2014/main" id="{69679297-3082-4022-D4AE-27A1E43E5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668" y="5040443"/>
            <a:ext cx="7772400" cy="3981919"/>
          </a:xfrm>
          <a:prstGeom prst="rect">
            <a:avLst/>
          </a:prstGeom>
        </p:spPr>
      </p:pic>
      <p:sp>
        <p:nvSpPr>
          <p:cNvPr id="15" name="CaixaDeTexto 14">
            <a:extLst>
              <a:ext uri="{FF2B5EF4-FFF2-40B4-BE49-F238E27FC236}">
                <a16:creationId xmlns:a16="http://schemas.microsoft.com/office/drawing/2014/main" id="{6862DC88-B597-37C5-435A-C7C9068117CA}"/>
              </a:ext>
            </a:extLst>
          </p:cNvPr>
          <p:cNvSpPr txBox="1"/>
          <p:nvPr/>
        </p:nvSpPr>
        <p:spPr>
          <a:xfrm>
            <a:off x="4570668" y="9166075"/>
            <a:ext cx="1433662"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IESS, 2013</a:t>
            </a:r>
          </a:p>
        </p:txBody>
      </p:sp>
      <p:pic>
        <p:nvPicPr>
          <p:cNvPr id="17" name="Imagem 16" descr="Padrão do plano de fundo&#10;&#10;Descrição gerada automaticamente com confiança baixa">
            <a:extLst>
              <a:ext uri="{FF2B5EF4-FFF2-40B4-BE49-F238E27FC236}">
                <a16:creationId xmlns:a16="http://schemas.microsoft.com/office/drawing/2014/main" id="{13F4A879-6483-0693-11AB-7EE19C904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1449" y="8569175"/>
            <a:ext cx="749300" cy="596900"/>
          </a:xfrm>
          <a:prstGeom prst="rect">
            <a:avLst/>
          </a:prstGeom>
        </p:spPr>
      </p:pic>
    </p:spTree>
    <p:extLst>
      <p:ext uri="{BB962C8B-B14F-4D97-AF65-F5344CB8AC3E}">
        <p14:creationId xmlns:p14="http://schemas.microsoft.com/office/powerpoint/2010/main" val="558788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D6EA1A55-AFA3-CF4F-85BF-520DF5966458}"/>
              </a:ext>
            </a:extLst>
          </p:cNvPr>
          <p:cNvSpPr txBox="1"/>
          <p:nvPr/>
        </p:nvSpPr>
        <p:spPr>
          <a:xfrm>
            <a:off x="2663280" y="318965"/>
            <a:ext cx="4739246"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Pirâmide Etária do Brasil</a:t>
            </a:r>
          </a:p>
        </p:txBody>
      </p:sp>
      <p:pic>
        <p:nvPicPr>
          <p:cNvPr id="23" name="Imagem 22" descr="Gráfico, Gráfico de radar&#10;&#10;Descrição gerada automaticamente">
            <a:extLst>
              <a:ext uri="{FF2B5EF4-FFF2-40B4-BE49-F238E27FC236}">
                <a16:creationId xmlns:a16="http://schemas.microsoft.com/office/drawing/2014/main" id="{1BB82988-4A16-CA47-8B50-9973DAF5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929" y="940084"/>
            <a:ext cx="11950259" cy="4824536"/>
          </a:xfrm>
          <a:prstGeom prst="rect">
            <a:avLst/>
          </a:prstGeom>
        </p:spPr>
      </p:pic>
      <p:pic>
        <p:nvPicPr>
          <p:cNvPr id="3" name="Imagem 2" descr="Gráfico&#10;&#10;Descrição gerada automaticamente">
            <a:extLst>
              <a:ext uri="{FF2B5EF4-FFF2-40B4-BE49-F238E27FC236}">
                <a16:creationId xmlns:a16="http://schemas.microsoft.com/office/drawing/2014/main" id="{31F13B65-EA16-434C-B5AF-2900D82F1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257" y="5644656"/>
            <a:ext cx="9495487" cy="4572000"/>
          </a:xfrm>
          <a:prstGeom prst="rect">
            <a:avLst/>
          </a:prstGeom>
        </p:spPr>
      </p:pic>
      <p:pic>
        <p:nvPicPr>
          <p:cNvPr id="5" name="Imagem 4" descr="Padrão do plano de fundo&#10;&#10;Descrição gerada automaticamente com confiança baixa">
            <a:extLst>
              <a:ext uri="{FF2B5EF4-FFF2-40B4-BE49-F238E27FC236}">
                <a16:creationId xmlns:a16="http://schemas.microsoft.com/office/drawing/2014/main" id="{B7B4B2E1-BBED-5148-BF83-959701A01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01" y="965295"/>
            <a:ext cx="1947995" cy="495300"/>
          </a:xfrm>
          <a:prstGeom prst="rect">
            <a:avLst/>
          </a:prstGeom>
        </p:spPr>
      </p:pic>
      <p:sp>
        <p:nvSpPr>
          <p:cNvPr id="24" name="CaixaDeTexto 23">
            <a:extLst>
              <a:ext uri="{FF2B5EF4-FFF2-40B4-BE49-F238E27FC236}">
                <a16:creationId xmlns:a16="http://schemas.microsoft.com/office/drawing/2014/main" id="{9FAD4643-2907-2F49-B2C5-49BC755F9E16}"/>
              </a:ext>
            </a:extLst>
          </p:cNvPr>
          <p:cNvSpPr txBox="1"/>
          <p:nvPr/>
        </p:nvSpPr>
        <p:spPr>
          <a:xfrm>
            <a:off x="12185231" y="5047287"/>
            <a:ext cx="2937406" cy="307777"/>
          </a:xfrm>
          <a:prstGeom prst="rect">
            <a:avLst/>
          </a:prstGeom>
          <a:noFill/>
        </p:spPr>
        <p:txBody>
          <a:bodyPr wrap="none" rtlCol="0">
            <a:spAutoFit/>
          </a:bodyPr>
          <a:lstStyle/>
          <a:p>
            <a:pPr algn="ctr"/>
            <a:r>
              <a:rPr lang="pt-BR" sz="1400" dirty="0">
                <a:solidFill>
                  <a:schemeClr val="tx1">
                    <a:lumMod val="50000"/>
                    <a:lumOff val="50000"/>
                  </a:schemeClr>
                </a:solidFill>
                <a:latin typeface="Calibri" panose="020F0502020204030204" pitchFamily="34" charset="0"/>
                <a:cs typeface="Calibri" panose="020F0502020204030204" pitchFamily="34" charset="0"/>
              </a:rPr>
              <a:t>Fonte: Plano Nacional de Saúde, 2009</a:t>
            </a:r>
          </a:p>
        </p:txBody>
      </p:sp>
      <p:sp>
        <p:nvSpPr>
          <p:cNvPr id="2" name="Retângulo 1">
            <a:hlinkClick r:id="rId5"/>
            <a:extLst>
              <a:ext uri="{FF2B5EF4-FFF2-40B4-BE49-F238E27FC236}">
                <a16:creationId xmlns:a16="http://schemas.microsoft.com/office/drawing/2014/main" id="{1045FD65-BAFC-3992-E5AE-74BB8CF3FD93}"/>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749151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6568571F-0A32-78C8-075D-D2B1DD810C49}"/>
              </a:ext>
            </a:extLst>
          </p:cNvPr>
          <p:cNvSpPr txBox="1"/>
          <p:nvPr/>
        </p:nvSpPr>
        <p:spPr>
          <a:xfrm>
            <a:off x="2663280" y="1700848"/>
            <a:ext cx="12025336" cy="707886"/>
          </a:xfrm>
          <a:prstGeom prst="rect">
            <a:avLst/>
          </a:prstGeom>
          <a:noFill/>
        </p:spPr>
        <p:txBody>
          <a:bodyPr wrap="square">
            <a:spAutoFit/>
          </a:bodyPr>
          <a:lstStyle/>
          <a:p>
            <a:r>
              <a:rPr lang="pt-BR" sz="2000" dirty="0">
                <a:solidFill>
                  <a:schemeClr val="tx1">
                    <a:lumMod val="50000"/>
                    <a:lumOff val="50000"/>
                  </a:schemeClr>
                </a:solidFill>
                <a:latin typeface="arial" panose="020B0604020202020204" pitchFamily="34" charset="0"/>
                <a:cs typeface="Calibri" panose="020F0502020204030204" pitchFamily="34" charset="0"/>
              </a:rPr>
              <a:t>Expressa a variação do custo das operadoras de planos de saúde, comparando dois períodos consecutivos de 12 meses. Para o cálculo do VCMH é considerado também a frequência da utilização.</a:t>
            </a:r>
            <a:endParaRPr lang="pt-BR" sz="2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4" name="Retângulo 13">
            <a:extLst>
              <a:ext uri="{FF2B5EF4-FFF2-40B4-BE49-F238E27FC236}">
                <a16:creationId xmlns:a16="http://schemas.microsoft.com/office/drawing/2014/main" id="{6E6DEE55-69BC-9E47-7B56-AAF4B600B742}"/>
              </a:ext>
            </a:extLst>
          </p:cNvPr>
          <p:cNvSpPr/>
          <p:nvPr/>
        </p:nvSpPr>
        <p:spPr>
          <a:xfrm>
            <a:off x="2803703" y="9783371"/>
            <a:ext cx="1786323" cy="307777"/>
          </a:xfrm>
          <a:prstGeom prst="rect">
            <a:avLst/>
          </a:prstGeom>
        </p:spPr>
        <p:txBody>
          <a:bodyPr wrap="none">
            <a:spAutoFit/>
          </a:bodyPr>
          <a:lstStyle/>
          <a:p>
            <a:r>
              <a:rPr lang="pt-BR" sz="1400" dirty="0">
                <a:solidFill>
                  <a:schemeClr val="tx1">
                    <a:lumMod val="50000"/>
                    <a:lumOff val="50000"/>
                  </a:schemeClr>
                </a:solidFill>
                <a:latin typeface="Calibri" panose="020F0502020204030204" pitchFamily="34" charset="0"/>
                <a:cs typeface="Calibri" panose="020F0502020204030204" pitchFamily="34" charset="0"/>
              </a:rPr>
              <a:t>Fonte: Prospera, 2020</a:t>
            </a:r>
          </a:p>
        </p:txBody>
      </p:sp>
      <p:pic>
        <p:nvPicPr>
          <p:cNvPr id="16" name="Imagem 15">
            <a:extLst>
              <a:ext uri="{FF2B5EF4-FFF2-40B4-BE49-F238E27FC236}">
                <a16:creationId xmlns:a16="http://schemas.microsoft.com/office/drawing/2014/main" id="{704C4B7D-C05A-5DEB-FE95-A5B8C77EC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937" y="5503541"/>
            <a:ext cx="6624735" cy="4398071"/>
          </a:xfrm>
          <a:prstGeom prst="rect">
            <a:avLst/>
          </a:prstGeom>
        </p:spPr>
      </p:pic>
      <p:pic>
        <p:nvPicPr>
          <p:cNvPr id="15" name="Imagem 14">
            <a:extLst>
              <a:ext uri="{FF2B5EF4-FFF2-40B4-BE49-F238E27FC236}">
                <a16:creationId xmlns:a16="http://schemas.microsoft.com/office/drawing/2014/main" id="{E6653499-DAFB-9DFA-44B1-45546BBF7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164" y="2479204"/>
            <a:ext cx="6996635" cy="4032448"/>
          </a:xfrm>
          <a:prstGeom prst="rect">
            <a:avLst/>
          </a:prstGeom>
        </p:spPr>
      </p:pic>
      <p:sp>
        <p:nvSpPr>
          <p:cNvPr id="2" name="Retângulo 1">
            <a:hlinkClick r:id="rId4"/>
            <a:extLst>
              <a:ext uri="{FF2B5EF4-FFF2-40B4-BE49-F238E27FC236}">
                <a16:creationId xmlns:a16="http://schemas.microsoft.com/office/drawing/2014/main" id="{0FC75E32-1E32-3BD0-2445-229C01ED3144}"/>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5" name="CaixaDeTexto 4">
            <a:extLst>
              <a:ext uri="{FF2B5EF4-FFF2-40B4-BE49-F238E27FC236}">
                <a16:creationId xmlns:a16="http://schemas.microsoft.com/office/drawing/2014/main" id="{AC4DC413-EF6B-A905-3368-900367539FB2}"/>
              </a:ext>
            </a:extLst>
          </p:cNvPr>
          <p:cNvSpPr txBox="1"/>
          <p:nvPr/>
        </p:nvSpPr>
        <p:spPr>
          <a:xfrm>
            <a:off x="3002626" y="748725"/>
            <a:ext cx="8613512"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VCMH – Varação do Custo Médico-Hospitalar</a:t>
            </a:r>
          </a:p>
        </p:txBody>
      </p:sp>
    </p:spTree>
    <p:extLst>
      <p:ext uri="{BB962C8B-B14F-4D97-AF65-F5344CB8AC3E}">
        <p14:creationId xmlns:p14="http://schemas.microsoft.com/office/powerpoint/2010/main" val="25793550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F8A359A7-9F71-FD44-8465-4E807B0450D7}"/>
              </a:ext>
            </a:extLst>
          </p:cNvPr>
          <p:cNvSpPr/>
          <p:nvPr/>
        </p:nvSpPr>
        <p:spPr>
          <a:xfrm>
            <a:off x="2803703" y="9783371"/>
            <a:ext cx="3643562" cy="307777"/>
          </a:xfrm>
          <a:prstGeom prst="rect">
            <a:avLst/>
          </a:prstGeom>
        </p:spPr>
        <p:txBody>
          <a:bodyPr wrap="none">
            <a:spAutoFit/>
          </a:bodyPr>
          <a:lstStyle/>
          <a:p>
            <a:r>
              <a:rPr lang="pt-BR" sz="1400" dirty="0">
                <a:solidFill>
                  <a:schemeClr val="tx1">
                    <a:lumMod val="50000"/>
                    <a:lumOff val="50000"/>
                  </a:schemeClr>
                </a:solidFill>
                <a:latin typeface="Calibri" panose="020F0502020204030204" pitchFamily="34" charset="0"/>
                <a:cs typeface="Calibri" panose="020F0502020204030204" pitchFamily="34" charset="0"/>
              </a:rPr>
              <a:t>Fonte: Prospera e Funcional </a:t>
            </a:r>
            <a:r>
              <a:rPr lang="pt-BR" sz="1400" dirty="0" err="1">
                <a:solidFill>
                  <a:schemeClr val="tx1">
                    <a:lumMod val="50000"/>
                    <a:lumOff val="50000"/>
                  </a:schemeClr>
                </a:solidFill>
                <a:latin typeface="Calibri" panose="020F0502020204030204" pitchFamily="34" charset="0"/>
                <a:cs typeface="Calibri" panose="020F0502020204030204" pitchFamily="34" charset="0"/>
              </a:rPr>
              <a:t>HealthTech</a:t>
            </a:r>
            <a:r>
              <a:rPr lang="pt-BR" sz="1400" dirty="0">
                <a:solidFill>
                  <a:schemeClr val="tx1">
                    <a:lumMod val="50000"/>
                    <a:lumOff val="50000"/>
                  </a:schemeClr>
                </a:solidFill>
                <a:latin typeface="Calibri" panose="020F0502020204030204" pitchFamily="34" charset="0"/>
                <a:cs typeface="Calibri" panose="020F0502020204030204" pitchFamily="34" charset="0"/>
              </a:rPr>
              <a:t>, 2020</a:t>
            </a:r>
          </a:p>
        </p:txBody>
      </p:sp>
      <p:pic>
        <p:nvPicPr>
          <p:cNvPr id="3" name="Imagem 2">
            <a:extLst>
              <a:ext uri="{FF2B5EF4-FFF2-40B4-BE49-F238E27FC236}">
                <a16:creationId xmlns:a16="http://schemas.microsoft.com/office/drawing/2014/main" id="{4344396D-6F0A-3089-03F5-283AA09DA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607" y="2251854"/>
            <a:ext cx="6624736" cy="6121591"/>
          </a:xfrm>
          <a:prstGeom prst="rect">
            <a:avLst/>
          </a:prstGeom>
        </p:spPr>
      </p:pic>
      <p:pic>
        <p:nvPicPr>
          <p:cNvPr id="2" name="Imagem 1">
            <a:extLst>
              <a:ext uri="{FF2B5EF4-FFF2-40B4-BE49-F238E27FC236}">
                <a16:creationId xmlns:a16="http://schemas.microsoft.com/office/drawing/2014/main" id="{D43DEDF3-DA12-3F89-2B70-E3FF32DB3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5562775"/>
            <a:ext cx="7291783" cy="3472762"/>
          </a:xfrm>
          <a:prstGeom prst="rect">
            <a:avLst/>
          </a:prstGeom>
          <a:ln>
            <a:noFill/>
          </a:ln>
          <a:effectLst>
            <a:outerShdw blurRad="292100" dist="139700" dir="2700000" algn="tl" rotWithShape="0">
              <a:srgbClr val="333333">
                <a:alpha val="65000"/>
              </a:srgbClr>
            </a:outerShdw>
          </a:effectLst>
        </p:spPr>
      </p:pic>
      <p:pic>
        <p:nvPicPr>
          <p:cNvPr id="8" name="Imagem 7">
            <a:extLst>
              <a:ext uri="{FF2B5EF4-FFF2-40B4-BE49-F238E27FC236}">
                <a16:creationId xmlns:a16="http://schemas.microsoft.com/office/drawing/2014/main" id="{60272EB2-1600-F95E-6947-C665E4200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1297985"/>
            <a:ext cx="7368821" cy="4014665"/>
          </a:xfrm>
          <a:prstGeom prst="rect">
            <a:avLst/>
          </a:prstGeom>
          <a:ln>
            <a:noFill/>
          </a:ln>
          <a:effectLst>
            <a:outerShdw blurRad="292100" dist="139700" dir="2700000" algn="tl" rotWithShape="0">
              <a:srgbClr val="333333">
                <a:alpha val="65000"/>
              </a:srgbClr>
            </a:outerShdw>
          </a:effectLst>
        </p:spPr>
      </p:pic>
      <p:sp>
        <p:nvSpPr>
          <p:cNvPr id="4" name="Retângulo 3">
            <a:hlinkClick r:id="rId5"/>
            <a:extLst>
              <a:ext uri="{FF2B5EF4-FFF2-40B4-BE49-F238E27FC236}">
                <a16:creationId xmlns:a16="http://schemas.microsoft.com/office/drawing/2014/main" id="{76E3E20B-D589-8D94-386F-2AC49AA62194}"/>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5" name="CaixaDeTexto 4">
            <a:extLst>
              <a:ext uri="{FF2B5EF4-FFF2-40B4-BE49-F238E27FC236}">
                <a16:creationId xmlns:a16="http://schemas.microsoft.com/office/drawing/2014/main" id="{434CBB35-C44B-AE4C-8E65-6FD46A863534}"/>
              </a:ext>
            </a:extLst>
          </p:cNvPr>
          <p:cNvSpPr txBox="1"/>
          <p:nvPr/>
        </p:nvSpPr>
        <p:spPr>
          <a:xfrm>
            <a:off x="3002626" y="748725"/>
            <a:ext cx="8613512"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VCMH – Varação do Custo Médico-Hospitalar</a:t>
            </a:r>
          </a:p>
        </p:txBody>
      </p:sp>
    </p:spTree>
    <p:extLst>
      <p:ext uri="{BB962C8B-B14F-4D97-AF65-F5344CB8AC3E}">
        <p14:creationId xmlns:p14="http://schemas.microsoft.com/office/powerpoint/2010/main" val="12630778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5703164"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Reajustes de Planos de Saúde</a:t>
            </a:r>
          </a:p>
        </p:txBody>
      </p:sp>
      <p:sp>
        <p:nvSpPr>
          <p:cNvPr id="9" name="CaixaDeTexto 8">
            <a:extLst>
              <a:ext uri="{FF2B5EF4-FFF2-40B4-BE49-F238E27FC236}">
                <a16:creationId xmlns:a16="http://schemas.microsoft.com/office/drawing/2014/main" id="{5EB812EB-FDBC-C749-BC72-C8D030F90B9B}"/>
              </a:ext>
            </a:extLst>
          </p:cNvPr>
          <p:cNvSpPr txBox="1"/>
          <p:nvPr/>
        </p:nvSpPr>
        <p:spPr>
          <a:xfrm>
            <a:off x="2681900" y="965296"/>
            <a:ext cx="5409301"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Plano Individual ou Familiar (RN nº 441/2018)</a:t>
            </a:r>
          </a:p>
        </p:txBody>
      </p:sp>
      <p:sp>
        <p:nvSpPr>
          <p:cNvPr id="3" name="CaixaDeTexto 2">
            <a:extLst>
              <a:ext uri="{FF2B5EF4-FFF2-40B4-BE49-F238E27FC236}">
                <a16:creationId xmlns:a16="http://schemas.microsoft.com/office/drawing/2014/main" id="{8CB4EAE1-556C-E63A-0E71-4727DD78B10B}"/>
              </a:ext>
            </a:extLst>
          </p:cNvPr>
          <p:cNvSpPr txBox="1"/>
          <p:nvPr/>
        </p:nvSpPr>
        <p:spPr>
          <a:xfrm>
            <a:off x="3023320" y="1903140"/>
            <a:ext cx="11953328" cy="1891287"/>
          </a:xfrm>
          <a:prstGeom prst="rect">
            <a:avLst/>
          </a:prstGeom>
          <a:noFill/>
        </p:spPr>
        <p:txBody>
          <a:bodyPr wrap="square">
            <a:spAutoFit/>
          </a:bodyPr>
          <a:lstStyle/>
          <a:p>
            <a:pPr>
              <a:lnSpc>
                <a:spcPct val="150000"/>
              </a:lnSpc>
            </a:pPr>
            <a:r>
              <a:rPr lang="pt-BR" sz="2000" dirty="0">
                <a:solidFill>
                  <a:schemeClr val="tx1">
                    <a:lumMod val="65000"/>
                    <a:lumOff val="35000"/>
                  </a:schemeClr>
                </a:solidFill>
                <a:effectLst/>
                <a:latin typeface="Calibri" panose="020F0502020204030204" pitchFamily="34" charset="0"/>
                <a:cs typeface="Calibri" panose="020F0502020204030204" pitchFamily="34" charset="0"/>
              </a:rPr>
              <a:t>Os reajustes são feitos com base num limitador definido pela ANS </a:t>
            </a:r>
            <a:endParaRPr lang="pt-BR" sz="2000" dirty="0">
              <a:solidFill>
                <a:schemeClr val="tx1">
                  <a:lumMod val="65000"/>
                  <a:lumOff val="35000"/>
                </a:schemeClr>
              </a:solidFill>
              <a:latin typeface="Calibri" panose="020F0502020204030204" pitchFamily="34" charset="0"/>
              <a:cs typeface="Calibri" panose="020F0502020204030204" pitchFamily="34" charset="0"/>
            </a:endParaRPr>
          </a:p>
          <a:p>
            <a:pPr>
              <a:lnSpc>
                <a:spcPct val="150000"/>
              </a:lnSpc>
            </a:pPr>
            <a:r>
              <a:rPr lang="pt-BR" sz="2000" dirty="0">
                <a:solidFill>
                  <a:schemeClr val="tx1">
                    <a:lumMod val="65000"/>
                    <a:lumOff val="35000"/>
                  </a:schemeClr>
                </a:solidFill>
                <a:effectLst/>
                <a:latin typeface="Calibri" panose="020F0502020204030204" pitchFamily="34" charset="0"/>
                <a:cs typeface="Calibri" panose="020F0502020204030204" pitchFamily="34" charset="0"/>
              </a:rPr>
              <a:t>Para determinar o teto, a agência utiliza dois índices: </a:t>
            </a:r>
          </a:p>
          <a:p>
            <a:pPr marL="971369" lvl="1" indent="-285750">
              <a:lnSpc>
                <a:spcPct val="150000"/>
              </a:lnSpc>
              <a:buFont typeface="Arial" panose="020B0604020202020204" pitchFamily="34" charset="0"/>
              <a:buChar char="•"/>
            </a:pPr>
            <a:r>
              <a:rPr lang="pt-BR" sz="2000" dirty="0">
                <a:solidFill>
                  <a:schemeClr val="tx1">
                    <a:lumMod val="65000"/>
                    <a:lumOff val="35000"/>
                  </a:schemeClr>
                </a:solidFill>
                <a:latin typeface="Calibri" panose="020F0502020204030204" pitchFamily="34" charset="0"/>
                <a:cs typeface="Calibri" panose="020F0502020204030204" pitchFamily="34" charset="0"/>
              </a:rPr>
              <a:t>VCMH (Variação dos Custos Médico-Hospitalares) com peso de 80%</a:t>
            </a:r>
          </a:p>
          <a:p>
            <a:pPr marL="971369" lvl="1" indent="-285750">
              <a:lnSpc>
                <a:spcPct val="150000"/>
              </a:lnSpc>
              <a:buFont typeface="Arial" panose="020B0604020202020204" pitchFamily="34" charset="0"/>
              <a:buChar char="•"/>
            </a:pPr>
            <a:r>
              <a:rPr lang="pt-BR" sz="2000" dirty="0">
                <a:solidFill>
                  <a:schemeClr val="tx1">
                    <a:lumMod val="65000"/>
                    <a:lumOff val="35000"/>
                  </a:schemeClr>
                </a:solidFill>
                <a:latin typeface="Calibri" panose="020F0502020204030204" pitchFamily="34" charset="0"/>
                <a:cs typeface="Calibri" panose="020F0502020204030204" pitchFamily="34" charset="0"/>
              </a:rPr>
              <a:t>IPCA (Índice de Preços ao Consumidor Amplo) com peso de 20%</a:t>
            </a:r>
          </a:p>
        </p:txBody>
      </p:sp>
      <p:sp>
        <p:nvSpPr>
          <p:cNvPr id="4" name="CaixaDeTexto 3">
            <a:extLst>
              <a:ext uri="{FF2B5EF4-FFF2-40B4-BE49-F238E27FC236}">
                <a16:creationId xmlns:a16="http://schemas.microsoft.com/office/drawing/2014/main" id="{410C775E-7850-64A8-0E92-A0684548F379}"/>
              </a:ext>
            </a:extLst>
          </p:cNvPr>
          <p:cNvSpPr txBox="1"/>
          <p:nvPr/>
        </p:nvSpPr>
        <p:spPr>
          <a:xfrm>
            <a:off x="3023320" y="4020050"/>
            <a:ext cx="8272209" cy="50783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b="1" i="1" dirty="0">
                <a:solidFill>
                  <a:schemeClr val="bg1"/>
                </a:solidFill>
              </a:rPr>
              <a:t>% de Reajuste = VCMH </a:t>
            </a:r>
            <a:r>
              <a:rPr lang="pt-BR" b="1" i="1" dirty="0" err="1">
                <a:solidFill>
                  <a:schemeClr val="bg1"/>
                </a:solidFill>
              </a:rPr>
              <a:t>x</a:t>
            </a:r>
            <a:r>
              <a:rPr lang="pt-BR" b="1" i="1" dirty="0">
                <a:solidFill>
                  <a:schemeClr val="bg1"/>
                </a:solidFill>
              </a:rPr>
              <a:t> 80% + IPCA </a:t>
            </a:r>
            <a:r>
              <a:rPr lang="pt-BR" b="1" i="1" dirty="0" err="1">
                <a:solidFill>
                  <a:schemeClr val="bg1"/>
                </a:solidFill>
              </a:rPr>
              <a:t>x</a:t>
            </a:r>
            <a:r>
              <a:rPr lang="pt-BR" b="1" i="1" dirty="0">
                <a:solidFill>
                  <a:schemeClr val="bg1"/>
                </a:solidFill>
              </a:rPr>
              <a:t> 20%</a:t>
            </a:r>
          </a:p>
        </p:txBody>
      </p:sp>
      <p:sp>
        <p:nvSpPr>
          <p:cNvPr id="5" name="CaixaDeTexto 4">
            <a:extLst>
              <a:ext uri="{FF2B5EF4-FFF2-40B4-BE49-F238E27FC236}">
                <a16:creationId xmlns:a16="http://schemas.microsoft.com/office/drawing/2014/main" id="{5E8E26CD-B31E-695F-4753-8519B6C8ABA3}"/>
              </a:ext>
            </a:extLst>
          </p:cNvPr>
          <p:cNvSpPr txBox="1"/>
          <p:nvPr/>
        </p:nvSpPr>
        <p:spPr>
          <a:xfrm>
            <a:off x="3023321" y="1608073"/>
            <a:ext cx="2161169"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1. Reajuste Anual</a:t>
            </a:r>
          </a:p>
        </p:txBody>
      </p:sp>
      <p:sp>
        <p:nvSpPr>
          <p:cNvPr id="7" name="CaixaDeTexto 6">
            <a:extLst>
              <a:ext uri="{FF2B5EF4-FFF2-40B4-BE49-F238E27FC236}">
                <a16:creationId xmlns:a16="http://schemas.microsoft.com/office/drawing/2014/main" id="{C80E6F9F-7CB8-F3EB-FF60-9D52018EE348}"/>
              </a:ext>
            </a:extLst>
          </p:cNvPr>
          <p:cNvSpPr txBox="1"/>
          <p:nvPr/>
        </p:nvSpPr>
        <p:spPr>
          <a:xfrm>
            <a:off x="3023320" y="4822089"/>
            <a:ext cx="3257558"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2. Reajuste por Faixa Etária</a:t>
            </a:r>
          </a:p>
        </p:txBody>
      </p:sp>
      <p:sp>
        <p:nvSpPr>
          <p:cNvPr id="10" name="CaixaDeTexto 9">
            <a:extLst>
              <a:ext uri="{FF2B5EF4-FFF2-40B4-BE49-F238E27FC236}">
                <a16:creationId xmlns:a16="http://schemas.microsoft.com/office/drawing/2014/main" id="{02E66932-1D3F-59E8-7EF2-51AB6BED2DAE}"/>
              </a:ext>
            </a:extLst>
          </p:cNvPr>
          <p:cNvSpPr txBox="1"/>
          <p:nvPr/>
        </p:nvSpPr>
        <p:spPr>
          <a:xfrm>
            <a:off x="12560028" y="965296"/>
            <a:ext cx="5409301" cy="2462213"/>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pt-BR" sz="2200" b="0" i="1" dirty="0">
                <a:solidFill>
                  <a:schemeClr val="bg1"/>
                </a:solidFill>
                <a:effectLst/>
              </a:rPr>
              <a:t>O VCMH é calculado pela ANS, para planos individuais, com base na sinistralidade de todo o pool de clientes individuais e representa o percentual de variação das despesas assistenciais, tais como procedimentos médicos, consultas, exames, internações, entre outros</a:t>
            </a:r>
            <a:endParaRPr lang="pt-BR" sz="2200" i="1" dirty="0">
              <a:solidFill>
                <a:schemeClr val="bg1"/>
              </a:solidFill>
            </a:endParaRPr>
          </a:p>
        </p:txBody>
      </p:sp>
      <p:sp>
        <p:nvSpPr>
          <p:cNvPr id="12" name="CaixaDeTexto 11">
            <a:extLst>
              <a:ext uri="{FF2B5EF4-FFF2-40B4-BE49-F238E27FC236}">
                <a16:creationId xmlns:a16="http://schemas.microsoft.com/office/drawing/2014/main" id="{BC92FE97-BC01-6D04-AF22-DA719B43D815}"/>
              </a:ext>
            </a:extLst>
          </p:cNvPr>
          <p:cNvSpPr txBox="1"/>
          <p:nvPr/>
        </p:nvSpPr>
        <p:spPr>
          <a:xfrm>
            <a:off x="3023319" y="5355456"/>
            <a:ext cx="6978969" cy="2246769"/>
          </a:xfrm>
          <a:prstGeom prst="rect">
            <a:avLst/>
          </a:prstGeom>
          <a:noFill/>
        </p:spPr>
        <p:txBody>
          <a:bodyPr wrap="square">
            <a:spAutoFit/>
          </a:bodyPr>
          <a:lstStyle/>
          <a:p>
            <a:r>
              <a:rPr lang="pt-BR" sz="2000" dirty="0">
                <a:solidFill>
                  <a:schemeClr val="tx1">
                    <a:lumMod val="65000"/>
                    <a:lumOff val="35000"/>
                  </a:schemeClr>
                </a:solidFill>
                <a:latin typeface="Calibri" panose="020F0502020204030204" pitchFamily="34" charset="0"/>
                <a:cs typeface="Calibri" panose="020F0502020204030204" pitchFamily="34" charset="0"/>
              </a:rPr>
              <a:t>A Resolução Normativa (RN nº 63/2003), determina, que o valor fixado para a última faixa etária (59 anos ou mais) não pode ser superior a seis vezes o valor da primeira faixa (0 a 18)</a:t>
            </a:r>
          </a:p>
          <a:p>
            <a:endParaRPr lang="pt-BR" sz="2000" dirty="0">
              <a:solidFill>
                <a:schemeClr val="tx1">
                  <a:lumMod val="65000"/>
                  <a:lumOff val="35000"/>
                </a:schemeClr>
              </a:solidFill>
              <a:latin typeface="Calibri" panose="020F0502020204030204" pitchFamily="34" charset="0"/>
              <a:cs typeface="Calibri" panose="020F0502020204030204" pitchFamily="34" charset="0"/>
            </a:endParaRPr>
          </a:p>
          <a:p>
            <a:r>
              <a:rPr lang="pt-BR" sz="2000" dirty="0">
                <a:solidFill>
                  <a:schemeClr val="tx1">
                    <a:lumMod val="65000"/>
                    <a:lumOff val="35000"/>
                  </a:schemeClr>
                </a:solidFill>
                <a:latin typeface="Calibri" panose="020F0502020204030204" pitchFamily="34" charset="0"/>
                <a:cs typeface="Calibri" panose="020F0502020204030204" pitchFamily="34" charset="0"/>
              </a:rPr>
              <a:t>A Resolução determina, também, que a variação acumulada entre a sétima e a décima faixas não pode ser superior à variação acumulada entre a primeira e a sétima faixas</a:t>
            </a:r>
          </a:p>
        </p:txBody>
      </p:sp>
      <p:sp>
        <p:nvSpPr>
          <p:cNvPr id="14" name="CaixaDeTexto 13">
            <a:extLst>
              <a:ext uri="{FF2B5EF4-FFF2-40B4-BE49-F238E27FC236}">
                <a16:creationId xmlns:a16="http://schemas.microsoft.com/office/drawing/2014/main" id="{8ABB0663-CBDA-AD2A-EE06-BCB6845DD240}"/>
              </a:ext>
            </a:extLst>
          </p:cNvPr>
          <p:cNvSpPr txBox="1"/>
          <p:nvPr/>
        </p:nvSpPr>
        <p:spPr>
          <a:xfrm>
            <a:off x="1032781" y="6697839"/>
            <a:ext cx="1808777" cy="2862322"/>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0 a 18 anos</a:t>
            </a:r>
          </a:p>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19 a 23 anos</a:t>
            </a:r>
          </a:p>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24 a 28 anos</a:t>
            </a:r>
          </a:p>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29 a 33 anos</a:t>
            </a:r>
          </a:p>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34 a 38 anos</a:t>
            </a:r>
          </a:p>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39 a 43 anos</a:t>
            </a:r>
          </a:p>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44 a 48 anos</a:t>
            </a:r>
          </a:p>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49 a 53 anos</a:t>
            </a:r>
          </a:p>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54 a 58 anos</a:t>
            </a:r>
          </a:p>
          <a:p>
            <a:pPr algn="l">
              <a:buFont typeface="Arial" panose="020B0604020202020204" pitchFamily="34" charset="0"/>
              <a:buChar char="•"/>
            </a:pPr>
            <a:r>
              <a:rPr lang="pt-BR" sz="1800" dirty="0">
                <a:solidFill>
                  <a:schemeClr val="tx1"/>
                </a:solidFill>
                <a:latin typeface="Calibri" panose="020F0502020204030204" pitchFamily="34" charset="0"/>
                <a:cs typeface="Calibri" panose="020F0502020204030204" pitchFamily="34" charset="0"/>
              </a:rPr>
              <a:t>59 anos ou mais</a:t>
            </a:r>
          </a:p>
        </p:txBody>
      </p:sp>
      <p:sp>
        <p:nvSpPr>
          <p:cNvPr id="15" name="CaixaDeTexto 14">
            <a:extLst>
              <a:ext uri="{FF2B5EF4-FFF2-40B4-BE49-F238E27FC236}">
                <a16:creationId xmlns:a16="http://schemas.microsoft.com/office/drawing/2014/main" id="{CBE9D8E6-C2CF-69E7-E29E-A2041EC9C46E}"/>
              </a:ext>
            </a:extLst>
          </p:cNvPr>
          <p:cNvSpPr txBox="1"/>
          <p:nvPr/>
        </p:nvSpPr>
        <p:spPr>
          <a:xfrm>
            <a:off x="1032781" y="9668113"/>
            <a:ext cx="3566567" cy="276999"/>
          </a:xfrm>
          <a:prstGeom prst="rect">
            <a:avLst/>
          </a:prstGeom>
          <a:noFill/>
        </p:spPr>
        <p:txBody>
          <a:bodyPr wrap="square">
            <a:spAutoFit/>
          </a:bodyPr>
          <a:lstStyle/>
          <a:p>
            <a:r>
              <a:rPr lang="pt-BR" sz="1200" dirty="0">
                <a:solidFill>
                  <a:schemeClr val="tx1">
                    <a:lumMod val="65000"/>
                    <a:lumOff val="35000"/>
                  </a:schemeClr>
                </a:solidFill>
                <a:latin typeface="Calibri" panose="020F0502020204030204" pitchFamily="34" charset="0"/>
                <a:cs typeface="Calibri" panose="020F0502020204030204" pitchFamily="34" charset="0"/>
              </a:rPr>
              <a:t>Fonte: ANS, RN 63, 2003</a:t>
            </a:r>
          </a:p>
        </p:txBody>
      </p:sp>
      <p:sp>
        <p:nvSpPr>
          <p:cNvPr id="2" name="Retângulo 1">
            <a:hlinkClick r:id="rId2"/>
            <a:extLst>
              <a:ext uri="{FF2B5EF4-FFF2-40B4-BE49-F238E27FC236}">
                <a16:creationId xmlns:a16="http://schemas.microsoft.com/office/drawing/2014/main" id="{DDC55904-1B15-202A-3356-B5FAAAA0EBB8}"/>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8" name="Imagem 7" descr="Diagrama&#10;&#10;Descrição gerada automaticamente">
            <a:extLst>
              <a:ext uri="{FF2B5EF4-FFF2-40B4-BE49-F238E27FC236}">
                <a16:creationId xmlns:a16="http://schemas.microsoft.com/office/drawing/2014/main" id="{60086197-C580-09AA-A50A-CEC3A19D9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2289" y="5355456"/>
            <a:ext cx="7776864" cy="3833873"/>
          </a:xfrm>
          <a:prstGeom prst="rect">
            <a:avLst/>
          </a:prstGeom>
        </p:spPr>
      </p:pic>
    </p:spTree>
    <p:extLst>
      <p:ext uri="{BB962C8B-B14F-4D97-AF65-F5344CB8AC3E}">
        <p14:creationId xmlns:p14="http://schemas.microsoft.com/office/powerpoint/2010/main" val="7439257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CA9228B-4B2B-4943-9B12-AE9DDC3701E1}"/>
              </a:ext>
            </a:extLst>
          </p:cNvPr>
          <p:cNvSpPr txBox="1"/>
          <p:nvPr/>
        </p:nvSpPr>
        <p:spPr>
          <a:xfrm>
            <a:off x="2663280" y="318965"/>
            <a:ext cx="1963999" cy="646331"/>
          </a:xfrm>
          <a:prstGeom prst="rect">
            <a:avLst/>
          </a:prstGeom>
          <a:noFill/>
        </p:spPr>
        <p:txBody>
          <a:bodyPr wrap="none" rtlCol="0">
            <a:spAutoFit/>
          </a:bodyPr>
          <a:lstStyle/>
          <a:p>
            <a:r>
              <a:rPr lang="pt-BR" sz="3600" dirty="0">
                <a:solidFill>
                  <a:srgbClr val="003E7E"/>
                </a:solidFill>
                <a:latin typeface="Calibri" panose="020F0502020204030204" pitchFamily="34" charset="0"/>
                <a:cs typeface="Calibri" panose="020F0502020204030204" pitchFamily="34" charset="0"/>
              </a:rPr>
              <a:t>Reajustes</a:t>
            </a:r>
          </a:p>
        </p:txBody>
      </p:sp>
      <p:sp>
        <p:nvSpPr>
          <p:cNvPr id="9" name="CaixaDeTexto 8">
            <a:extLst>
              <a:ext uri="{FF2B5EF4-FFF2-40B4-BE49-F238E27FC236}">
                <a16:creationId xmlns:a16="http://schemas.microsoft.com/office/drawing/2014/main" id="{5EB812EB-FDBC-C749-BC72-C8D030F90B9B}"/>
              </a:ext>
            </a:extLst>
          </p:cNvPr>
          <p:cNvSpPr txBox="1"/>
          <p:nvPr/>
        </p:nvSpPr>
        <p:spPr>
          <a:xfrm>
            <a:off x="2681900" y="965296"/>
            <a:ext cx="5392502" cy="430887"/>
          </a:xfrm>
          <a:prstGeom prst="rect">
            <a:avLst/>
          </a:prstGeom>
          <a:noFill/>
        </p:spPr>
        <p:txBody>
          <a:bodyPr wrap="none" rtlCol="0">
            <a:spAutoFit/>
          </a:bodyPr>
          <a:lstStyle/>
          <a:p>
            <a:r>
              <a:rPr lang="pt-BR" sz="2200" dirty="0">
                <a:solidFill>
                  <a:srgbClr val="003E7E"/>
                </a:solidFill>
                <a:latin typeface="Calibri" panose="020F0502020204030204" pitchFamily="34" charset="0"/>
                <a:cs typeface="Calibri" panose="020F0502020204030204" pitchFamily="34" charset="0"/>
              </a:rPr>
              <a:t>Lógica do reajuste ao longo do ano contratual</a:t>
            </a:r>
          </a:p>
        </p:txBody>
      </p:sp>
      <p:pic>
        <p:nvPicPr>
          <p:cNvPr id="4098" name="Picture 2" descr="Por que os reajustes dos planos de saúde estão muito altos?">
            <a:extLst>
              <a:ext uri="{FF2B5EF4-FFF2-40B4-BE49-F238E27FC236}">
                <a16:creationId xmlns:a16="http://schemas.microsoft.com/office/drawing/2014/main" id="{6569451A-111B-6535-BD11-3A34E96B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296" y="6212922"/>
            <a:ext cx="5256584" cy="35043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juste da ANS cobrado na mensalidade — Foto: g1">
            <a:extLst>
              <a:ext uri="{FF2B5EF4-FFF2-40B4-BE49-F238E27FC236}">
                <a16:creationId xmlns:a16="http://schemas.microsoft.com/office/drawing/2014/main" id="{D001568F-8A88-FB75-9E39-C2F1DDD89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032" y="807554"/>
            <a:ext cx="4896544" cy="8970769"/>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hlinkClick r:id="rId4"/>
            <a:extLst>
              <a:ext uri="{FF2B5EF4-FFF2-40B4-BE49-F238E27FC236}">
                <a16:creationId xmlns:a16="http://schemas.microsoft.com/office/drawing/2014/main" id="{6A409949-4401-9EA0-BAEE-062E50B47420}"/>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Tree>
    <p:extLst>
      <p:ext uri="{BB962C8B-B14F-4D97-AF65-F5344CB8AC3E}">
        <p14:creationId xmlns:p14="http://schemas.microsoft.com/office/powerpoint/2010/main" val="9833673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971800" y="298860"/>
            <a:ext cx="40224078" cy="3840480"/>
          </a:xfrm>
          <a:noFill/>
        </p:spPr>
        <p:txBody>
          <a:bodyPr wrap="non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Números da Saúde – Setor Privado </a:t>
            </a:r>
          </a:p>
        </p:txBody>
      </p:sp>
      <p:sp>
        <p:nvSpPr>
          <p:cNvPr id="2" name="Slide Number Placeholder 1"/>
          <p:cNvSpPr>
            <a:spLocks noGrp="1"/>
          </p:cNvSpPr>
          <p:nvPr>
            <p:ph type="sldNum" sz="quarter" idx="11"/>
          </p:nvPr>
        </p:nvSpPr>
        <p:spPr/>
        <p:txBody>
          <a:bodyPr/>
          <a:lstStyle/>
          <a:p>
            <a:fld id="{4742C976-6EE8-B648-A487-D4CF3EDC6FA3}" type="slidenum">
              <a:rPr lang="pt-BR" smtClean="0"/>
              <a:pPr/>
              <a:t>94</a:t>
            </a:fld>
            <a:endParaRPr lang="pt-BR"/>
          </a:p>
        </p:txBody>
      </p:sp>
      <p:sp>
        <p:nvSpPr>
          <p:cNvPr id="3" name="CaixaDeTexto 2">
            <a:extLst>
              <a:ext uri="{FF2B5EF4-FFF2-40B4-BE49-F238E27FC236}">
                <a16:creationId xmlns:a16="http://schemas.microsoft.com/office/drawing/2014/main" id="{CC63647F-47FD-9DCC-EB96-298B83381C43}"/>
              </a:ext>
            </a:extLst>
          </p:cNvPr>
          <p:cNvSpPr txBox="1"/>
          <p:nvPr/>
        </p:nvSpPr>
        <p:spPr>
          <a:xfrm>
            <a:off x="5035980" y="9520926"/>
            <a:ext cx="3633431" cy="276999"/>
          </a:xfrm>
          <a:prstGeom prst="rect">
            <a:avLst/>
          </a:prstGeom>
          <a:noFill/>
        </p:spPr>
        <p:txBody>
          <a:bodyPr wrap="none" rtlCol="0">
            <a:spAutoFit/>
          </a:bodyPr>
          <a:lstStyle/>
          <a:p>
            <a:pPr algn="ctr"/>
            <a:r>
              <a:rPr lang="pt-BR" sz="1200" i="1" dirty="0">
                <a:solidFill>
                  <a:schemeClr val="tx1">
                    <a:lumMod val="50000"/>
                    <a:lumOff val="50000"/>
                  </a:schemeClr>
                </a:solidFill>
                <a:latin typeface="Calibri" panose="020F0502020204030204" pitchFamily="34" charset="0"/>
                <a:cs typeface="Calibri" panose="020F0502020204030204" pitchFamily="34" charset="0"/>
              </a:rPr>
              <a:t>Fonte: Valor Econômico, Beth </a:t>
            </a:r>
            <a:r>
              <a:rPr lang="pt-BR" sz="1200" i="1" dirty="0" err="1">
                <a:solidFill>
                  <a:schemeClr val="tx1">
                    <a:lumMod val="50000"/>
                    <a:lumOff val="50000"/>
                  </a:schemeClr>
                </a:solidFill>
                <a:latin typeface="Calibri" panose="020F0502020204030204" pitchFamily="34" charset="0"/>
                <a:cs typeface="Calibri" panose="020F0502020204030204" pitchFamily="34" charset="0"/>
              </a:rPr>
              <a:t>Koike</a:t>
            </a:r>
            <a:r>
              <a:rPr lang="pt-BR" sz="1200" i="1" dirty="0">
                <a:solidFill>
                  <a:schemeClr val="tx1">
                    <a:lumMod val="50000"/>
                    <a:lumOff val="50000"/>
                  </a:schemeClr>
                </a:solidFill>
                <a:latin typeface="Calibri" panose="020F0502020204030204" pitchFamily="34" charset="0"/>
                <a:cs typeface="Calibri" panose="020F0502020204030204" pitchFamily="34" charset="0"/>
              </a:rPr>
              <a:t> 15 de abril de 2024</a:t>
            </a:r>
          </a:p>
        </p:txBody>
      </p:sp>
      <p:sp>
        <p:nvSpPr>
          <p:cNvPr id="4" name="Retângulo 3">
            <a:hlinkClick r:id="rId2"/>
            <a:extLst>
              <a:ext uri="{FF2B5EF4-FFF2-40B4-BE49-F238E27FC236}">
                <a16:creationId xmlns:a16="http://schemas.microsoft.com/office/drawing/2014/main" id="{3DD54B4A-E5F6-DCCF-1395-EE13ADB21F1C}"/>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pic>
        <p:nvPicPr>
          <p:cNvPr id="9" name="Imagem 8" descr="Jornal com texto preto sobre fundo branco&#10;&#10;Descrição gerada automaticamente com confiança baixa">
            <a:extLst>
              <a:ext uri="{FF2B5EF4-FFF2-40B4-BE49-F238E27FC236}">
                <a16:creationId xmlns:a16="http://schemas.microsoft.com/office/drawing/2014/main" id="{B773F378-62F1-BBAC-BBC3-E7736F652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072" y="1097077"/>
            <a:ext cx="7376856" cy="8352928"/>
          </a:xfrm>
          <a:prstGeom prst="rect">
            <a:avLst/>
          </a:prstGeom>
        </p:spPr>
      </p:pic>
    </p:spTree>
    <p:extLst>
      <p:ext uri="{BB962C8B-B14F-4D97-AF65-F5344CB8AC3E}">
        <p14:creationId xmlns:p14="http://schemas.microsoft.com/office/powerpoint/2010/main" val="1641520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3263-9440-9D25-12FD-C91BE60E862F}"/>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65CE8F64-98AC-684F-2F14-7CD66931128C}"/>
              </a:ext>
            </a:extLst>
          </p:cNvPr>
          <p:cNvSpPr>
            <a:spLocks noGrp="1"/>
          </p:cNvSpPr>
          <p:nvPr>
            <p:ph type="title"/>
          </p:nvPr>
        </p:nvSpPr>
        <p:spPr>
          <a:xfrm>
            <a:off x="2987316" y="282962"/>
            <a:ext cx="7020780" cy="3840480"/>
          </a:xfrm>
          <a:noFill/>
        </p:spPr>
        <p:txBody>
          <a:bodyPr wrap="square" rtlCol="0">
            <a:spAutoFit/>
          </a:bodyPr>
          <a:lstStyle/>
          <a:p>
            <a:pPr algn="l"/>
            <a:r>
              <a:rPr lang="pt-BR" sz="3600" dirty="0">
                <a:solidFill>
                  <a:srgbClr val="003E7E"/>
                </a:solidFill>
                <a:latin typeface="Calibri" panose="020F0502020204030204" pitchFamily="34" charset="0"/>
                <a:ea typeface="+mn-ea"/>
                <a:cs typeface="Calibri" panose="020F0502020204030204" pitchFamily="34" charset="0"/>
              </a:rPr>
              <a:t>Agressores dos Sistemas de Saúde</a:t>
            </a:r>
          </a:p>
        </p:txBody>
      </p:sp>
      <p:sp>
        <p:nvSpPr>
          <p:cNvPr id="2" name="Retângulo 1">
            <a:hlinkClick r:id="rId3"/>
            <a:extLst>
              <a:ext uri="{FF2B5EF4-FFF2-40B4-BE49-F238E27FC236}">
                <a16:creationId xmlns:a16="http://schemas.microsoft.com/office/drawing/2014/main" id="{FED2D15A-4B85-69CB-1487-E9CCD66B0D1B}"/>
              </a:ext>
            </a:extLst>
          </p:cNvPr>
          <p:cNvSpPr/>
          <p:nvPr/>
        </p:nvSpPr>
        <p:spPr>
          <a:xfrm>
            <a:off x="13141799" y="9905034"/>
            <a:ext cx="2047355" cy="246221"/>
          </a:xfrm>
          <a:prstGeom prst="rect">
            <a:avLst/>
          </a:prstGeom>
          <a:noFill/>
        </p:spPr>
        <p:txBody>
          <a:bodyPr wrap="none" lIns="91440" tIns="45720" rIns="91440" bIns="45720">
            <a:spAutoFit/>
          </a:bodyPr>
          <a:lstStyle/>
          <a:p>
            <a:pPr algn="ctr"/>
            <a:r>
              <a:rPr lang="pt-BR" sz="1000" b="1" i="1" dirty="0">
                <a:ln w="0"/>
                <a:solidFill>
                  <a:srgbClr val="002060">
                    <a:alpha val="58733"/>
                  </a:srgbClr>
                </a:solidFill>
                <a:latin typeface="Verdana" panose="020B0604030504040204" pitchFamily="34" charset="0"/>
                <a:ea typeface="Verdana" panose="020B0604030504040204" pitchFamily="34" charset="0"/>
                <a:cs typeface="Verdana" panose="020B0604030504040204" pitchFamily="34" charset="0"/>
              </a:rPr>
              <a:t>Prof. Fernando Fernandes</a:t>
            </a:r>
          </a:p>
        </p:txBody>
      </p:sp>
      <p:sp>
        <p:nvSpPr>
          <p:cNvPr id="3" name="Retângulo Arredondado 2">
            <a:extLst>
              <a:ext uri="{FF2B5EF4-FFF2-40B4-BE49-F238E27FC236}">
                <a16:creationId xmlns:a16="http://schemas.microsoft.com/office/drawing/2014/main" id="{3B9CFB1F-A51D-F17E-2F85-7C9E6AF9A30F}"/>
              </a:ext>
            </a:extLst>
          </p:cNvPr>
          <p:cNvSpPr/>
          <p:nvPr/>
        </p:nvSpPr>
        <p:spPr>
          <a:xfrm>
            <a:off x="1346882" y="1399084"/>
            <a:ext cx="4030199" cy="64807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000" i="1" dirty="0"/>
              <a:t>Envelhecimento da População</a:t>
            </a:r>
          </a:p>
        </p:txBody>
      </p:sp>
      <p:sp>
        <p:nvSpPr>
          <p:cNvPr id="4" name="Retângulo Arredondado 3">
            <a:extLst>
              <a:ext uri="{FF2B5EF4-FFF2-40B4-BE49-F238E27FC236}">
                <a16:creationId xmlns:a16="http://schemas.microsoft.com/office/drawing/2014/main" id="{68947C0E-0953-6A0F-B4CB-A48EBAFE4F94}"/>
              </a:ext>
            </a:extLst>
          </p:cNvPr>
          <p:cNvSpPr/>
          <p:nvPr/>
        </p:nvSpPr>
        <p:spPr>
          <a:xfrm>
            <a:off x="1330694" y="2119164"/>
            <a:ext cx="4030199" cy="64807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000" i="1" dirty="0"/>
              <a:t>Doenças Crônico-Degenerativas</a:t>
            </a:r>
          </a:p>
        </p:txBody>
      </p:sp>
      <p:sp>
        <p:nvSpPr>
          <p:cNvPr id="5" name="Retângulo Arredondado 4">
            <a:extLst>
              <a:ext uri="{FF2B5EF4-FFF2-40B4-BE49-F238E27FC236}">
                <a16:creationId xmlns:a16="http://schemas.microsoft.com/office/drawing/2014/main" id="{4B402759-5E74-5AFF-CE83-406BDDBBF22D}"/>
              </a:ext>
            </a:extLst>
          </p:cNvPr>
          <p:cNvSpPr/>
          <p:nvPr/>
        </p:nvSpPr>
        <p:spPr>
          <a:xfrm>
            <a:off x="1330694" y="3559324"/>
            <a:ext cx="4030199" cy="64807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000" i="1" dirty="0"/>
              <a:t>Determinantes Sociais de Saúde (DSS)</a:t>
            </a:r>
          </a:p>
        </p:txBody>
      </p:sp>
      <p:sp>
        <p:nvSpPr>
          <p:cNvPr id="7" name="Retângulo Arredondado 6">
            <a:extLst>
              <a:ext uri="{FF2B5EF4-FFF2-40B4-BE49-F238E27FC236}">
                <a16:creationId xmlns:a16="http://schemas.microsoft.com/office/drawing/2014/main" id="{46423905-C350-CE7A-6785-226AF68C5FFC}"/>
              </a:ext>
            </a:extLst>
          </p:cNvPr>
          <p:cNvSpPr/>
          <p:nvPr/>
        </p:nvSpPr>
        <p:spPr>
          <a:xfrm>
            <a:off x="1314506" y="6079604"/>
            <a:ext cx="4030199" cy="99517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200" b="1" i="1" dirty="0"/>
              <a:t>Aumento da </a:t>
            </a:r>
          </a:p>
          <a:p>
            <a:pPr algn="ctr"/>
            <a:r>
              <a:rPr lang="pt-BR" sz="2200" b="1" i="1" dirty="0"/>
              <a:t>Sinistralidade</a:t>
            </a:r>
          </a:p>
        </p:txBody>
      </p:sp>
      <p:sp>
        <p:nvSpPr>
          <p:cNvPr id="9" name="Retângulo Arredondado 8">
            <a:extLst>
              <a:ext uri="{FF2B5EF4-FFF2-40B4-BE49-F238E27FC236}">
                <a16:creationId xmlns:a16="http://schemas.microsoft.com/office/drawing/2014/main" id="{6F6255C4-3D1E-0E7C-5961-82FC0A21F490}"/>
              </a:ext>
            </a:extLst>
          </p:cNvPr>
          <p:cNvSpPr/>
          <p:nvPr/>
        </p:nvSpPr>
        <p:spPr>
          <a:xfrm>
            <a:off x="1346882" y="2839244"/>
            <a:ext cx="4030199" cy="64807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000" i="1" dirty="0"/>
              <a:t>Estilo de Vida Não Saudável</a:t>
            </a:r>
          </a:p>
        </p:txBody>
      </p:sp>
      <p:sp>
        <p:nvSpPr>
          <p:cNvPr id="10" name="Retângulo Arredondado 9">
            <a:extLst>
              <a:ext uri="{FF2B5EF4-FFF2-40B4-BE49-F238E27FC236}">
                <a16:creationId xmlns:a16="http://schemas.microsoft.com/office/drawing/2014/main" id="{2EFE6F1C-0DF4-3077-4AA0-059427A5C105}"/>
              </a:ext>
            </a:extLst>
          </p:cNvPr>
          <p:cNvSpPr/>
          <p:nvPr/>
        </p:nvSpPr>
        <p:spPr>
          <a:xfrm>
            <a:off x="7123710" y="1399084"/>
            <a:ext cx="4030199" cy="6480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i="1" dirty="0" err="1"/>
              <a:t>Fee</a:t>
            </a:r>
            <a:r>
              <a:rPr lang="pt-BR" sz="2000" i="1" dirty="0"/>
              <a:t> For Service (FFS)</a:t>
            </a:r>
          </a:p>
        </p:txBody>
      </p:sp>
      <p:sp>
        <p:nvSpPr>
          <p:cNvPr id="11" name="Retângulo Arredondado 10">
            <a:extLst>
              <a:ext uri="{FF2B5EF4-FFF2-40B4-BE49-F238E27FC236}">
                <a16:creationId xmlns:a16="http://schemas.microsoft.com/office/drawing/2014/main" id="{9073A304-E0A5-F8EA-0F78-3690314415DB}"/>
              </a:ext>
            </a:extLst>
          </p:cNvPr>
          <p:cNvSpPr/>
          <p:nvPr/>
        </p:nvSpPr>
        <p:spPr>
          <a:xfrm>
            <a:off x="7107522" y="2119164"/>
            <a:ext cx="4030199" cy="6480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i="1" dirty="0"/>
              <a:t>Acesso Facilitado </a:t>
            </a:r>
          </a:p>
          <a:p>
            <a:pPr algn="ctr"/>
            <a:r>
              <a:rPr lang="pt-BR" sz="2000" i="1" dirty="0"/>
              <a:t>(Muitos </a:t>
            </a:r>
            <a:r>
              <a:rPr lang="pt-BR" sz="2000" i="1" dirty="0" err="1"/>
              <a:t>Pestadores</a:t>
            </a:r>
            <a:r>
              <a:rPr lang="pt-BR" sz="2000" i="1" dirty="0"/>
              <a:t>)</a:t>
            </a:r>
          </a:p>
        </p:txBody>
      </p:sp>
      <p:sp>
        <p:nvSpPr>
          <p:cNvPr id="12" name="Retângulo Arredondado 11">
            <a:extLst>
              <a:ext uri="{FF2B5EF4-FFF2-40B4-BE49-F238E27FC236}">
                <a16:creationId xmlns:a16="http://schemas.microsoft.com/office/drawing/2014/main" id="{D7F77933-804C-9448-FB39-4C0FA0305AFE}"/>
              </a:ext>
            </a:extLst>
          </p:cNvPr>
          <p:cNvSpPr/>
          <p:nvPr/>
        </p:nvSpPr>
        <p:spPr>
          <a:xfrm>
            <a:off x="7107522" y="3559324"/>
            <a:ext cx="4030199" cy="6480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i="1" dirty="0"/>
              <a:t>Força do Maior</a:t>
            </a:r>
          </a:p>
        </p:txBody>
      </p:sp>
      <p:sp>
        <p:nvSpPr>
          <p:cNvPr id="13" name="Retângulo Arredondado 12">
            <a:extLst>
              <a:ext uri="{FF2B5EF4-FFF2-40B4-BE49-F238E27FC236}">
                <a16:creationId xmlns:a16="http://schemas.microsoft.com/office/drawing/2014/main" id="{1652E022-5A31-7AA2-B005-9B02598862B2}"/>
              </a:ext>
            </a:extLst>
          </p:cNvPr>
          <p:cNvSpPr/>
          <p:nvPr/>
        </p:nvSpPr>
        <p:spPr>
          <a:xfrm>
            <a:off x="7091334" y="6079604"/>
            <a:ext cx="4030199" cy="99517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200" b="1" i="1" dirty="0"/>
              <a:t>Desconfiança Generalizada</a:t>
            </a:r>
          </a:p>
        </p:txBody>
      </p:sp>
      <p:sp>
        <p:nvSpPr>
          <p:cNvPr id="16" name="Retângulo Arredondado 15">
            <a:extLst>
              <a:ext uri="{FF2B5EF4-FFF2-40B4-BE49-F238E27FC236}">
                <a16:creationId xmlns:a16="http://schemas.microsoft.com/office/drawing/2014/main" id="{28A45E1D-B591-06D3-9A58-0BE272BFF69D}"/>
              </a:ext>
            </a:extLst>
          </p:cNvPr>
          <p:cNvSpPr/>
          <p:nvPr/>
        </p:nvSpPr>
        <p:spPr>
          <a:xfrm>
            <a:off x="7123710" y="2839244"/>
            <a:ext cx="4030199" cy="6480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i="1" dirty="0"/>
              <a:t>Competição de Mercado</a:t>
            </a:r>
          </a:p>
        </p:txBody>
      </p:sp>
      <p:sp>
        <p:nvSpPr>
          <p:cNvPr id="17" name="Retângulo Arredondado 16">
            <a:extLst>
              <a:ext uri="{FF2B5EF4-FFF2-40B4-BE49-F238E27FC236}">
                <a16:creationId xmlns:a16="http://schemas.microsoft.com/office/drawing/2014/main" id="{0BB77AE1-EF04-1172-07E7-E40A25DC4E6B}"/>
              </a:ext>
            </a:extLst>
          </p:cNvPr>
          <p:cNvSpPr/>
          <p:nvPr/>
        </p:nvSpPr>
        <p:spPr>
          <a:xfrm>
            <a:off x="12900538" y="1399084"/>
            <a:ext cx="4030199"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i="1" dirty="0"/>
              <a:t>Má Prática Médica</a:t>
            </a:r>
          </a:p>
        </p:txBody>
      </p:sp>
      <p:sp>
        <p:nvSpPr>
          <p:cNvPr id="18" name="Retângulo Arredondado 17">
            <a:extLst>
              <a:ext uri="{FF2B5EF4-FFF2-40B4-BE49-F238E27FC236}">
                <a16:creationId xmlns:a16="http://schemas.microsoft.com/office/drawing/2014/main" id="{6052E53E-3DDD-01EF-B34C-88EDA5376F44}"/>
              </a:ext>
            </a:extLst>
          </p:cNvPr>
          <p:cNvSpPr/>
          <p:nvPr/>
        </p:nvSpPr>
        <p:spPr>
          <a:xfrm>
            <a:off x="12884350" y="2119164"/>
            <a:ext cx="4030199"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i="1" dirty="0"/>
              <a:t>Fraudes em Reembolsos</a:t>
            </a:r>
          </a:p>
        </p:txBody>
      </p:sp>
      <p:sp>
        <p:nvSpPr>
          <p:cNvPr id="19" name="Retângulo Arredondado 18">
            <a:extLst>
              <a:ext uri="{FF2B5EF4-FFF2-40B4-BE49-F238E27FC236}">
                <a16:creationId xmlns:a16="http://schemas.microsoft.com/office/drawing/2014/main" id="{4094CCFA-C4E6-9A35-F0B1-8B1ECEF0D3EA}"/>
              </a:ext>
            </a:extLst>
          </p:cNvPr>
          <p:cNvSpPr/>
          <p:nvPr/>
        </p:nvSpPr>
        <p:spPr>
          <a:xfrm>
            <a:off x="12884350" y="3559324"/>
            <a:ext cx="4030199"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i="1" dirty="0"/>
              <a:t>Moral </a:t>
            </a:r>
            <a:r>
              <a:rPr lang="pt-BR" sz="2000" i="1" dirty="0" err="1"/>
              <a:t>Hazard</a:t>
            </a:r>
            <a:r>
              <a:rPr lang="pt-BR" sz="2000" i="1" dirty="0"/>
              <a:t> </a:t>
            </a:r>
          </a:p>
          <a:p>
            <a:pPr algn="ctr"/>
            <a:r>
              <a:rPr lang="pt-BR" sz="2000" i="1" dirty="0"/>
              <a:t>(Cultura do Beneficiário)</a:t>
            </a:r>
          </a:p>
        </p:txBody>
      </p:sp>
      <p:sp>
        <p:nvSpPr>
          <p:cNvPr id="20" name="Retângulo Arredondado 19">
            <a:extLst>
              <a:ext uri="{FF2B5EF4-FFF2-40B4-BE49-F238E27FC236}">
                <a16:creationId xmlns:a16="http://schemas.microsoft.com/office/drawing/2014/main" id="{393E77D4-96E8-F253-4488-DF63B3DB6F85}"/>
              </a:ext>
            </a:extLst>
          </p:cNvPr>
          <p:cNvSpPr/>
          <p:nvPr/>
        </p:nvSpPr>
        <p:spPr>
          <a:xfrm>
            <a:off x="12868162" y="6079604"/>
            <a:ext cx="4030199" cy="99517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200" b="1" i="1" dirty="0"/>
              <a:t>Judicialização</a:t>
            </a:r>
          </a:p>
        </p:txBody>
      </p:sp>
      <p:sp>
        <p:nvSpPr>
          <p:cNvPr id="21" name="Retângulo Arredondado 20">
            <a:extLst>
              <a:ext uri="{FF2B5EF4-FFF2-40B4-BE49-F238E27FC236}">
                <a16:creationId xmlns:a16="http://schemas.microsoft.com/office/drawing/2014/main" id="{138BAE8F-C79A-F581-8DF4-5171766EE9BC}"/>
              </a:ext>
            </a:extLst>
          </p:cNvPr>
          <p:cNvSpPr/>
          <p:nvPr/>
        </p:nvSpPr>
        <p:spPr>
          <a:xfrm>
            <a:off x="12900538" y="2839244"/>
            <a:ext cx="4030199"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i="1" dirty="0"/>
              <a:t>Conflitos de Interesse</a:t>
            </a:r>
          </a:p>
        </p:txBody>
      </p:sp>
      <p:sp>
        <p:nvSpPr>
          <p:cNvPr id="22" name="Retângulo Arredondado 21">
            <a:extLst>
              <a:ext uri="{FF2B5EF4-FFF2-40B4-BE49-F238E27FC236}">
                <a16:creationId xmlns:a16="http://schemas.microsoft.com/office/drawing/2014/main" id="{749E0CDD-1B3F-2B84-8B3A-FD9C04050FDD}"/>
              </a:ext>
            </a:extLst>
          </p:cNvPr>
          <p:cNvSpPr/>
          <p:nvPr/>
        </p:nvSpPr>
        <p:spPr>
          <a:xfrm>
            <a:off x="1326553" y="4279404"/>
            <a:ext cx="4030199" cy="64807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000" i="1" dirty="0"/>
              <a:t>Incorporação de Novas Tecnologias de Saúde</a:t>
            </a:r>
          </a:p>
        </p:txBody>
      </p:sp>
      <p:sp>
        <p:nvSpPr>
          <p:cNvPr id="23" name="Retângulo Arredondado 22">
            <a:extLst>
              <a:ext uri="{FF2B5EF4-FFF2-40B4-BE49-F238E27FC236}">
                <a16:creationId xmlns:a16="http://schemas.microsoft.com/office/drawing/2014/main" id="{4681DF82-C1BB-DE26-4677-16304370D51B}"/>
              </a:ext>
            </a:extLst>
          </p:cNvPr>
          <p:cNvSpPr/>
          <p:nvPr/>
        </p:nvSpPr>
        <p:spPr>
          <a:xfrm>
            <a:off x="7103381" y="4279404"/>
            <a:ext cx="4030199" cy="6480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i="1" dirty="0"/>
              <a:t>Consolidação do Setor </a:t>
            </a:r>
          </a:p>
        </p:txBody>
      </p:sp>
      <p:sp>
        <p:nvSpPr>
          <p:cNvPr id="24" name="Retângulo Arredondado 23">
            <a:extLst>
              <a:ext uri="{FF2B5EF4-FFF2-40B4-BE49-F238E27FC236}">
                <a16:creationId xmlns:a16="http://schemas.microsoft.com/office/drawing/2014/main" id="{F281B891-EFBB-91FD-814F-B69BA0436D86}"/>
              </a:ext>
            </a:extLst>
          </p:cNvPr>
          <p:cNvSpPr/>
          <p:nvPr/>
        </p:nvSpPr>
        <p:spPr>
          <a:xfrm>
            <a:off x="12880209" y="4279404"/>
            <a:ext cx="4030199"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i="1" dirty="0"/>
              <a:t>Desenho dos Sistemas de Saúde</a:t>
            </a:r>
          </a:p>
        </p:txBody>
      </p:sp>
      <p:sp>
        <p:nvSpPr>
          <p:cNvPr id="25" name="Retângulo Arredondado 24">
            <a:extLst>
              <a:ext uri="{FF2B5EF4-FFF2-40B4-BE49-F238E27FC236}">
                <a16:creationId xmlns:a16="http://schemas.microsoft.com/office/drawing/2014/main" id="{C0309B82-D03A-AB27-15FA-D26B9B318304}"/>
              </a:ext>
            </a:extLst>
          </p:cNvPr>
          <p:cNvSpPr/>
          <p:nvPr/>
        </p:nvSpPr>
        <p:spPr>
          <a:xfrm>
            <a:off x="1322688" y="4999484"/>
            <a:ext cx="4030199" cy="64807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000" i="1" dirty="0"/>
              <a:t>Hiper Especialização Profissional</a:t>
            </a:r>
          </a:p>
        </p:txBody>
      </p:sp>
      <p:sp>
        <p:nvSpPr>
          <p:cNvPr id="26" name="Retângulo Arredondado 25">
            <a:extLst>
              <a:ext uri="{FF2B5EF4-FFF2-40B4-BE49-F238E27FC236}">
                <a16:creationId xmlns:a16="http://schemas.microsoft.com/office/drawing/2014/main" id="{859D79CD-51C8-8EE4-38AE-DB76CD3FD54E}"/>
              </a:ext>
            </a:extLst>
          </p:cNvPr>
          <p:cNvSpPr/>
          <p:nvPr/>
        </p:nvSpPr>
        <p:spPr>
          <a:xfrm>
            <a:off x="7099516" y="4999484"/>
            <a:ext cx="4030199" cy="6480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i="1" dirty="0"/>
              <a:t>Falta de Transparência na Relação Comercial</a:t>
            </a:r>
          </a:p>
        </p:txBody>
      </p:sp>
      <p:sp>
        <p:nvSpPr>
          <p:cNvPr id="27" name="Retângulo Arredondado 26">
            <a:extLst>
              <a:ext uri="{FF2B5EF4-FFF2-40B4-BE49-F238E27FC236}">
                <a16:creationId xmlns:a16="http://schemas.microsoft.com/office/drawing/2014/main" id="{8917AB6F-82D6-2EEE-0774-38E1968CC7B5}"/>
              </a:ext>
            </a:extLst>
          </p:cNvPr>
          <p:cNvSpPr/>
          <p:nvPr/>
        </p:nvSpPr>
        <p:spPr>
          <a:xfrm>
            <a:off x="12876344" y="4999484"/>
            <a:ext cx="4030199"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i="1" dirty="0"/>
              <a:t>Pouca Regulação sobre Prestadores</a:t>
            </a:r>
          </a:p>
        </p:txBody>
      </p:sp>
      <p:sp>
        <p:nvSpPr>
          <p:cNvPr id="36" name="Seta para Baixo 35">
            <a:extLst>
              <a:ext uri="{FF2B5EF4-FFF2-40B4-BE49-F238E27FC236}">
                <a16:creationId xmlns:a16="http://schemas.microsoft.com/office/drawing/2014/main" id="{BA3B1E04-01AB-459E-91A4-77F6BB4158E5}"/>
              </a:ext>
            </a:extLst>
          </p:cNvPr>
          <p:cNvSpPr/>
          <p:nvPr/>
        </p:nvSpPr>
        <p:spPr>
          <a:xfrm>
            <a:off x="3024697" y="5725358"/>
            <a:ext cx="284404"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200"/>
          </a:p>
        </p:txBody>
      </p:sp>
      <p:sp>
        <p:nvSpPr>
          <p:cNvPr id="37" name="Seta para Baixo 36">
            <a:extLst>
              <a:ext uri="{FF2B5EF4-FFF2-40B4-BE49-F238E27FC236}">
                <a16:creationId xmlns:a16="http://schemas.microsoft.com/office/drawing/2014/main" id="{FA2D74E6-82C6-1978-B8C9-423467733625}"/>
              </a:ext>
            </a:extLst>
          </p:cNvPr>
          <p:cNvSpPr/>
          <p:nvPr/>
        </p:nvSpPr>
        <p:spPr>
          <a:xfrm>
            <a:off x="8785337" y="5719564"/>
            <a:ext cx="284404"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200"/>
          </a:p>
        </p:txBody>
      </p:sp>
      <p:sp>
        <p:nvSpPr>
          <p:cNvPr id="38" name="Seta para Baixo 37">
            <a:extLst>
              <a:ext uri="{FF2B5EF4-FFF2-40B4-BE49-F238E27FC236}">
                <a16:creationId xmlns:a16="http://schemas.microsoft.com/office/drawing/2014/main" id="{576BFDB2-64F1-5A6E-6C47-7270D2490C28}"/>
              </a:ext>
            </a:extLst>
          </p:cNvPr>
          <p:cNvSpPr/>
          <p:nvPr/>
        </p:nvSpPr>
        <p:spPr>
          <a:xfrm>
            <a:off x="14594541" y="5719564"/>
            <a:ext cx="284404"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200"/>
          </a:p>
        </p:txBody>
      </p:sp>
      <p:sp>
        <p:nvSpPr>
          <p:cNvPr id="8" name="Retângulo Arredondado 7">
            <a:extLst>
              <a:ext uri="{FF2B5EF4-FFF2-40B4-BE49-F238E27FC236}">
                <a16:creationId xmlns:a16="http://schemas.microsoft.com/office/drawing/2014/main" id="{69CFB1B7-9ABC-2F93-3081-869A96814D54}"/>
              </a:ext>
            </a:extLst>
          </p:cNvPr>
          <p:cNvSpPr/>
          <p:nvPr/>
        </p:nvSpPr>
        <p:spPr>
          <a:xfrm>
            <a:off x="1331059" y="7591772"/>
            <a:ext cx="4030199" cy="64807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000" i="1" dirty="0"/>
              <a:t>Programas Preventivos</a:t>
            </a:r>
          </a:p>
        </p:txBody>
      </p:sp>
      <p:sp>
        <p:nvSpPr>
          <p:cNvPr id="14" name="Retângulo Arredondado 13">
            <a:extLst>
              <a:ext uri="{FF2B5EF4-FFF2-40B4-BE49-F238E27FC236}">
                <a16:creationId xmlns:a16="http://schemas.microsoft.com/office/drawing/2014/main" id="{B18F27A1-0523-0DE4-2EF2-F8F487BBC848}"/>
              </a:ext>
            </a:extLst>
          </p:cNvPr>
          <p:cNvSpPr/>
          <p:nvPr/>
        </p:nvSpPr>
        <p:spPr>
          <a:xfrm>
            <a:off x="1314871" y="8311852"/>
            <a:ext cx="4030199" cy="64807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000" i="1" dirty="0"/>
              <a:t>Gestão de Crônicos / High </a:t>
            </a:r>
            <a:r>
              <a:rPr lang="pt-BR" sz="2000" i="1" dirty="0" err="1"/>
              <a:t>Users</a:t>
            </a:r>
            <a:endParaRPr lang="pt-BR" sz="2000" i="1" dirty="0"/>
          </a:p>
        </p:txBody>
      </p:sp>
      <p:sp>
        <p:nvSpPr>
          <p:cNvPr id="15" name="Retângulo Arredondado 14">
            <a:extLst>
              <a:ext uri="{FF2B5EF4-FFF2-40B4-BE49-F238E27FC236}">
                <a16:creationId xmlns:a16="http://schemas.microsoft.com/office/drawing/2014/main" id="{37B2C540-D1F7-4190-CF28-FAC6D4EC561A}"/>
              </a:ext>
            </a:extLst>
          </p:cNvPr>
          <p:cNvSpPr/>
          <p:nvPr/>
        </p:nvSpPr>
        <p:spPr>
          <a:xfrm>
            <a:off x="1331059" y="9031932"/>
            <a:ext cx="4030199" cy="64807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000" i="1" dirty="0"/>
              <a:t>Coordenação e Navegação de Cuidados</a:t>
            </a:r>
          </a:p>
        </p:txBody>
      </p:sp>
      <p:sp>
        <p:nvSpPr>
          <p:cNvPr id="28" name="Retângulo Arredondado 27">
            <a:extLst>
              <a:ext uri="{FF2B5EF4-FFF2-40B4-BE49-F238E27FC236}">
                <a16:creationId xmlns:a16="http://schemas.microsoft.com/office/drawing/2014/main" id="{52C844D3-BCF9-54CD-7630-554A3886DC45}"/>
              </a:ext>
            </a:extLst>
          </p:cNvPr>
          <p:cNvSpPr/>
          <p:nvPr/>
        </p:nvSpPr>
        <p:spPr>
          <a:xfrm>
            <a:off x="7107887" y="7591772"/>
            <a:ext cx="4030199" cy="6480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i="1" dirty="0"/>
              <a:t>Auditoria / Regulação</a:t>
            </a:r>
          </a:p>
        </p:txBody>
      </p:sp>
      <p:sp>
        <p:nvSpPr>
          <p:cNvPr id="29" name="Retângulo Arredondado 28">
            <a:extLst>
              <a:ext uri="{FF2B5EF4-FFF2-40B4-BE49-F238E27FC236}">
                <a16:creationId xmlns:a16="http://schemas.microsoft.com/office/drawing/2014/main" id="{609DEB03-297F-A117-52BA-843B455E87B8}"/>
              </a:ext>
            </a:extLst>
          </p:cNvPr>
          <p:cNvSpPr/>
          <p:nvPr/>
        </p:nvSpPr>
        <p:spPr>
          <a:xfrm>
            <a:off x="7091699" y="8311852"/>
            <a:ext cx="4030199" cy="6480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i="1" dirty="0"/>
              <a:t>Novos Modelos de Remuneração</a:t>
            </a:r>
          </a:p>
        </p:txBody>
      </p:sp>
      <p:sp>
        <p:nvSpPr>
          <p:cNvPr id="30" name="Retângulo Arredondado 29">
            <a:extLst>
              <a:ext uri="{FF2B5EF4-FFF2-40B4-BE49-F238E27FC236}">
                <a16:creationId xmlns:a16="http://schemas.microsoft.com/office/drawing/2014/main" id="{6F221208-7654-5C17-6D37-59C7D4F9965F}"/>
              </a:ext>
            </a:extLst>
          </p:cNvPr>
          <p:cNvSpPr/>
          <p:nvPr/>
        </p:nvSpPr>
        <p:spPr>
          <a:xfrm>
            <a:off x="7107887" y="9031932"/>
            <a:ext cx="4030199" cy="64807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i="1" dirty="0"/>
              <a:t>Gestão profissional de Saúde</a:t>
            </a:r>
          </a:p>
        </p:txBody>
      </p:sp>
      <p:sp>
        <p:nvSpPr>
          <p:cNvPr id="31" name="Retângulo Arredondado 30">
            <a:extLst>
              <a:ext uri="{FF2B5EF4-FFF2-40B4-BE49-F238E27FC236}">
                <a16:creationId xmlns:a16="http://schemas.microsoft.com/office/drawing/2014/main" id="{97FD4940-1C13-9076-FA9D-91260CD620F8}"/>
              </a:ext>
            </a:extLst>
          </p:cNvPr>
          <p:cNvSpPr/>
          <p:nvPr/>
        </p:nvSpPr>
        <p:spPr>
          <a:xfrm>
            <a:off x="12884715" y="7591772"/>
            <a:ext cx="4030199"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i="1" dirty="0"/>
              <a:t>Medicina Baseada em Evidências</a:t>
            </a:r>
          </a:p>
        </p:txBody>
      </p:sp>
      <p:sp>
        <p:nvSpPr>
          <p:cNvPr id="32" name="Retângulo Arredondado 31">
            <a:extLst>
              <a:ext uri="{FF2B5EF4-FFF2-40B4-BE49-F238E27FC236}">
                <a16:creationId xmlns:a16="http://schemas.microsoft.com/office/drawing/2014/main" id="{6FBFD230-B94D-773A-00FF-B6B21E7786FB}"/>
              </a:ext>
            </a:extLst>
          </p:cNvPr>
          <p:cNvSpPr/>
          <p:nvPr/>
        </p:nvSpPr>
        <p:spPr>
          <a:xfrm>
            <a:off x="12868527" y="8311852"/>
            <a:ext cx="4030199"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i="1" dirty="0"/>
              <a:t>Educação do Beneficiário</a:t>
            </a:r>
          </a:p>
        </p:txBody>
      </p:sp>
      <p:sp>
        <p:nvSpPr>
          <p:cNvPr id="33" name="Retângulo Arredondado 32">
            <a:extLst>
              <a:ext uri="{FF2B5EF4-FFF2-40B4-BE49-F238E27FC236}">
                <a16:creationId xmlns:a16="http://schemas.microsoft.com/office/drawing/2014/main" id="{1B53BD4C-181F-F303-944E-51B6D2B8D392}"/>
              </a:ext>
            </a:extLst>
          </p:cNvPr>
          <p:cNvSpPr/>
          <p:nvPr/>
        </p:nvSpPr>
        <p:spPr>
          <a:xfrm>
            <a:off x="12884715" y="9031932"/>
            <a:ext cx="4030199"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i="1" dirty="0"/>
              <a:t>Controles Administrativos</a:t>
            </a:r>
          </a:p>
        </p:txBody>
      </p:sp>
      <p:sp>
        <p:nvSpPr>
          <p:cNvPr id="34" name="Seta para Baixo 33">
            <a:extLst>
              <a:ext uri="{FF2B5EF4-FFF2-40B4-BE49-F238E27FC236}">
                <a16:creationId xmlns:a16="http://schemas.microsoft.com/office/drawing/2014/main" id="{9DB29FC9-F16D-59DF-879A-92955508F4D8}"/>
              </a:ext>
            </a:extLst>
          </p:cNvPr>
          <p:cNvSpPr/>
          <p:nvPr/>
        </p:nvSpPr>
        <p:spPr>
          <a:xfrm rot="10800000">
            <a:off x="3008508" y="7168730"/>
            <a:ext cx="312113"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200"/>
          </a:p>
        </p:txBody>
      </p:sp>
      <p:sp>
        <p:nvSpPr>
          <p:cNvPr id="35" name="Seta para Baixo 34">
            <a:extLst>
              <a:ext uri="{FF2B5EF4-FFF2-40B4-BE49-F238E27FC236}">
                <a16:creationId xmlns:a16="http://schemas.microsoft.com/office/drawing/2014/main" id="{56238713-5709-9145-155F-8E9E1070EF6A}"/>
              </a:ext>
            </a:extLst>
          </p:cNvPr>
          <p:cNvSpPr/>
          <p:nvPr/>
        </p:nvSpPr>
        <p:spPr>
          <a:xfrm rot="10800000">
            <a:off x="8793518" y="7168730"/>
            <a:ext cx="312113"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200"/>
          </a:p>
        </p:txBody>
      </p:sp>
      <p:sp>
        <p:nvSpPr>
          <p:cNvPr id="39" name="Seta para Baixo 38">
            <a:extLst>
              <a:ext uri="{FF2B5EF4-FFF2-40B4-BE49-F238E27FC236}">
                <a16:creationId xmlns:a16="http://schemas.microsoft.com/office/drawing/2014/main" id="{D6AEF0BC-0F93-C31E-4DBC-8DEC37D88801}"/>
              </a:ext>
            </a:extLst>
          </p:cNvPr>
          <p:cNvSpPr/>
          <p:nvPr/>
        </p:nvSpPr>
        <p:spPr>
          <a:xfrm rot="10800000">
            <a:off x="14578528" y="7173522"/>
            <a:ext cx="312113" cy="351034"/>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200"/>
          </a:p>
        </p:txBody>
      </p:sp>
    </p:spTree>
    <p:extLst>
      <p:ext uri="{BB962C8B-B14F-4D97-AF65-F5344CB8AC3E}">
        <p14:creationId xmlns:p14="http://schemas.microsoft.com/office/powerpoint/2010/main" val="397001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28" grpId="0" animBg="1"/>
      <p:bldP spid="29" grpId="0" animBg="1"/>
      <p:bldP spid="30" grpId="0" animBg="1"/>
      <p:bldP spid="31" grpId="0" animBg="1"/>
      <p:bldP spid="32" grpId="0" animBg="1"/>
      <p:bldP spid="33" grpId="0" animBg="1"/>
      <p:bldP spid="34" grpId="0" animBg="1"/>
      <p:bldP spid="35" grpId="0" animBg="1"/>
      <p:bldP spid="3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F1A695D6-918B-DA6B-46F1-F5AE6D97B172}"/>
              </a:ext>
            </a:extLst>
          </p:cNvPr>
          <p:cNvSpPr>
            <a:spLocks noGrp="1"/>
          </p:cNvSpPr>
          <p:nvPr>
            <p:ph type="body" sz="quarter" idx="15"/>
          </p:nvPr>
        </p:nvSpPr>
        <p:spPr/>
        <p:txBody>
          <a:bodyPr/>
          <a:lstStyle/>
          <a:p>
            <a:r>
              <a:rPr lang="pt-BR" dirty="0"/>
              <a:t>Como citar este material: </a:t>
            </a:r>
          </a:p>
          <a:p>
            <a:r>
              <a:rPr lang="pt-BR" dirty="0"/>
              <a:t>Fernandes, Fernando. </a:t>
            </a:r>
            <a:r>
              <a:rPr lang="pt-BR" b="1" dirty="0"/>
              <a:t>Sistemas de Saúde no Brasil e no Mundo</a:t>
            </a:r>
            <a:r>
              <a:rPr lang="pt-BR" dirty="0"/>
              <a:t>. Sorocaba/SP: FGV</a:t>
            </a:r>
            <a:r>
              <a:rPr lang="pt-BR"/>
              <a:t>, Revisão 2025</a:t>
            </a:r>
            <a:r>
              <a:rPr lang="pt-BR" dirty="0"/>
              <a:t>.</a:t>
            </a:r>
          </a:p>
        </p:txBody>
      </p:sp>
    </p:spTree>
    <p:extLst>
      <p:ext uri="{BB962C8B-B14F-4D97-AF65-F5344CB8AC3E}">
        <p14:creationId xmlns:p14="http://schemas.microsoft.com/office/powerpoint/2010/main" val="3988155323"/>
      </p:ext>
    </p:extLst>
  </p:cSld>
  <p:clrMapOvr>
    <a:masterClrMapping/>
  </p:clrMapOvr>
</p:sld>
</file>

<file path=ppt/theme/theme1.xml><?xml version="1.0" encoding="utf-8"?>
<a:theme xmlns:a="http://schemas.openxmlformats.org/drawingml/2006/main" name="1_Pro Presentation Template">
  <a:themeElements>
    <a:clrScheme name="Personalizar 4">
      <a:dk1>
        <a:srgbClr val="202427"/>
      </a:dk1>
      <a:lt1>
        <a:srgbClr val="F6F7FB"/>
      </a:lt1>
      <a:dk2>
        <a:srgbClr val="002C4D"/>
      </a:dk2>
      <a:lt2>
        <a:srgbClr val="FDFDFD"/>
      </a:lt2>
      <a:accent1>
        <a:srgbClr val="003A79"/>
      </a:accent1>
      <a:accent2>
        <a:srgbClr val="0C63AA"/>
      </a:accent2>
      <a:accent3>
        <a:srgbClr val="008BC9"/>
      </a:accent3>
      <a:accent4>
        <a:srgbClr val="666666"/>
      </a:accent4>
      <a:accent5>
        <a:srgbClr val="00E1AC"/>
      </a:accent5>
      <a:accent6>
        <a:srgbClr val="A02BAD"/>
      </a:accent6>
      <a:hlink>
        <a:srgbClr val="782082"/>
      </a:hlink>
      <a:folHlink>
        <a:srgbClr val="78487F"/>
      </a:folHlink>
    </a:clrScheme>
    <a:fontScheme name="Tech">
      <a:majorFont>
        <a:latin typeface="Montserrat Bold"/>
        <a:ea typeface=""/>
        <a:cs typeface=""/>
      </a:majorFont>
      <a:minorFont>
        <a:latin typeface="Lato regular"/>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effectLst/>
      </a:spPr>
      <a:bodyPr wrap="square" lIns="0" tIns="0" rIns="0" bIns="0" rtlCol="0" anchor="t">
        <a:noAutofit/>
      </a:bodyPr>
      <a:lstStyle>
        <a:defPPr algn="ctr">
          <a:spcBef>
            <a:spcPts val="1000"/>
          </a:spcBef>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modelo_rede.potx [Somente leitura]" id="{C1546D08-CB76-45D7-A24D-876B5F7EDEAF}" vid="{B152110F-BA71-455A-A250-D4DED6B442B8}"/>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1_Pro Presentation Template</Template>
  <TotalTime>162</TotalTime>
  <Words>5078</Words>
  <Application>Microsoft Macintosh PowerPoint</Application>
  <PresentationFormat>Personalizar</PresentationFormat>
  <Paragraphs>794</Paragraphs>
  <Slides>96</Slides>
  <Notes>2</Notes>
  <HiddenSlides>0</HiddenSlides>
  <MMClips>0</MMClips>
  <ScaleCrop>false</ScaleCrop>
  <HeadingPairs>
    <vt:vector size="6" baseType="variant">
      <vt:variant>
        <vt:lpstr>Fontes usadas</vt:lpstr>
      </vt:variant>
      <vt:variant>
        <vt:i4>14</vt:i4>
      </vt:variant>
      <vt:variant>
        <vt:lpstr>Tema</vt:lpstr>
      </vt:variant>
      <vt:variant>
        <vt:i4>1</vt:i4>
      </vt:variant>
      <vt:variant>
        <vt:lpstr>Títulos de slides</vt:lpstr>
      </vt:variant>
      <vt:variant>
        <vt:i4>96</vt:i4>
      </vt:variant>
    </vt:vector>
  </HeadingPairs>
  <TitlesOfParts>
    <vt:vector size="111" baseType="lpstr">
      <vt:lpstr>Arial</vt:lpstr>
      <vt:lpstr>Arial</vt:lpstr>
      <vt:lpstr>Arial Black</vt:lpstr>
      <vt:lpstr>Calibri</vt:lpstr>
      <vt:lpstr>Cambria</vt:lpstr>
      <vt:lpstr>Google Sans</vt:lpstr>
      <vt:lpstr>Helvetica</vt:lpstr>
      <vt:lpstr>Helvetica Neue</vt:lpstr>
      <vt:lpstr>Lato regular</vt:lpstr>
      <vt:lpstr>rawline</vt:lpstr>
      <vt:lpstr>Söhne</vt:lpstr>
      <vt:lpstr>Trebuchet MS</vt:lpstr>
      <vt:lpstr>Verdana</vt:lpstr>
      <vt:lpstr>Wingdings</vt:lpstr>
      <vt:lpstr>1_Pro Presentation Template</vt:lpstr>
      <vt:lpstr>Sistemas de Saúde no Brasil (Parte 3/5)  MBA Executivo  Professor: Fernando Fernandes Coordenadora: Adriana Maria André </vt:lpstr>
      <vt:lpstr>Apresentação do PowerPoint</vt:lpstr>
      <vt:lpstr>Agressores dos Sistemas de Saúde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Números da Saúde – Setor Privado </vt:lpstr>
      <vt:lpstr>Apresentação do PowerPoint</vt:lpstr>
      <vt:lpstr>Apresentação do PowerPoint</vt:lpstr>
      <vt:lpstr>Apresentação do PowerPoint</vt:lpstr>
      <vt:lpstr>Números da Saúde – Setor Privado </vt:lpstr>
      <vt:lpstr>Números da Saúde – Setor Privado </vt:lpstr>
      <vt:lpstr>Números da Saúde – Setor Privado </vt:lpstr>
      <vt:lpstr>Apresentação do PowerPoint</vt:lpstr>
      <vt:lpstr>Apresentação do PowerPoint</vt:lpstr>
      <vt:lpstr>Apresentação do PowerPoint</vt:lpstr>
      <vt:lpstr>Apresentação do PowerPoint</vt:lpstr>
      <vt:lpstr>Apresentação do PowerPoint</vt:lpstr>
      <vt:lpstr>Apresentação do PowerPoint</vt:lpstr>
      <vt:lpstr>Números da Saúde – Setor Privado </vt:lpstr>
      <vt:lpstr>Números da Saúde – Setor Privado </vt:lpstr>
      <vt:lpstr>Números da Saúde – Setor Privado </vt:lpstr>
      <vt:lpstr>Números da Saúde – Setor Privado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Números da Saúde – Setor Privado </vt:lpstr>
      <vt:lpstr>Agressores dos Sistemas de Saúde</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Fernando Fernandes</dc:creator>
  <cp:keywords/>
  <dc:description/>
  <cp:lastModifiedBy>Fernando Fernandes</cp:lastModifiedBy>
  <cp:revision>7</cp:revision>
  <cp:lastPrinted>2024-08-20T18:48:30Z</cp:lastPrinted>
  <dcterms:created xsi:type="dcterms:W3CDTF">2025-02-17T18:20:18Z</dcterms:created>
  <dcterms:modified xsi:type="dcterms:W3CDTF">2025-02-17T21:16:07Z</dcterms:modified>
  <cp:category/>
</cp:coreProperties>
</file>